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notesSlides/notesSlide5.xml" ContentType="application/vnd.openxmlformats-officedocument.presentationml.notesSlide+xml"/>
  <Override PartName="/ppt/slideLayouts/slideLayout3.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rts/chart10.xml" ContentType="application/vnd.openxmlformats-officedocument.drawingml.chart+xml"/>
  <Override PartName="/ppt/charts/style5.xml" ContentType="application/vnd.ms-office.chartstyle+xml"/>
  <Override PartName="/ppt/charts/colors5.xml" ContentType="application/vnd.ms-office.chartcolorstyle+xml"/>
  <Override PartName="/ppt/charts/chart11.xml" ContentType="application/vnd.openxmlformats-officedocument.drawingml.chart+xml"/>
  <Override PartName="/ppt/charts/style6.xml" ContentType="application/vnd.ms-office.chartstyle+xml"/>
  <Override PartName="/ppt/charts/colors6.xml" ContentType="application/vnd.ms-office.chartcolorstyle+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media/image73.svg" ContentType="image/svg+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style4.xml" ContentType="application/vnd.ms-office.chartstyle+xml"/>
  <Override PartName="/ppt/charts/colors4.xml" ContentType="application/vnd.ms-office.chartcolorstyl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40" r:id="rId3"/>
    <p:sldId id="303" r:id="rId4"/>
    <p:sldId id="306" r:id="rId5"/>
    <p:sldId id="336" r:id="rId6"/>
    <p:sldId id="345" r:id="rId7"/>
    <p:sldId id="339" r:id="rId8"/>
    <p:sldId id="342" r:id="rId9"/>
    <p:sldId id="346" r:id="rId10"/>
    <p:sldId id="316" r:id="rId11"/>
    <p:sldId id="319" r:id="rId12"/>
    <p:sldId id="347" r:id="rId13"/>
    <p:sldId id="317" r:id="rId14"/>
    <p:sldId id="318" r:id="rId15"/>
    <p:sldId id="320" r:id="rId16"/>
    <p:sldId id="321" r:id="rId17"/>
    <p:sldId id="348" r:id="rId18"/>
    <p:sldId id="267" r:id="rId19"/>
    <p:sldId id="337" r:id="rId20"/>
    <p:sldId id="338" r:id="rId21"/>
    <p:sldId id="324" r:id="rId22"/>
    <p:sldId id="349" r:id="rId23"/>
    <p:sldId id="326" r:id="rId24"/>
    <p:sldId id="327" r:id="rId25"/>
    <p:sldId id="328" r:id="rId26"/>
    <p:sldId id="329" r:id="rId27"/>
    <p:sldId id="330" r:id="rId28"/>
    <p:sldId id="331" r:id="rId29"/>
    <p:sldId id="333" r:id="rId30"/>
    <p:sldId id="332" r:id="rId3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B7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5.xml"/><Relationship Id="rId1" Type="http://schemas.microsoft.com/office/2011/relationships/chartStyle" Target="style5.xml"/></Relationships>
</file>

<file path=ppt/charts/_rels/chart11.xml.rels><?xml version="1.0" encoding="UTF-8" standalone="yes"?>
<Relationships xmlns="http://schemas.openxmlformats.org/package/2006/relationships"><Relationship Id="rId3" Type="http://schemas.openxmlformats.org/officeDocument/2006/relationships/oleObject" Target="Classeur1" TargetMode="External"/><Relationship Id="rId2" Type="http://schemas.microsoft.com/office/2011/relationships/chartColorStyle" Target="colors6.xml"/><Relationship Id="rId1" Type="http://schemas.microsoft.com/office/2011/relationships/chartStyle" Target="style6.xml"/></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64322429895401001"/>
        </c:manualLayout>
      </c:layout>
      <c:barChart>
        <c:barDir val="col"/>
        <c:grouping val="percentStacked"/>
        <c:varyColors val="0"/>
        <c:ser>
          <c:idx val="0"/>
          <c:order val="0"/>
          <c:tx>
            <c:strRef>
              <c:f>Sheet1!$B$1</c:f>
              <c:strCache>
                <c:ptCount val="1"/>
                <c:pt idx="0">
                  <c:v>Group Composition*</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D2F8-3949-BEAF-9F3DC7B34C39}"/>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D2F8-3949-BEAF-9F3DC7B34C39}"/>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D2F8-3949-BEAF-9F3DC7B34C39}"/>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D2F8-3949-BEAF-9F3DC7B34C39}"/>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D2F8-3949-BEAF-9F3DC7B34C39}"/>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Sheet1!$B$2:$B$7</c:f>
              <c:numCache>
                <c:formatCode>0.00000000%</c:formatCode>
                <c:ptCount val="6"/>
                <c:pt idx="0">
                  <c:v>0.48338503669999999</c:v>
                </c:pt>
                <c:pt idx="1">
                  <c:v>3.9607821000000001E-2</c:v>
                </c:pt>
                <c:pt idx="2">
                  <c:v>0.41717330349999998</c:v>
                </c:pt>
                <c:pt idx="3">
                  <c:v>3.3573337000000002E-2</c:v>
                </c:pt>
                <c:pt idx="4">
                  <c:v>5.7565070099999997E-2</c:v>
                </c:pt>
                <c:pt idx="5">
                  <c:v>2.81451193E-2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D2F8-3949-BEAF-9F3DC7B34C39}"/>
            </c:ext>
          </c:extLst>
        </c:ser>
        <c:ser>
          <c:idx val="1"/>
          <c:order val="1"/>
          <c:tx>
            <c:strRef>
              <c:f>Sheet1!$C$1</c:f>
              <c:strCache>
                <c:ptCount val="1"/>
                <c:pt idx="0">
                  <c:v>Series 2</c:v>
                </c:pt>
              </c:strCache>
            </c:strRef>
          </c:tx>
          <c:spPr>
            <a:solidFill>
              <a:srgbClr val="7F7F7F">
                <a:alpha val="49804"/>
              </a:srgbClr>
            </a:solidFill>
            <a:ln>
              <a:noFill/>
            </a:ln>
            <a:effectLst/>
          </c:spPr>
          <c:invertIfNegative val="0"/>
          <c:dPt>
            <c:idx val="0"/>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D2F8-3949-BEAF-9F3DC7B34C39}"/>
              </c:ext>
            </c:extLst>
          </c:dPt>
          <c:dPt>
            <c:idx val="1"/>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D2F8-3949-BEAF-9F3DC7B34C39}"/>
              </c:ext>
            </c:extLst>
          </c:dPt>
          <c:dPt>
            <c:idx val="2"/>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D2F8-3949-BEAF-9F3DC7B34C39}"/>
              </c:ext>
            </c:extLst>
          </c:dPt>
          <c:dPt>
            <c:idx val="3"/>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D2F8-3949-BEAF-9F3DC7B34C39}"/>
              </c:ext>
            </c:extLst>
          </c:dPt>
          <c:dPt>
            <c:idx val="4"/>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D2F8-3949-BEAF-9F3DC7B34C39}"/>
              </c:ext>
            </c:extLst>
          </c:dPt>
          <c:dPt>
            <c:idx val="5"/>
            <c:invertIfNegative val="0"/>
            <c:bubble3D val="0"/>
            <c:spPr>
              <a:solidFill>
                <a:srgbClr val="7F7F7F">
                  <a:alpha val="49804"/>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D2F8-3949-BEAF-9F3DC7B34C39}"/>
              </c:ext>
            </c:extLst>
          </c:dPt>
          <c:cat>
            <c:strRef>
              <c:f>Sheet1!$A$2:$A$7</c:f>
              <c:strCache>
                <c:ptCount val="6"/>
                <c:pt idx="0">
                  <c:v>Alone</c:v>
                </c:pt>
                <c:pt idx="1">
                  <c:v>With colleagues(s)</c:v>
                </c:pt>
                <c:pt idx="2">
                  <c:v>With 
friend(s) 
or relatives(s)</c:v>
                </c:pt>
                <c:pt idx="3">
                  <c:v>With 
children 
aged 0-2</c:v>
                </c:pt>
                <c:pt idx="4">
                  <c:v>With 
children 
aged 3-9</c:v>
                </c:pt>
                <c:pt idx="5">
                  <c:v>With 
children 
aged 10-17</c:v>
                </c:pt>
              </c:strCache>
            </c:strRef>
          </c:cat>
          <c:val>
            <c:numRef>
              <c:f>Sheet1!$C$2:$C$7</c:f>
              <c:numCache>
                <c:formatCode>0.00000000%</c:formatCode>
                <c:ptCount val="6"/>
                <c:pt idx="0">
                  <c:v>0.51661496330000001</c:v>
                </c:pt>
                <c:pt idx="1">
                  <c:v>0.96039217899999996</c:v>
                </c:pt>
                <c:pt idx="2">
                  <c:v>0.58282669649999996</c:v>
                </c:pt>
                <c:pt idx="3">
                  <c:v>0.96642666300000002</c:v>
                </c:pt>
                <c:pt idx="4">
                  <c:v>0.9424349299</c:v>
                </c:pt>
                <c:pt idx="5">
                  <c:v>0.97185488070000003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D2F8-3949-BEAF-9F3DC7B34C39}"/>
            </c:ext>
          </c:extLst>
        </c:ser>
        <c:dLbls>
          <c:showLegendKey val="0"/>
          <c:showVal val="0"/>
          <c:showCatName val="0"/>
          <c:showSerName val="0"/>
          <c:showPercent val="0"/>
          <c:showBubbleSize val="0"/>
        </c:dLbls>
        <c:gapWidth val="123"/>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Feuil1!$G$15</c:f>
              <c:strCache>
                <c:ptCount val="1"/>
                <c:pt idx="0">
                  <c:v>2019</c:v>
                </c:pt>
              </c:strCache>
            </c:strRef>
          </c:tx>
          <c:spPr>
            <a:solidFill>
              <a:schemeClr val="tx2">
                <a:lumMod val="60000"/>
                <a:lumOff val="40000"/>
              </a:schemeClr>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Feuil1!$F$16:$F$25</c:f>
              <c:strCache>
                <c:ptCount val="10"/>
                <c:pt idx="0">
                  <c:v>COMORES</c:v>
                </c:pt>
                <c:pt idx="1">
                  <c:v>CHINE</c:v>
                </c:pt>
                <c:pt idx="2">
                  <c:v>INDE</c:v>
                </c:pt>
                <c:pt idx="3">
                  <c:v>SEYCHELLES</c:v>
                </c:pt>
                <c:pt idx="4">
                  <c:v>AFRIQUE DU SUD</c:v>
                </c:pt>
                <c:pt idx="5">
                  <c:v>THAILANDE</c:v>
                </c:pt>
                <c:pt idx="6">
                  <c:v>MAYOTTE</c:v>
                </c:pt>
                <c:pt idx="7">
                  <c:v>MADAGASCAR</c:v>
                </c:pt>
                <c:pt idx="8">
                  <c:v>ILE MAURICE</c:v>
                </c:pt>
                <c:pt idx="9">
                  <c:v>FRANCE</c:v>
                </c:pt>
              </c:strCache>
            </c:strRef>
          </c:cat>
          <c:val>
            <c:numRef>
              <c:f>Feuil1!$G$16:$G$25</c:f>
              <c:numCache>
                <c:formatCode>0%</c:formatCode>
                <c:ptCount val="10"/>
                <c:pt idx="0">
                  <c:v>3.1614432824837277E-3</c:v>
                </c:pt>
                <c:pt idx="1">
                  <c:v>3.5722269451238715E-3</c:v>
                </c:pt>
                <c:pt idx="2">
                  <c:v>6.1156590569027159E-3</c:v>
                </c:pt>
                <c:pt idx="3">
                  <c:v>6.6875743449081593E-3</c:v>
                </c:pt>
                <c:pt idx="4">
                  <c:v>1.1920884779873804E-2</c:v>
                </c:pt>
                <c:pt idx="5">
                  <c:v>1.7313287199377338E-2</c:v>
                </c:pt>
                <c:pt idx="6">
                  <c:v>6.8305123740929716E-2</c:v>
                </c:pt>
                <c:pt idx="7">
                  <c:v>6.8512759177159932E-2</c:v>
                </c:pt>
                <c:pt idx="8">
                  <c:v>0.21836231526973027</c:v>
                </c:pt>
                <c:pt idx="9">
                  <c:v>0.59604872620351046</c:v>
                </c:pt>
              </c:numCache>
            </c:numRef>
          </c:val>
          <c:extLst>
            <c:ext xmlns:c16="http://schemas.microsoft.com/office/drawing/2014/chart" uri="{C3380CC4-5D6E-409C-BE32-E72D297353CC}">
              <c16:uniqueId val="{00000000-C7A7-42F0-9EC8-BD98FC70694F}"/>
            </c:ext>
          </c:extLst>
        </c:ser>
        <c:dLbls>
          <c:showLegendKey val="0"/>
          <c:showVal val="1"/>
          <c:showCatName val="0"/>
          <c:showSerName val="0"/>
          <c:showPercent val="0"/>
          <c:showBubbleSize val="0"/>
        </c:dLbls>
        <c:gapWidth val="75"/>
        <c:axId val="293905967"/>
        <c:axId val="293780271"/>
      </c:barChart>
      <c:catAx>
        <c:axId val="293905967"/>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780271"/>
        <c:crosses val="autoZero"/>
        <c:auto val="1"/>
        <c:lblAlgn val="ctr"/>
        <c:lblOffset val="100"/>
        <c:noMultiLvlLbl val="0"/>
      </c:catAx>
      <c:valAx>
        <c:axId val="29378027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3905967"/>
        <c:crosses val="autoZero"/>
        <c:crossBetween val="between"/>
      </c:valAx>
      <c:spPr>
        <a:solidFill>
          <a:schemeClr val="bg1"/>
        </a:solid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Feuil1!$G$28</c:f>
              <c:strCache>
                <c:ptCount val="1"/>
                <c:pt idx="0">
                  <c:v>2022</c:v>
                </c:pt>
              </c:strCache>
            </c:strRef>
          </c:tx>
          <c:spPr>
            <a:solidFill>
              <a:schemeClr val="accent2"/>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Feuil1!$F$29:$F$38</c:f>
              <c:strCache>
                <c:ptCount val="10"/>
                <c:pt idx="0">
                  <c:v>CHINE</c:v>
                </c:pt>
                <c:pt idx="1">
                  <c:v>INDE</c:v>
                </c:pt>
                <c:pt idx="2">
                  <c:v>COMORES</c:v>
                </c:pt>
                <c:pt idx="3">
                  <c:v>SEYCHELLES</c:v>
                </c:pt>
                <c:pt idx="4">
                  <c:v>THAILANDE</c:v>
                </c:pt>
                <c:pt idx="5">
                  <c:v>AFRIQUE DU SUD</c:v>
                </c:pt>
                <c:pt idx="6">
                  <c:v>MADAGASCAR</c:v>
                </c:pt>
                <c:pt idx="7">
                  <c:v>MAYOTTE</c:v>
                </c:pt>
                <c:pt idx="8">
                  <c:v>ILE MAURICE</c:v>
                </c:pt>
                <c:pt idx="9">
                  <c:v>FRANCE</c:v>
                </c:pt>
              </c:strCache>
            </c:strRef>
          </c:cat>
          <c:val>
            <c:numRef>
              <c:f>Feuil1!$G$29:$G$38</c:f>
              <c:numCache>
                <c:formatCode>0%</c:formatCode>
                <c:ptCount val="10"/>
                <c:pt idx="0">
                  <c:v>0</c:v>
                </c:pt>
                <c:pt idx="1">
                  <c:v>3.5740365058567957E-3</c:v>
                </c:pt>
                <c:pt idx="2">
                  <c:v>4.058673765971149E-3</c:v>
                </c:pt>
                <c:pt idx="3">
                  <c:v>6.3220560463614541E-3</c:v>
                </c:pt>
                <c:pt idx="4">
                  <c:v>8.3564004122682455E-3</c:v>
                </c:pt>
                <c:pt idx="5">
                  <c:v>9.2120268418501901E-3</c:v>
                </c:pt>
                <c:pt idx="6">
                  <c:v>3.7877471682684079E-2</c:v>
                </c:pt>
                <c:pt idx="7">
                  <c:v>9.1814158810361396E-2</c:v>
                </c:pt>
                <c:pt idx="8">
                  <c:v>0.16780597788956803</c:v>
                </c:pt>
                <c:pt idx="9">
                  <c:v>0.67097919804507866</c:v>
                </c:pt>
              </c:numCache>
            </c:numRef>
          </c:val>
          <c:extLst>
            <c:ext xmlns:c16="http://schemas.microsoft.com/office/drawing/2014/chart" uri="{C3380CC4-5D6E-409C-BE32-E72D297353CC}">
              <c16:uniqueId val="{00000000-C616-4E15-A7AB-43F762E2322C}"/>
            </c:ext>
          </c:extLst>
        </c:ser>
        <c:dLbls>
          <c:showLegendKey val="0"/>
          <c:showVal val="1"/>
          <c:showCatName val="0"/>
          <c:showSerName val="0"/>
          <c:showPercent val="0"/>
          <c:showBubbleSize val="0"/>
        </c:dLbls>
        <c:gapWidth val="75"/>
        <c:axId val="375283391"/>
        <c:axId val="294234399"/>
      </c:barChart>
      <c:catAx>
        <c:axId val="375283391"/>
        <c:scaling>
          <c:orientation val="minMax"/>
        </c:scaling>
        <c:delete val="0"/>
        <c:axPos val="l"/>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294234399"/>
        <c:crosses val="autoZero"/>
        <c:auto val="1"/>
        <c:lblAlgn val="ctr"/>
        <c:lblOffset val="100"/>
        <c:noMultiLvlLbl val="0"/>
      </c:catAx>
      <c:valAx>
        <c:axId val="294234399"/>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375283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76374137401580811"/>
        </c:manualLayout>
      </c:layout>
      <c:barChart>
        <c:barDir val="col"/>
        <c:grouping val="clustered"/>
        <c:varyColors val="0"/>
        <c:ser>
          <c:idx val="0"/>
          <c:order val="0"/>
          <c:tx>
            <c:strRef>
              <c:f>Sheet1!$B$1</c:f>
              <c:strCache>
                <c:ptCount val="1"/>
                <c:pt idx="0">
                  <c:v>data</c:v>
                </c:pt>
              </c:strCache>
            </c:strRef>
          </c:tx>
          <c:spPr>
            <a:solidFill>
              <a:schemeClr val="accent1">
                <a:lumMod val="40000"/>
                <a:lumOff val="60000"/>
              </a:schemeClr>
            </a:solidFill>
            <a:ln>
              <a:noFill/>
            </a:ln>
            <a:effectLst/>
          </c:spPr>
          <c:invertIfNegative val="0"/>
          <c:dLbls>
            <c:dLbl>
              <c:idx val="0"/>
              <c:tx>
                <c:rich>
                  <a:bodyPr/>
                  <a:lstStyle/>
                  <a:p>
                    <a:fld id="{5825B38A-0AC8-4391-8940-4969152039B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810-4F1A-B061-BBC6C9AE1C84}"/>
                </c:ext>
              </c:extLst>
            </c:dLbl>
            <c:dLbl>
              <c:idx val="1"/>
              <c:tx>
                <c:rich>
                  <a:bodyPr/>
                  <a:lstStyle/>
                  <a:p>
                    <a:fld id="{6DCDB9F4-0D3D-4676-9C7F-0B65E28CA42F}"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810-4F1A-B061-BBC6C9AE1C84}"/>
                </c:ext>
              </c:extLst>
            </c:dLbl>
            <c:dLbl>
              <c:idx val="2"/>
              <c:tx>
                <c:rich>
                  <a:bodyPr/>
                  <a:lstStyle/>
                  <a:p>
                    <a:fld id="{0898B89D-DB2E-44D6-9BBF-4BE811789785}"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810-4F1A-B061-BBC6C9AE1C84}"/>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tx2"/>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Business</c:v>
                </c:pt>
                <c:pt idx="1">
                  <c:v>Leisure</c:v>
                </c:pt>
                <c:pt idx="2">
                  <c:v>Personal</c:v>
                </c:pt>
              </c:strCache>
            </c:strRef>
          </c:cat>
          <c:val>
            <c:numRef>
              <c:f>Sheet1!$B$2:$B$4</c:f>
              <c:numCache>
                <c:formatCode>0.00000000</c:formatCode>
                <c:ptCount val="3"/>
                <c:pt idx="0">
                  <c:v>3.7133243</c:v>
                </c:pt>
                <c:pt idx="1">
                  <c:v>3.8409810800000002</c:v>
                </c:pt>
                <c:pt idx="2">
                  <c:v>3.85132005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3.71</c:v>
                  </c:pt>
                  <c:pt idx="1">
                    <c:v>3.84</c:v>
                  </c:pt>
                  <c:pt idx="2">
                    <c:v>3.85</c:v>
                  </c:pt>
                </c15:dlblRangeCache>
              </c15:datalabelsRange>
            </c:ext>
            <c:ext xmlns:c16="http://schemas.microsoft.com/office/drawing/2014/chart" uri="{C3380CC4-5D6E-409C-BE32-E72D297353CC}">
              <c16:uniqueId val="{00000000-97A3-4DDB-82D1-F1886A01C4BF}"/>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7.3532558977603912E-2"/>
          <c:w val="0.96046942472457886"/>
          <c:h val="0.65988689661026001"/>
        </c:manualLayout>
      </c:layout>
      <c:barChart>
        <c:barDir val="col"/>
        <c:grouping val="clustered"/>
        <c:varyColors val="0"/>
        <c:ser>
          <c:idx val="0"/>
          <c:order val="0"/>
          <c:tx>
            <c:strRef>
              <c:f>Sheet1!$B$1</c:f>
              <c:strCache>
                <c:ptCount val="1"/>
                <c:pt idx="0">
                  <c:v>data</c:v>
                </c:pt>
              </c:strCache>
            </c:strRef>
          </c:tx>
          <c:spPr>
            <a:solidFill>
              <a:schemeClr val="tx2">
                <a:lumMod val="20000"/>
                <a:lumOff val="80000"/>
              </a:schemeClr>
            </a:solidFill>
            <a:ln>
              <a:noFill/>
            </a:ln>
            <a:effectLst/>
          </c:spPr>
          <c:invertIfNegative val="0"/>
          <c:dLbls>
            <c:dLbl>
              <c:idx val="0"/>
              <c:tx>
                <c:rich>
                  <a:bodyPr/>
                  <a:lstStyle/>
                  <a:p>
                    <a:fld id="{94EEACE7-B855-4AC0-A2B1-A9D3F9EE9590}"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6A63-417A-A6F1-0A5CE63D9638}"/>
                </c:ext>
              </c:extLst>
            </c:dLbl>
            <c:dLbl>
              <c:idx val="1"/>
              <c:tx>
                <c:rich>
                  <a:bodyPr/>
                  <a:lstStyle/>
                  <a:p>
                    <a:fld id="{CEC79515-8FB9-4EB7-A40B-5B59B9C0AC6D}"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6A63-417A-A6F1-0A5CE63D9638}"/>
                </c:ext>
              </c:extLst>
            </c:dLbl>
            <c:dLbl>
              <c:idx val="2"/>
              <c:tx>
                <c:rich>
                  <a:bodyPr/>
                  <a:lstStyle/>
                  <a:p>
                    <a:fld id="{26005582-E7F4-4642-8D7C-478AF945B952}"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6A63-417A-A6F1-0A5CE63D963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Negative Emotions</c:v>
                </c:pt>
                <c:pt idx="1">
                  <c:v>Neutral Emotions</c:v>
                </c:pt>
                <c:pt idx="2">
                  <c:v>Positive Emotions</c:v>
                </c:pt>
              </c:strCache>
            </c:strRef>
          </c:cat>
          <c:val>
            <c:numRef>
              <c:f>Sheet1!$B$2:$B$4</c:f>
              <c:numCache>
                <c:formatCode>0.00000000</c:formatCode>
                <c:ptCount val="3"/>
                <c:pt idx="0">
                  <c:v>2.79574129</c:v>
                </c:pt>
                <c:pt idx="1">
                  <c:v>3.45138911</c:v>
                </c:pt>
                <c:pt idx="2">
                  <c:v>4.0857561899999997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2.80</c:v>
                  </c:pt>
                  <c:pt idx="1">
                    <c:v>3.45</c:v>
                  </c:pt>
                  <c:pt idx="2">
                    <c:v>4.09</c:v>
                  </c:pt>
                </c15:dlblRangeCache>
              </c15:datalabelsRange>
            </c:ext>
            <c:ext xmlns:c16="http://schemas.microsoft.com/office/drawing/2014/chart" uri="{C3380CC4-5D6E-409C-BE32-E72D297353CC}">
              <c16:uniqueId val="{00000000-F04C-4D80-ACCE-B849C57BAEF2}"/>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0000000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solidFill>
      <a:schemeClr val="accent1">
        <a:lumMod val="60000"/>
        <a:lumOff val="40000"/>
      </a:schemeClr>
    </a:solid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458043113350868E-2"/>
          <c:y val="6.4873449504375458E-2"/>
          <c:w val="0.95202457904815674"/>
          <c:h val="0.77309703826904297"/>
        </c:manualLayout>
      </c:layout>
      <c:barChart>
        <c:barDir val="col"/>
        <c:grouping val="clustered"/>
        <c:varyColors val="0"/>
        <c:ser>
          <c:idx val="0"/>
          <c:order val="0"/>
          <c:tx>
            <c:strRef>
              <c:f>Sheet1!$B$1</c:f>
              <c:strCache>
                <c:ptCount val="1"/>
                <c:pt idx="0">
                  <c:v>data</c:v>
                </c:pt>
              </c:strCache>
            </c:strRef>
          </c:tx>
          <c:spPr>
            <a:solidFill>
              <a:schemeClr val="accent1">
                <a:lumMod val="60000"/>
                <a:lumOff val="40000"/>
              </a:schemeClr>
            </a:solidFill>
            <a:ln>
              <a:noFill/>
            </a:ln>
            <a:effectLst/>
          </c:spPr>
          <c:invertIfNegative val="0"/>
          <c:dLbls>
            <c:dLbl>
              <c:idx val="0"/>
              <c:tx>
                <c:rich>
                  <a:bodyPr/>
                  <a:lstStyle/>
                  <a:p>
                    <a:fld id="{5E8985AF-C41D-425D-A27D-954AFA992C4E}"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EB4-4AD7-92D4-B3B57AD704F8}"/>
                </c:ext>
              </c:extLst>
            </c:dLbl>
            <c:dLbl>
              <c:idx val="1"/>
              <c:tx>
                <c:rich>
                  <a:bodyPr/>
                  <a:lstStyle/>
                  <a:p>
                    <a:fld id="{10F98976-F0B1-489C-9BC1-1B4D4385C8D4}"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EB4-4AD7-92D4-B3B57AD704F8}"/>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Domestic</c:v>
                </c:pt>
                <c:pt idx="1">
                  <c:v>International </c:v>
                </c:pt>
              </c:strCache>
            </c:strRef>
          </c:cat>
          <c:val>
            <c:numRef>
              <c:f>Sheet1!$B$2:$B$3</c:f>
              <c:numCache>
                <c:formatCode>0</c:formatCode>
                <c:ptCount val="2"/>
                <c:pt idx="0">
                  <c:v>0</c:v>
                </c:pt>
                <c:pt idx="1">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N/A</c:v>
                  </c:pt>
                  <c:pt idx="1">
                    <c:v>3.83</c:v>
                  </c:pt>
                </c15:dlblRangeCache>
              </c15:datalabelsRange>
            </c:ext>
            <c:ext xmlns:c16="http://schemas.microsoft.com/office/drawing/2014/chart" uri="{C3380CC4-5D6E-409C-BE32-E72D297353CC}">
              <c16:uniqueId val="{00000000-E317-428E-BDCA-40D4CC1EE413}"/>
            </c:ext>
          </c:extLst>
        </c:ser>
        <c:dLbls>
          <c:showLegendKey val="0"/>
          <c:showVal val="0"/>
          <c:showCatName val="0"/>
          <c:showSerName val="0"/>
          <c:showPercent val="0"/>
          <c:showBubbleSize val="0"/>
        </c:dLbls>
        <c:gapWidth val="230"/>
        <c:axId val="1303019136"/>
        <c:axId val="1303017496"/>
      </c:barChart>
      <c:catAx>
        <c:axId val="1303019136"/>
        <c:scaling>
          <c:orientation val="minMax"/>
        </c:scaling>
        <c:delete val="0"/>
        <c:axPos val="b"/>
        <c:numFmt formatCode="General" sourceLinked="1"/>
        <c:majorTickMark val="none"/>
        <c:minorTickMark val="none"/>
        <c:tickLblPos val="nextTo"/>
        <c:spPr>
          <a:noFill/>
          <a:ln w="12700"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bg1"/>
                </a:solidFill>
                <a:latin typeface="Arial" panose="020B0604020202020204" pitchFamily="34" charset="0"/>
                <a:ea typeface="+mn-ea"/>
                <a:cs typeface="Arial" panose="020B0604020202020204" pitchFamily="34" charset="0"/>
              </a:defRPr>
            </a:pPr>
            <a:endParaRPr lang="fr-FR"/>
          </a:p>
        </c:txPr>
        <c:crossAx val="1303017496"/>
        <c:crosses val="autoZero"/>
        <c:auto val="0"/>
        <c:lblAlgn val="ctr"/>
        <c:lblOffset val="100"/>
        <c:noMultiLvlLbl val="0"/>
      </c:catAx>
      <c:valAx>
        <c:axId val="1303017496"/>
        <c:scaling>
          <c:orientation val="minMax"/>
          <c:max val="6"/>
          <c:min val="0"/>
        </c:scaling>
        <c:delete val="1"/>
        <c:axPos val="l"/>
        <c:numFmt formatCode="0" sourceLinked="1"/>
        <c:majorTickMark val="out"/>
        <c:minorTickMark val="none"/>
        <c:tickLblPos val="nextTo"/>
        <c:crossAx val="1303019136"/>
        <c:crosses val="autoZero"/>
        <c:crossBetween val="between"/>
        <c:majorUnit val="1"/>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smtId="4294967295">
          <a:solidFill>
            <a:schemeClr val="tx1">
              <a:lumMod val="85000"/>
              <a:lumOff val="15000"/>
            </a:schemeClr>
          </a:solidFill>
        </a:defRPr>
      </a:pPr>
      <a:endParaRPr lang="fr-FR"/>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25119590759277"/>
          <c:y val="5.6279696524143219E-2"/>
          <c:w val="0.5558093786239624"/>
          <c:h val="0.88880205154418945"/>
        </c:manualLayout>
      </c:layout>
      <c:barChart>
        <c:barDir val="bar"/>
        <c:grouping val="clustered"/>
        <c:varyColors val="0"/>
        <c:ser>
          <c:idx val="0"/>
          <c:order val="0"/>
          <c:tx>
            <c:strRef>
              <c:f>Sheet1!$B$1</c:f>
              <c:strCache>
                <c:ptCount val="1"/>
                <c:pt idx="0">
                  <c:v>Series 1</c:v>
                </c:pt>
              </c:strCache>
            </c:strRef>
          </c:tx>
          <c:spPr>
            <a:solidFill>
              <a:schemeClr val="accent1">
                <a:lumMod val="40000"/>
                <a:lumOff val="60000"/>
              </a:schemeClr>
            </a:solidFill>
            <a:ln>
              <a:noFill/>
            </a:ln>
            <a:effectLst/>
          </c:spPr>
          <c:invertIfNegative val="0"/>
          <c:dPt>
            <c:idx val="0"/>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AC8A-487C-88E6-ACA60B344AD3}"/>
              </c:ext>
            </c:extLst>
          </c:dPt>
          <c:dPt>
            <c:idx val="1"/>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AC8A-487C-88E6-ACA60B344AD3}"/>
              </c:ext>
            </c:extLst>
          </c:dPt>
          <c:dPt>
            <c:idx val="2"/>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AC8A-487C-88E6-ACA60B344AD3}"/>
              </c:ext>
            </c:extLst>
          </c:dPt>
          <c:dPt>
            <c:idx val="4"/>
            <c:invertIfNegative val="0"/>
            <c:bubble3D val="0"/>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AC8A-487C-88E6-ACA60B344AD3}"/>
              </c:ext>
            </c:extLst>
          </c:dPt>
          <c:dLbls>
            <c:dLbl>
              <c:idx val="0"/>
              <c:tx>
                <c:rich>
                  <a:bodyPr/>
                  <a:lstStyle/>
                  <a:p>
                    <a:fld id="{A216056B-171F-4B6D-88E8-9A8E1C55CD22}" type="CELLRANGE">
                      <a:rPr lang="en-US"/>
                      <a:pPr/>
                      <a:t>[PLAGECELL]</a:t>
                    </a:fld>
                    <a:endParaRPr lang="fr-FR"/>
                  </a:p>
                </c:rich>
              </c:tx>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1-AC8A-487C-88E6-ACA60B344AD3}"/>
                </c:ext>
              </c:extLst>
            </c:dLbl>
            <c:dLbl>
              <c:idx val="1"/>
              <c:tx>
                <c:rich>
                  <a:bodyPr/>
                  <a:lstStyle/>
                  <a:p>
                    <a:fld id="{4E32F4BA-D59F-426B-8655-78F6ABA50719}"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AC8A-487C-88E6-ACA60B344AD3}"/>
                </c:ext>
              </c:extLst>
            </c:dLbl>
            <c:dLbl>
              <c:idx val="2"/>
              <c:tx>
                <c:rich>
                  <a:bodyPr/>
                  <a:lstStyle/>
                  <a:p>
                    <a:fld id="{9452F116-10B1-4119-A972-ED58243DEB73}"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AC8A-487C-88E6-ACA60B344AD3}"/>
                </c:ext>
              </c:extLst>
            </c:dLbl>
            <c:dLbl>
              <c:idx val="3"/>
              <c:tx>
                <c:rich>
                  <a:bodyPr/>
                  <a:lstStyle/>
                  <a:p>
                    <a:fld id="{FCDCAF6C-AF8A-4617-AA39-EEEB04F6B16E}"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E3FF-43B4-B290-D5F00C7921B1}"/>
                </c:ext>
              </c:extLst>
            </c:dLbl>
            <c:dLbl>
              <c:idx val="4"/>
              <c:tx>
                <c:rich>
                  <a:bodyPr/>
                  <a:lstStyle/>
                  <a:p>
                    <a:fld id="{6D7DCF57-DE1D-455B-BC12-5D7CE158786B}" type="CELLRANGE">
                      <a:rPr lang="fr-FR"/>
                      <a:pPr/>
                      <a:t>[PLAGECELL]</a:t>
                    </a:fld>
                    <a:endParaRPr lang="fr-FR"/>
                  </a:p>
                </c:rich>
              </c:tx>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AC8A-487C-88E6-ACA60B344AD3}"/>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Safe and Secure</c:v>
                </c:pt>
                <c:pt idx="1">
                  <c:v>Happy</c:v>
                </c:pt>
                <c:pt idx="2">
                  <c:v>Excited</c:v>
                </c:pt>
                <c:pt idx="3">
                  <c:v>Confident</c:v>
                </c:pt>
                <c:pt idx="4">
                  <c:v>Relaxed</c:v>
                </c:pt>
              </c:strCache>
            </c:strRef>
          </c:cat>
          <c:val>
            <c:numRef>
              <c:f>Sheet1!$B$2:$B$6</c:f>
              <c:numCache>
                <c:formatCode>0.00000000</c:formatCode>
                <c:ptCount val="5"/>
                <c:pt idx="0">
                  <c:v>4.1842147000000001</c:v>
                </c:pt>
                <c:pt idx="1">
                  <c:v>3.7840925400000001</c:v>
                </c:pt>
                <c:pt idx="2">
                  <c:v>3.15805984</c:v>
                </c:pt>
                <c:pt idx="3">
                  <c:v>3.91570353</c:v>
                </c:pt>
                <c:pt idx="4">
                  <c:v>3.9823095199999998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4.18</c:v>
                  </c:pt>
                  <c:pt idx="1">
                    <c:v>3.78</c:v>
                  </c:pt>
                  <c:pt idx="2">
                    <c:v>3.16</c:v>
                  </c:pt>
                  <c:pt idx="3">
                    <c:v>3.92</c:v>
                  </c:pt>
                  <c:pt idx="4">
                    <c:v>3.98</c:v>
                  </c:pt>
                </c15:dlblRangeCache>
              </c15:datalabelsRange>
            </c:ext>
            <c:ext xmlns:c16="http://schemas.microsoft.com/office/drawing/2014/chart" uri="{C3380CC4-5D6E-409C-BE32-E72D297353CC}">
              <c16:uniqueId val="{00000018-AC8A-487C-88E6-ACA60B344AD3}"/>
            </c:ext>
          </c:extLst>
        </c:ser>
        <c:dLbls>
          <c:showLegendKey val="0"/>
          <c:showVal val="0"/>
          <c:showCatName val="0"/>
          <c:showSerName val="0"/>
          <c:showPercent val="0"/>
          <c:showBubbleSize val="0"/>
        </c:dLbls>
        <c:gapWidth val="100"/>
        <c:axId val="1719767440"/>
        <c:axId val="1719772432"/>
      </c:barChart>
      <c:catAx>
        <c:axId val="1719767440"/>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719772432"/>
        <c:crosses val="autoZero"/>
        <c:auto val="0"/>
        <c:lblAlgn val="ctr"/>
        <c:lblOffset val="100"/>
        <c:noMultiLvlLbl val="0"/>
      </c:catAx>
      <c:valAx>
        <c:axId val="1719772432"/>
        <c:scaling>
          <c:orientation val="minMax"/>
          <c:max val="6"/>
          <c:min val="0"/>
        </c:scaling>
        <c:delete val="1"/>
        <c:axPos val="t"/>
        <c:numFmt formatCode="0.00000000" sourceLinked="1"/>
        <c:majorTickMark val="out"/>
        <c:minorTickMark val="none"/>
        <c:tickLblPos val="nextTo"/>
        <c:crossAx val="1719767440"/>
        <c:crosses val="autoZero"/>
        <c:crossBetween val="between"/>
        <c:majorUnit val="2"/>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Column2</c:v>
                </c:pt>
              </c:strCache>
            </c:strRef>
          </c:tx>
          <c:spPr>
            <a:solidFill>
              <a:srgbClr val="003A8C"/>
            </a:solidFill>
            <a:ln>
              <a:noFill/>
            </a:ln>
            <a:effectLst/>
          </c:spPr>
          <c:invertIfNegative val="0"/>
          <c:dLbls>
            <c:dLbl>
              <c:idx val="0"/>
              <c:tx>
                <c:rich>
                  <a:bodyPr/>
                  <a:lstStyle/>
                  <a:p>
                    <a:fld id="{DAAF0B71-9A7F-4240-A69F-B5D943874BE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341-4BFA-85B9-C0BADA0FD778}"/>
                </c:ext>
              </c:extLst>
            </c:dLbl>
            <c:dLbl>
              <c:idx val="1"/>
              <c:tx>
                <c:rich>
                  <a:bodyPr/>
                  <a:lstStyle/>
                  <a:p>
                    <a:fld id="{567A1CAE-8BE8-445A-8E34-B56D366FBE7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F341-4BFA-85B9-C0BADA0FD778}"/>
                </c:ext>
              </c:extLst>
            </c:dLbl>
            <c:dLbl>
              <c:idx val="2"/>
              <c:tx>
                <c:rich>
                  <a:bodyPr/>
                  <a:lstStyle/>
                  <a:p>
                    <a:fld id="{22F064DF-ED04-4AD9-AEE1-54BAD15E0E53}"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F341-4BFA-85B9-C0BADA0FD778}"/>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getting to the airport</c:v>
                </c:pt>
                <c:pt idx="1">
                  <c:v>Signage to access terminal</c:v>
                </c:pt>
                <c:pt idx="2">
                  <c:v>VFM: Transport</c:v>
                </c:pt>
              </c:strCache>
            </c:strRef>
          </c:cat>
          <c:val>
            <c:numRef>
              <c:f>Sheet1!$B$2:$B$4</c:f>
              <c:numCache>
                <c:formatCode>0.00000000</c:formatCode>
                <c:ptCount val="3"/>
                <c:pt idx="0">
                  <c:v>4.1711579499999996</c:v>
                </c:pt>
                <c:pt idx="1">
                  <c:v>4.1820359199999997</c:v>
                </c:pt>
                <c:pt idx="2">
                  <c:v>3.5992515900000002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4.17</c:v>
                  </c:pt>
                  <c:pt idx="1">
                    <c:v>4.18</c:v>
                  </c:pt>
                  <c:pt idx="2">
                    <c:v>3.60</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14461123943328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1120B526-03D1-4BC8-92D1-483F84FEDD35}"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0514-4E17-BB7E-4C8479517B62}"/>
                </c:ext>
              </c:extLst>
            </c:dLbl>
            <c:dLbl>
              <c:idx val="1"/>
              <c:tx>
                <c:rich>
                  <a:bodyPr/>
                  <a:lstStyle/>
                  <a:p>
                    <a:fld id="{1D4A54EF-669D-4244-A26E-64ECF08FE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0514-4E17-BB7E-4C8479517B62}"/>
                </c:ext>
              </c:extLst>
            </c:dLbl>
            <c:dLbl>
              <c:idx val="2"/>
              <c:tx>
                <c:rich>
                  <a:bodyPr/>
                  <a:lstStyle/>
                  <a:p>
                    <a:fld id="{AB2B2E4A-A9F1-4B9D-89CB-247B865AAAC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0514-4E17-BB7E-4C8479517B62}"/>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of finding check-in area</c:v>
                </c:pt>
                <c:pt idx="1">
                  <c:v>Waiting time: Check-in</c:v>
                </c:pt>
                <c:pt idx="2">
                  <c:v>Courtesy &amp; helpfulness: Check-in staff</c:v>
                </c:pt>
              </c:strCache>
            </c:strRef>
          </c:cat>
          <c:val>
            <c:numRef>
              <c:f>Sheet1!$B$2:$B$4</c:f>
              <c:numCache>
                <c:formatCode>0.00000000</c:formatCode>
                <c:ptCount val="3"/>
                <c:pt idx="0">
                  <c:v>4.3201469299999999</c:v>
                </c:pt>
                <c:pt idx="1">
                  <c:v>4.0071068800000003</c:v>
                </c:pt>
                <c:pt idx="2">
                  <c:v>4.2449919300000003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4.32</c:v>
                  </c:pt>
                  <c:pt idx="1">
                    <c:v>4.01</c:v>
                  </c:pt>
                  <c:pt idx="2">
                    <c:v>4.24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3072A65-3EAE-4F88-A6AF-26078D771F5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FFD-43A2-9E3E-3FD70BEE794F}"/>
                </c:ext>
              </c:extLst>
            </c:dLbl>
            <c:dLbl>
              <c:idx val="1"/>
              <c:tx>
                <c:rich>
                  <a:bodyPr/>
                  <a:lstStyle/>
                  <a:p>
                    <a:fld id="{8796A53D-04A8-450A-B6BE-6AEF2D41A10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FFD-43A2-9E3E-3FD70BEE794F}"/>
                </c:ext>
              </c:extLst>
            </c:dLbl>
            <c:dLbl>
              <c:idx val="2"/>
              <c:tx>
                <c:rich>
                  <a:bodyPr/>
                  <a:lstStyle/>
                  <a:p>
                    <a:fld id="{77CB0930-443D-4456-8C20-03DDFBECB79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FFD-43A2-9E3E-3FD70BEE794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Ease in security screening</c:v>
                </c:pt>
                <c:pt idx="1">
                  <c:v>Waiting time: Security screening</c:v>
                </c:pt>
                <c:pt idx="2">
                  <c:v>Courtesy &amp; helpfulness: Security staff</c:v>
                </c:pt>
              </c:strCache>
            </c:strRef>
          </c:cat>
          <c:val>
            <c:numRef>
              <c:f>Sheet1!$B$2:$B$4</c:f>
              <c:numCache>
                <c:formatCode>0.00000000</c:formatCode>
                <c:ptCount val="3"/>
                <c:pt idx="0">
                  <c:v>4.2069677199999997</c:v>
                </c:pt>
                <c:pt idx="1">
                  <c:v>4.0802968999999996</c:v>
                </c:pt>
                <c:pt idx="2">
                  <c:v>4.1191499699999996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4.21</c:v>
                  </c:pt>
                  <c:pt idx="1">
                    <c:v>4.08</c:v>
                  </c:pt>
                  <c:pt idx="2">
                    <c:v>4.12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9D6C52C-DA22-4138-8AC1-72326B7DA0B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441-4226-9352-E1126F2A9027}"/>
                </c:ext>
              </c:extLst>
            </c:dLbl>
            <c:dLbl>
              <c:idx val="1"/>
              <c:tx>
                <c:rich>
                  <a:bodyPr/>
                  <a:lstStyle/>
                  <a:p>
                    <a:fld id="{88B9C8C9-B899-4BB2-B2C7-883BF8A675E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441-4226-9352-E1126F2A9027}"/>
                </c:ext>
              </c:extLst>
            </c:dLbl>
            <c:dLbl>
              <c:idx val="2"/>
              <c:tx>
                <c:rich>
                  <a:bodyPr/>
                  <a:lstStyle/>
                  <a:p>
                    <a:fld id="{B451EE5C-5BEF-48D0-A58B-E96DE04B47E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441-4226-9352-E1126F2A9027}"/>
                </c:ext>
              </c:extLst>
            </c:dLbl>
            <c:dLbl>
              <c:idx val="3"/>
              <c:tx>
                <c:rich>
                  <a:bodyPr/>
                  <a:lstStyle/>
                  <a:p>
                    <a:fld id="{EC7132AF-A25D-423B-A467-4CEEA45B9D0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441-4226-9352-E1126F2A9027}"/>
                </c:ext>
              </c:extLst>
            </c:dLbl>
            <c:dLbl>
              <c:idx val="4"/>
              <c:tx>
                <c:rich>
                  <a:bodyPr/>
                  <a:lstStyle/>
                  <a:p>
                    <a:fld id="{9245D509-424E-4EB8-8A5E-2B99209587D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441-4226-9352-E1126F2A902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Restaurants/bars/cafés</c:v>
                </c:pt>
                <c:pt idx="1">
                  <c:v>VFM: Restaurants/bars/cafés</c:v>
                </c:pt>
                <c:pt idx="2">
                  <c:v>Shops</c:v>
                </c:pt>
                <c:pt idx="3">
                  <c:v>VFM: Shops</c:v>
                </c:pt>
                <c:pt idx="4">
                  <c:v>Courtesy &amp; helpfulness: Shopping and dining staff</c:v>
                </c:pt>
              </c:strCache>
            </c:strRef>
          </c:cat>
          <c:val>
            <c:numRef>
              <c:f>Sheet1!$B$2:$B$6</c:f>
              <c:numCache>
                <c:formatCode>0.00000000</c:formatCode>
                <c:ptCount val="5"/>
                <c:pt idx="0">
                  <c:v>3.4311602799999998</c:v>
                </c:pt>
                <c:pt idx="1">
                  <c:v>2.6208731099999998</c:v>
                </c:pt>
                <c:pt idx="2">
                  <c:v>3.2441602899999999</c:v>
                </c:pt>
                <c:pt idx="3">
                  <c:v>2.7237396</c:v>
                </c:pt>
                <c:pt idx="4">
                  <c:v>3.86351668</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3.43</c:v>
                  </c:pt>
                  <c:pt idx="1">
                    <c:v>2.62</c:v>
                  </c:pt>
                  <c:pt idx="2">
                    <c:v>3.24</c:v>
                  </c:pt>
                  <c:pt idx="3">
                    <c:v>2.72</c:v>
                  </c:pt>
                  <c:pt idx="4">
                    <c:v>3.86</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8436686396598816"/>
          <c:y val="3.6436714231967926E-2"/>
          <c:w val="0.51563310623168945"/>
          <c:h val="0.93537509441375732"/>
        </c:manualLayout>
      </c:layout>
      <c:barChart>
        <c:barDir val="bar"/>
        <c:grouping val="clustered"/>
        <c:varyColors val="1"/>
        <c:dLbls>
          <c:showLegendKey val="0"/>
          <c:showVal val="0"/>
          <c:showCatName val="0"/>
          <c:showSerName val="0"/>
          <c:showPercent val="0"/>
          <c:showBubbleSize val="0"/>
        </c:dLbls>
        <c:gapWidth val="150"/>
        <c:axId val="190456335"/>
        <c:axId val="190457583"/>
      </c:barChart>
      <c:valAx>
        <c:axId val="190457583"/>
        <c:scaling>
          <c:orientation val="minMax"/>
        </c:scaling>
        <c:delete val="1"/>
        <c:axPos val="t"/>
        <c:numFmt formatCode="0%" sourceLinked="1"/>
        <c:majorTickMark val="out"/>
        <c:minorTickMark val="none"/>
        <c:tickLblPos val="nextTo"/>
        <c:crossAx val="190456335"/>
        <c:crosses val="autoZero"/>
        <c:crossBetween val="between"/>
      </c:valAx>
      <c:catAx>
        <c:axId val="190456335"/>
        <c:scaling>
          <c:orientation val="maxMin"/>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smtId="4294967295">
                <a:solidFill>
                  <a:schemeClr val="tx1">
                    <a:lumMod val="85000"/>
                    <a:lumOff val="15000"/>
                  </a:schemeClr>
                </a:solidFill>
                <a:latin typeface="Arial" panose="020B0604020202020204" pitchFamily="34" charset="0"/>
                <a:ea typeface="+mn-ea"/>
                <a:cs typeface="Arial" panose="020B0604020202020204" pitchFamily="34" charset="0"/>
              </a:defRPr>
            </a:pPr>
            <a:endParaRPr lang="fr-FR"/>
          </a:p>
        </c:txPr>
        <c:crossAx val="190457583"/>
        <c:crosses val="autoZero"/>
        <c:auto val="0"/>
        <c:lblAlgn val="ctr"/>
        <c:lblOffset val="100"/>
        <c:noMultiLvlLbl val="0"/>
      </c:cat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b="1" smtId="4294967295">
          <a:solidFill>
            <a:schemeClr val="tx1">
              <a:lumMod val="85000"/>
              <a:lumOff val="15000"/>
            </a:schemeClr>
          </a:solidFill>
        </a:defRPr>
      </a:pPr>
      <a:endParaRPr lang="fr-FR"/>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54CF818E-C5DB-4A46-B405-61DCDEECAF9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7192-42A7-A83E-F37FDBD02EF3}"/>
                </c:ext>
              </c:extLst>
            </c:dLbl>
            <c:dLbl>
              <c:idx val="1"/>
              <c:tx>
                <c:rich>
                  <a:bodyPr/>
                  <a:lstStyle/>
                  <a:p>
                    <a:fld id="{B4A6190F-6322-4703-AAE2-73B651EA1E7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7192-42A7-A83E-F37FDBD02EF3}"/>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Comfort of waiting at gate areas</c:v>
                </c:pt>
                <c:pt idx="1">
                  <c:v>Availability of seats at gate areas</c:v>
                </c:pt>
              </c:strCache>
            </c:strRef>
          </c:cat>
          <c:val>
            <c:numRef>
              <c:f>Sheet1!$B$2:$B$3</c:f>
              <c:numCache>
                <c:formatCode>0.00000000</c:formatCode>
                <c:ptCount val="2"/>
                <c:pt idx="0">
                  <c:v>3.2989646100000001</c:v>
                </c:pt>
                <c:pt idx="1">
                  <c:v>3.5169981699999999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3.30</c:v>
                  </c:pt>
                  <c:pt idx="1">
                    <c:v>3.52</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68869924545288"/>
          <c:y val="0"/>
          <c:w val="0.59494918584823608"/>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A1D29CB7-B198-405A-BFB4-0A20343024C0}"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5738-4669-82F0-B8BD5726BABD}"/>
                </c:ext>
              </c:extLst>
            </c:dLbl>
            <c:dLbl>
              <c:idx val="1"/>
              <c:tx>
                <c:rich>
                  <a:bodyPr/>
                  <a:lstStyle/>
                  <a:p>
                    <a:fld id="{300147D4-AD8D-404E-A79E-744C0B891D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5738-4669-82F0-B8BD5726BABD}"/>
                </c:ext>
              </c:extLst>
            </c:dLbl>
            <c:dLbl>
              <c:idx val="2"/>
              <c:tx>
                <c:rich>
                  <a:bodyPr/>
                  <a:lstStyle/>
                  <a:p>
                    <a:fld id="{8CBD108E-FF67-4BEB-BDC5-A454F01171C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5738-4669-82F0-B8BD5726BABD}"/>
                </c:ext>
              </c:extLst>
            </c:dLbl>
            <c:dLbl>
              <c:idx val="3"/>
              <c:tx>
                <c:rich>
                  <a:bodyPr/>
                  <a:lstStyle/>
                  <a:p>
                    <a:fld id="{58EA8225-B992-4A20-88F5-1A5C6EC8D6D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5738-4669-82F0-B8BD5726BABD}"/>
                </c:ext>
              </c:extLst>
            </c:dLbl>
            <c:dLbl>
              <c:idx val="4"/>
              <c:tx>
                <c:rich>
                  <a:bodyPr/>
                  <a:lstStyle/>
                  <a:p>
                    <a:fld id="{53ADB080-A660-4FDE-B215-29375C88D23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5738-4669-82F0-B8BD5726BABD}"/>
                </c:ext>
              </c:extLst>
            </c:dLbl>
            <c:dLbl>
              <c:idx val="5"/>
              <c:tx>
                <c:rich>
                  <a:bodyPr/>
                  <a:lstStyle/>
                  <a:p>
                    <a:fld id="{3667698E-A6F1-4180-87CF-C1F14F4C73A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5738-4669-82F0-B8BD5726BABD}"/>
                </c:ext>
              </c:extLst>
            </c:dLbl>
            <c:dLbl>
              <c:idx val="6"/>
              <c:tx>
                <c:rich>
                  <a:bodyPr/>
                  <a:lstStyle/>
                  <a:p>
                    <a:fld id="{A24E450D-71B7-4DA9-8E46-D68E3447BD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5738-4669-82F0-B8BD5726BABD}"/>
                </c:ext>
              </c:extLst>
            </c:dLbl>
            <c:dLbl>
              <c:idx val="7"/>
              <c:tx>
                <c:rich>
                  <a:bodyPr/>
                  <a:lstStyle/>
                  <a:p>
                    <a:fld id="{0F2DC9BD-4925-4730-BE50-500912C13B0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7-5738-4669-82F0-B8BD5726BABD}"/>
                </c:ext>
              </c:extLst>
            </c:dLbl>
            <c:dLbl>
              <c:idx val="8"/>
              <c:tx>
                <c:rich>
                  <a:bodyPr/>
                  <a:lstStyle/>
                  <a:p>
                    <a:fld id="{F83F4E74-1ACC-42F8-B7EF-5809E4961D0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8-5738-4669-82F0-B8BD5726BABD}"/>
                </c:ext>
              </c:extLst>
            </c:dLbl>
            <c:dLbl>
              <c:idx val="9"/>
              <c:tx>
                <c:rich>
                  <a:bodyPr/>
                  <a:lstStyle/>
                  <a:p>
                    <a:fld id="{862FA00F-B535-4DE7-8FA1-5304A3FBC55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9-5738-4669-82F0-B8BD5726BABD}"/>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Sheet1!$A$2:$A$11</c:f>
              <c:strCache>
                <c:ptCount val="10"/>
                <c:pt idx="0">
                  <c:v>Ease of finding way</c:v>
                </c:pt>
                <c:pt idx="1">
                  <c:v>Availability of flight info.</c:v>
                </c:pt>
                <c:pt idx="2">
                  <c:v>Walking distance inside terminal</c:v>
                </c:pt>
                <c:pt idx="3">
                  <c:v>Ease of making connection</c:v>
                </c:pt>
                <c:pt idx="4">
                  <c:v>Courtesy &amp; helpfulness: Airport staff</c:v>
                </c:pt>
                <c:pt idx="5">
                  <c:v>Wi-Fi service quality</c:v>
                </c:pt>
                <c:pt idx="6">
                  <c:v>Availability of charging stations</c:v>
                </c:pt>
                <c:pt idx="7">
                  <c:v>Entertainment &amp; leisure options</c:v>
                </c:pt>
                <c:pt idx="8">
                  <c:v>Availability of washrooms</c:v>
                </c:pt>
                <c:pt idx="9">
                  <c:v>Cleanliness of washrooms</c:v>
                </c:pt>
              </c:strCache>
            </c:strRef>
          </c:cat>
          <c:val>
            <c:numRef>
              <c:f>Sheet1!$B$2:$B$11</c:f>
              <c:numCache>
                <c:formatCode>0.00000000</c:formatCode>
                <c:ptCount val="10"/>
                <c:pt idx="0">
                  <c:v>3.9990615599999999</c:v>
                </c:pt>
                <c:pt idx="1">
                  <c:v>3.6902409700000001</c:v>
                </c:pt>
                <c:pt idx="2">
                  <c:v>4.0735287700000002</c:v>
                </c:pt>
                <c:pt idx="3">
                  <c:v>4.1891662299999997</c:v>
                </c:pt>
                <c:pt idx="4">
                  <c:v>4.1345912199999999</c:v>
                </c:pt>
                <c:pt idx="5">
                  <c:v>3.4692462900000001</c:v>
                </c:pt>
                <c:pt idx="6">
                  <c:v>2.8490199399999998</c:v>
                </c:pt>
                <c:pt idx="7">
                  <c:v>2.7956591</c:v>
                </c:pt>
                <c:pt idx="8">
                  <c:v>3.8923970799999998</c:v>
                </c:pt>
                <c:pt idx="9">
                  <c:v>3.7251645199999999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Sheet1!$C$2:$C$11</c15:f>
                <c15:dlblRangeCache>
                  <c:ptCount val="10"/>
                  <c:pt idx="0">
                    <c:v>4.00</c:v>
                  </c:pt>
                  <c:pt idx="1">
                    <c:v>3.69</c:v>
                  </c:pt>
                  <c:pt idx="2">
                    <c:v>4.07</c:v>
                  </c:pt>
                  <c:pt idx="3">
                    <c:v>4.19</c:v>
                  </c:pt>
                  <c:pt idx="4">
                    <c:v>4.13</c:v>
                  </c:pt>
                  <c:pt idx="5">
                    <c:v>3.47</c:v>
                  </c:pt>
                  <c:pt idx="6">
                    <c:v>2.85</c:v>
                  </c:pt>
                  <c:pt idx="7">
                    <c:v>2.80</c:v>
                  </c:pt>
                  <c:pt idx="8">
                    <c:v>3.89</c:v>
                  </c:pt>
                  <c:pt idx="9">
                    <c:v>3.73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A97497-F219-49DD-AE66-40C589DF89C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8FD-4DCC-B3C1-F7D150B3D897}"/>
                </c:ext>
              </c:extLst>
            </c:dLbl>
            <c:dLbl>
              <c:idx val="1"/>
              <c:tx>
                <c:rich>
                  <a:bodyPr/>
                  <a:lstStyle/>
                  <a:p>
                    <a:fld id="{3445C686-66AC-473E-AEB1-360EAFB3100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8FD-4DCC-B3C1-F7D150B3D897}"/>
                </c:ext>
              </c:extLst>
            </c:dLbl>
            <c:dLbl>
              <c:idx val="2"/>
              <c:tx>
                <c:rich>
                  <a:bodyPr/>
                  <a:lstStyle/>
                  <a:p>
                    <a:fld id="{0E66A9E6-9D0B-45AB-ADAC-A8859424B9C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8FD-4DCC-B3C1-F7D150B3D897}"/>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Health safety</c:v>
                </c:pt>
                <c:pt idx="1">
                  <c:v>Cleanliness</c:v>
                </c:pt>
                <c:pt idx="2">
                  <c:v>Ambience</c:v>
                </c:pt>
              </c:strCache>
            </c:strRef>
          </c:cat>
          <c:val>
            <c:numRef>
              <c:f>Sheet1!$B$2:$B$4</c:f>
              <c:numCache>
                <c:formatCode>0.00000000</c:formatCode>
                <c:ptCount val="3"/>
                <c:pt idx="0">
                  <c:v>3.9496704299999998</c:v>
                </c:pt>
                <c:pt idx="1">
                  <c:v>3.8913173200000002</c:v>
                </c:pt>
                <c:pt idx="2">
                  <c:v>3.6481913000000001</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3.95</c:v>
                  </c:pt>
                  <c:pt idx="1">
                    <c:v>3.89</c:v>
                  </c:pt>
                  <c:pt idx="2">
                    <c:v>3.65</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4423631429672241"/>
          <c:y val="0"/>
          <c:w val="0.59960007667541504"/>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2C342CEC-8049-4A0A-B0E0-E9E53574D8C3}"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FB4-4126-AA7C-3F5A6F364404}"/>
                </c:ext>
              </c:extLst>
            </c:dLbl>
            <c:dLbl>
              <c:idx val="1"/>
              <c:tx>
                <c:rich>
                  <a:bodyPr/>
                  <a:lstStyle/>
                  <a:p>
                    <a:fld id="{9B5C28BC-E832-4860-BEF8-9E178AFE26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FB4-4126-AA7C-3F5A6F364404}"/>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Sheet1!$A$2:$A$3</c:f>
              <c:strCache>
                <c:ptCount val="2"/>
                <c:pt idx="0">
                  <c:v>Waiting time: Border/passport control</c:v>
                </c:pt>
                <c:pt idx="1">
                  <c:v>Courtesy &amp; helpfulness: Border/passport control staff</c:v>
                </c:pt>
              </c:strCache>
            </c:strRef>
          </c:cat>
          <c:val>
            <c:numRef>
              <c:f>Sheet1!$B$2:$B$3</c:f>
              <c:numCache>
                <c:formatCode>0.00000000</c:formatCode>
                <c:ptCount val="2"/>
                <c:pt idx="0">
                  <c:v>4.1000150599999996</c:v>
                </c:pt>
                <c:pt idx="1">
                  <c:v>4.0366364499999996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Sheet1!$C$2:$C$3</c15:f>
                <c15:dlblRangeCache>
                  <c:ptCount val="2"/>
                  <c:pt idx="0">
                    <c:v>4.10</c:v>
                  </c:pt>
                  <c:pt idx="1">
                    <c:v>4.04</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4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5970103740692139"/>
          <c:y val="0"/>
          <c:w val="0.59492707252502441"/>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layout>
                <c:manualLayout>
                  <c:x val="-1.2797058470412695E-16"/>
                  <c:y val="0.24999848008155823"/>
                </c:manualLayout>
              </c:layout>
              <c:tx>
                <c:rich>
                  <a:bodyPr/>
                  <a:lstStyle/>
                  <a:p>
                    <a:fld id="{26FA24BE-DFB4-4885-A651-D0D66614067D}"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FAFE-48E2-8EA5-73B74FE64ACF}"/>
                </c:ext>
              </c:extLst>
            </c:dLbl>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18A8-CA42-8241-B2350D4CF322}"/>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8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68B7F2E8-163F-493A-96E7-EC963DEF8177}"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110-4A51-BDC4-FB403407DE2F}"/>
                </c:ext>
              </c:extLst>
            </c:dLbl>
            <c:dLbl>
              <c:idx val="1"/>
              <c:tx>
                <c:rich>
                  <a:bodyPr/>
                  <a:lstStyle/>
                  <a:p>
                    <a:fld id="{4D87CEAE-62E0-4DB9-B87F-0CF81D428E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110-4A51-BDC4-FB403407DE2F}"/>
                </c:ext>
              </c:extLst>
            </c:dLbl>
            <c:dLbl>
              <c:idx val="2"/>
              <c:tx>
                <c:rich>
                  <a:bodyPr/>
                  <a:lstStyle/>
                  <a:p>
                    <a:fld id="{CE371DE8-3760-4101-B197-FFF409FB5A8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110-4A51-BDC4-FB403407DE2F}"/>
                </c:ext>
              </c:extLst>
            </c:dLbl>
            <c:dLbl>
              <c:idx val="3"/>
              <c:tx>
                <c:rich>
                  <a:bodyPr/>
                  <a:lstStyle/>
                  <a:p>
                    <a:fld id="{5EB2EDA5-4FD1-4109-93E5-92F713956BC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110-4A51-BDC4-FB403407DE2F}"/>
                </c:ext>
              </c:extLst>
            </c:dLbl>
            <c:dLbl>
              <c:idx val="4"/>
              <c:tx>
                <c:rich>
                  <a:bodyPr/>
                  <a:lstStyle/>
                  <a:p>
                    <a:fld id="{20BACA28-D99A-4088-8037-4E999310C7CD}"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110-4A51-BDC4-FB403407DE2F}"/>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Ease of getting to the airport</c:v>
                </c:pt>
                <c:pt idx="1">
                  <c:v>Ease of finding check-in area</c:v>
                </c:pt>
                <c:pt idx="2">
                  <c:v>Ease in security screening</c:v>
                </c:pt>
                <c:pt idx="3">
                  <c:v>Ease of finding way</c:v>
                </c:pt>
                <c:pt idx="4">
                  <c:v>Ease of making connection</c:v>
                </c:pt>
              </c:strCache>
            </c:strRef>
          </c:cat>
          <c:val>
            <c:numRef>
              <c:f>Sheet1!$B$2:$B$6</c:f>
              <c:numCache>
                <c:formatCode>0.00000000</c:formatCode>
                <c:ptCount val="5"/>
                <c:pt idx="0">
                  <c:v>4.1711579499999996</c:v>
                </c:pt>
                <c:pt idx="1">
                  <c:v>4.3201469299999999</c:v>
                </c:pt>
                <c:pt idx="2">
                  <c:v>4.2069677199999997</c:v>
                </c:pt>
                <c:pt idx="3">
                  <c:v>3.9990615599999999</c:v>
                </c:pt>
                <c:pt idx="4">
                  <c:v>4.1891662299999997</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4.17</c:v>
                  </c:pt>
                  <c:pt idx="1">
                    <c:v>4.32</c:v>
                  </c:pt>
                  <c:pt idx="2">
                    <c:v>4.21</c:v>
                  </c:pt>
                  <c:pt idx="3">
                    <c:v>4.00</c:v>
                  </c:pt>
                  <c:pt idx="4">
                    <c:v>4.19</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5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929973006248474"/>
          <c:y val="0"/>
          <c:w val="0.58903294801712036"/>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34921B54-8DAA-490E-9519-900024F10756}"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B701-440A-8970-E43922C2029E}"/>
                </c:ext>
              </c:extLst>
            </c:dLbl>
            <c:dLbl>
              <c:idx val="1"/>
              <c:tx>
                <c:rich>
                  <a:bodyPr/>
                  <a:lstStyle/>
                  <a:p>
                    <a:fld id="{33AC5183-8A12-4C00-9A7B-510FC4E473A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B701-440A-8970-E43922C2029E}"/>
                </c:ext>
              </c:extLst>
            </c:dLbl>
            <c:dLbl>
              <c:idx val="2"/>
              <c:tx>
                <c:rich>
                  <a:bodyPr/>
                  <a:lstStyle/>
                  <a:p>
                    <a:fld id="{84A63F05-37FB-4724-B3D5-C1806E852D3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B701-440A-8970-E43922C2029E}"/>
                </c:ext>
              </c:extLst>
            </c:dLbl>
            <c:dLbl>
              <c:idx val="3"/>
              <c:tx>
                <c:rich>
                  <a:bodyPr/>
                  <a:lstStyle/>
                  <a:p>
                    <a:fld id="{B686D0DB-B38A-4080-953D-74BAAAB9CE2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B701-440A-8970-E43922C2029E}"/>
                </c:ext>
              </c:extLst>
            </c:dLbl>
            <c:dLbl>
              <c:idx val="4"/>
              <c:tx>
                <c:rich>
                  <a:bodyPr/>
                  <a:lstStyle/>
                  <a:p>
                    <a:fld id="{06C578E2-8883-48E7-9286-D0F47E62B12B}"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B701-440A-8970-E43922C2029E}"/>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Courtesy &amp; helpfulness: staff in check-in area</c:v>
                </c:pt>
                <c:pt idx="1">
                  <c:v>Courtesy &amp; helpfulness: security staff</c:v>
                </c:pt>
                <c:pt idx="2">
                  <c:v>Courtesy &amp; helpfulness: border/passport control staff</c:v>
                </c:pt>
                <c:pt idx="3">
                  <c:v>Courtesy &amp; helpfulness: shopping and dining staff</c:v>
                </c:pt>
                <c:pt idx="4">
                  <c:v>Courtesy &amp; helpfulness: airport staff</c:v>
                </c:pt>
              </c:strCache>
            </c:strRef>
          </c:cat>
          <c:val>
            <c:numRef>
              <c:f>Sheet1!$B$2:$B$6</c:f>
              <c:numCache>
                <c:formatCode>0.00000000</c:formatCode>
                <c:ptCount val="5"/>
                <c:pt idx="0">
                  <c:v>4.2449919300000003</c:v>
                </c:pt>
                <c:pt idx="1">
                  <c:v>4.1191499699999996</c:v>
                </c:pt>
                <c:pt idx="2">
                  <c:v>4.0366364499999996</c:v>
                </c:pt>
                <c:pt idx="3">
                  <c:v>3.86351668</c:v>
                </c:pt>
                <c:pt idx="4">
                  <c:v>4.1345912199999999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4.24</c:v>
                  </c:pt>
                  <c:pt idx="1">
                    <c:v>4.12</c:v>
                  </c:pt>
                  <c:pt idx="2">
                    <c:v>4.04</c:v>
                  </c:pt>
                  <c:pt idx="3">
                    <c:v>3.86</c:v>
                  </c:pt>
                  <c:pt idx="4">
                    <c:v>4.13</c:v>
                  </c:pt>
                </c15:dlblRangeCache>
              </c15:datalabelsRange>
            </c:ext>
            <c:ext xmlns:c16="http://schemas.microsoft.com/office/drawing/2014/chart" uri="{C3380CC4-5D6E-409C-BE32-E72D297353CC}">
              <c16:uniqueId val="{00000003-AAE3-8240-8F23-FC0117956064}"/>
            </c:ext>
          </c:extLst>
        </c:ser>
        <c:dLbls>
          <c:showLegendKey val="0"/>
          <c:showVal val="0"/>
          <c:showCatName val="0"/>
          <c:showSerName val="0"/>
          <c:showPercent val="0"/>
          <c:showBubbleSize val="0"/>
        </c:dLbls>
        <c:gapWidth val="27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6148319244385"/>
          <c:y val="0"/>
          <c:w val="0.58775389194488525"/>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C19931E4-937B-4696-98F5-E414F922CB61}"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47D-4978-AD19-E949C8980F51}"/>
                </c:ext>
              </c:extLst>
            </c:dLbl>
            <c:dLbl>
              <c:idx val="1"/>
              <c:tx>
                <c:rich>
                  <a:bodyPr/>
                  <a:lstStyle/>
                  <a:p>
                    <a:fld id="{3FF7552E-A855-438E-A4EF-671009AE3E4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47D-4978-AD19-E949C8980F51}"/>
                </c:ext>
              </c:extLst>
            </c:dLbl>
            <c:dLbl>
              <c:idx val="2"/>
              <c:tx>
                <c:rich>
                  <a:bodyPr/>
                  <a:lstStyle/>
                  <a:p>
                    <a:fld id="{E1E40909-1B50-4FFE-A232-129964A7E532}"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47D-4978-AD19-E949C8980F51}"/>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Sheet1!$A$2:$A$4</c:f>
              <c:strCache>
                <c:ptCount val="3"/>
                <c:pt idx="0">
                  <c:v>Waiting time: check-in</c:v>
                </c:pt>
                <c:pt idx="1">
                  <c:v>Waiting time: security screening</c:v>
                </c:pt>
                <c:pt idx="2">
                  <c:v>Waiting time: border/passport control</c:v>
                </c:pt>
              </c:strCache>
            </c:strRef>
          </c:cat>
          <c:val>
            <c:numRef>
              <c:f>Sheet1!$B$2:$B$4</c:f>
              <c:numCache>
                <c:formatCode>0.00000000</c:formatCode>
                <c:ptCount val="3"/>
                <c:pt idx="0">
                  <c:v>4.0071068800000003</c:v>
                </c:pt>
                <c:pt idx="1">
                  <c:v>4.0802968999999996</c:v>
                </c:pt>
                <c:pt idx="2">
                  <c:v>4.1000150599999996</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Sheet1!$C$2:$C$4</c15:f>
                <c15:dlblRangeCache>
                  <c:ptCount val="3"/>
                  <c:pt idx="0">
                    <c:v>4.01</c:v>
                  </c:pt>
                  <c:pt idx="1">
                    <c:v>4.08</c:v>
                  </c:pt>
                  <c:pt idx="2">
                    <c:v>4.10</c:v>
                  </c:pt>
                </c15:dlblRangeCache>
              </c15:datalabelsRange>
            </c:ext>
            <c:ext xmlns:c16="http://schemas.microsoft.com/office/drawing/2014/chart" uri="{C3380CC4-5D6E-409C-BE32-E72D297353CC}">
              <c16:uniqueId val="{00000000-02AA-6646-9432-17B42F4982EE}"/>
            </c:ext>
          </c:extLst>
        </c:ser>
        <c:dLbls>
          <c:showLegendKey val="0"/>
          <c:showVal val="0"/>
          <c:showCatName val="0"/>
          <c:showSerName val="0"/>
          <c:showPercent val="0"/>
          <c:showBubbleSize val="0"/>
        </c:dLbls>
        <c:gapWidth val="30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25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7779772281646729"/>
          <c:y val="0"/>
          <c:w val="0.58771765232086182"/>
          <c:h val="1"/>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rot="0" spcFirstLastPara="1" vertOverflow="ellipsis" vert="horz" wrap="square" lIns="38100" tIns="19050" rIns="38100" bIns="19050" anchor="ctr" anchorCtr="1">
                    <a:spAutoFit/>
                  </a:bodyPr>
                  <a:lstStyle/>
                  <a:p>
                    <a:pPr>
                      <a:defRPr sz="1050" b="0" i="0" u="none" strike="noStrike" kern="1200" baseline="0">
                        <a:solidFill>
                          <a:srgbClr val="003A8C"/>
                        </a:solidFill>
                        <a:latin typeface="Arial" panose="020B0604020202020204" pitchFamily="34" charset="0"/>
                        <a:ea typeface="+mn-ea"/>
                        <a:cs typeface="Arial" panose="020B0604020202020204" pitchFamily="34" charset="0"/>
                      </a:defRPr>
                    </a:pPr>
                    <a:fld id="{C9EFF76F-A8D1-478E-90DC-DB18DE66B532}" type="CELLRANGE">
                      <a:rPr lang="en-US"/>
                      <a:pPr>
                        <a:defRPr sz="1050" b="0" i="0" u="none" strike="noStrike" kern="1200" baseline="0">
                          <a:solidFill>
                            <a:srgbClr val="003A8C"/>
                          </a:solidFill>
                          <a:latin typeface="Arial" panose="020B0604020202020204" pitchFamily="34" charset="0"/>
                          <a:ea typeface="+mn-ea"/>
                          <a:cs typeface="Arial" panose="020B0604020202020204" pitchFamily="34" charset="0"/>
                        </a:defRPr>
                      </a:pPr>
                      <a:t>[PLAGECELL]</a:t>
                    </a:fld>
                    <a:endParaRPr lang="fr-FR"/>
                  </a:p>
                </c:rich>
              </c:tx>
              <c:spPr>
                <a:noFill/>
                <a:ln>
                  <a:noFill/>
                </a:ln>
                <a:effectLst/>
              </c:spPr>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376F-4AA8-80DC-9706E51C8880}"/>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smtId="4294967295">
                    <a:solidFill>
                      <a:srgbClr val="003A8C"/>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c:f>
              <c:strCache>
                <c:ptCount val="1"/>
                <c:pt idx="0">
                  <c:v>Overall Satisfaction</c:v>
                </c:pt>
              </c:strCache>
            </c:strRef>
          </c:cat>
          <c:val>
            <c:numRef>
              <c:f>Sheet1!$B$2</c:f>
              <c:numCache>
                <c:formatCode>0.00000000</c:formatCode>
                <c:ptCount val="1"/>
                <c:pt idx="0">
                  <c:v>3.83081753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15:f>
                <c15:dlblRangeCache>
                  <c:ptCount val="1"/>
                  <c:pt idx="0">
                    <c:v>3.83</c:v>
                  </c:pt>
                </c15:dlblRangeCache>
              </c15:datalabelsRange>
            </c:ext>
            <c:ext xmlns:c16="http://schemas.microsoft.com/office/drawing/2014/chart" uri="{C3380CC4-5D6E-409C-BE32-E72D297353CC}">
              <c16:uniqueId val="{00000000-9218-1447-84F5-690F5910F156}"/>
            </c:ext>
          </c:extLst>
        </c:ser>
        <c:dLbls>
          <c:showLegendKey val="0"/>
          <c:showVal val="0"/>
          <c:showCatName val="0"/>
          <c:showSerName val="0"/>
          <c:showPercent val="0"/>
          <c:showBubbleSize val="0"/>
        </c:dLbls>
        <c:gapWidth val="290"/>
        <c:overlap val="100"/>
        <c:axId val="947678527"/>
        <c:axId val="531423071"/>
      </c:barChart>
      <c:catAx>
        <c:axId val="947678527"/>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900" b="0"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531423071"/>
        <c:crosses val="autoZero"/>
        <c:auto val="0"/>
        <c:lblAlgn val="ctr"/>
        <c:lblOffset val="100"/>
        <c:noMultiLvlLbl val="0"/>
      </c:catAx>
      <c:valAx>
        <c:axId val="531423071"/>
        <c:scaling>
          <c:orientation val="minMax"/>
          <c:max val="6"/>
          <c:min val="0"/>
        </c:scaling>
        <c:delete val="1"/>
        <c:axPos val="t"/>
        <c:numFmt formatCode="0.00000000" sourceLinked="1"/>
        <c:majorTickMark val="out"/>
        <c:minorTickMark val="none"/>
        <c:tickLblPos val="nextTo"/>
        <c:crossAx val="947678527"/>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74652361869812"/>
          <c:y val="6.8618670105934143E-2"/>
          <c:w val="0.5474058985710144"/>
          <c:h val="0.86276262998580933"/>
        </c:manualLayout>
      </c:layout>
      <c:barChart>
        <c:barDir val="bar"/>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0D9CCC7D-C8FC-4531-AD1B-FFF3D679903C}"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D29-4E75-97FF-12C613931D24}"/>
                </c:ext>
              </c:extLst>
            </c:dLbl>
            <c:dLbl>
              <c:idx val="1"/>
              <c:tx>
                <c:rich>
                  <a:bodyPr/>
                  <a:lstStyle/>
                  <a:p>
                    <a:fld id="{97274A4F-F29E-41D7-A8D3-03A3851E282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D29-4E75-97FF-12C613931D24}"/>
                </c:ext>
              </c:extLst>
            </c:dLbl>
            <c:dLbl>
              <c:idx val="2"/>
              <c:tx>
                <c:rich>
                  <a:bodyPr/>
                  <a:lstStyle/>
                  <a:p>
                    <a:fld id="{0F896693-BB75-45A9-B15B-26155AEA506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D29-4E75-97FF-12C613931D24}"/>
                </c:ext>
              </c:extLst>
            </c:dLbl>
            <c:dLbl>
              <c:idx val="3"/>
              <c:tx>
                <c:rich>
                  <a:bodyPr/>
                  <a:lstStyle/>
                  <a:p>
                    <a:fld id="{5ED64C4C-B1AF-4F54-A215-6522647EEBE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D29-4E75-97FF-12C613931D24}"/>
                </c:ext>
              </c:extLst>
            </c:dLbl>
            <c:dLbl>
              <c:idx val="4"/>
              <c:tx>
                <c:rich>
                  <a:bodyPr/>
                  <a:lstStyle/>
                  <a:p>
                    <a:fld id="{E61B2420-3441-48B6-88E0-DD26747EB25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D29-4E75-97FF-12C613931D24}"/>
                </c:ext>
              </c:extLst>
            </c:dLbl>
            <c:dLbl>
              <c:idx val="5"/>
              <c:tx>
                <c:rich>
                  <a:bodyPr/>
                  <a:lstStyle/>
                  <a:p>
                    <a:fld id="{66924F61-9793-434F-BDC2-4BEBBDC05D6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2D29-4E75-97FF-12C613931D24}"/>
                </c:ext>
              </c:extLst>
            </c:dLbl>
            <c:dLbl>
              <c:idx val="6"/>
              <c:tx>
                <c:rich>
                  <a:bodyPr/>
                  <a:lstStyle/>
                  <a:p>
                    <a:fld id="{8C10DE53-5555-461A-B60E-356294DCC125}"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2D29-4E75-97FF-12C613931D24}"/>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16-24</c:v>
                </c:pt>
                <c:pt idx="1">
                  <c:v>25-34</c:v>
                </c:pt>
                <c:pt idx="2">
                  <c:v>35-44</c:v>
                </c:pt>
                <c:pt idx="3">
                  <c:v>45-54</c:v>
                </c:pt>
                <c:pt idx="4">
                  <c:v>55-64</c:v>
                </c:pt>
                <c:pt idx="5">
                  <c:v>65-74</c:v>
                </c:pt>
                <c:pt idx="6">
                  <c:v>75 &amp; over</c:v>
                </c:pt>
              </c:strCache>
            </c:strRef>
          </c:cat>
          <c:val>
            <c:numRef>
              <c:f>Sheet1!$B$2:$B$8</c:f>
              <c:numCache>
                <c:formatCode>0.00000000%</c:formatCode>
                <c:ptCount val="7"/>
                <c:pt idx="0">
                  <c:v>0.1173333231</c:v>
                </c:pt>
                <c:pt idx="1">
                  <c:v>0.3675295395</c:v>
                </c:pt>
                <c:pt idx="2">
                  <c:v>0.20279275359999999</c:v>
                </c:pt>
                <c:pt idx="3">
                  <c:v>0.13714064479999999</c:v>
                </c:pt>
                <c:pt idx="4">
                  <c:v>0.1171644801</c:v>
                </c:pt>
                <c:pt idx="5">
                  <c:v>5.53995584E-2</c:v>
                </c:pt>
                <c:pt idx="6">
                  <c:v>2.6397005000000002E-3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12%</c:v>
                  </c:pt>
                  <c:pt idx="1">
                    <c:v>37%</c:v>
                  </c:pt>
                  <c:pt idx="2">
                    <c:v>20%</c:v>
                  </c:pt>
                  <c:pt idx="3">
                    <c:v>14%</c:v>
                  </c:pt>
                  <c:pt idx="4">
                    <c:v>12%</c:v>
                  </c:pt>
                  <c:pt idx="5">
                    <c:v>6%</c:v>
                  </c:pt>
                  <c:pt idx="6">
                    <c:v>0%</c:v>
                  </c:pt>
                </c15:dlblRangeCache>
              </c15:datalabelsRange>
            </c:ext>
            <c:ext xmlns:c16="http://schemas.microsoft.com/office/drawing/2014/chart" uri="{C3380CC4-5D6E-409C-BE32-E72D297353CC}">
              <c16:uniqueId val="{00000000-F905-4825-9108-EAC76C39C50A}"/>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88550090789795"/>
          <c:y val="7.9770497977733612E-2"/>
          <c:w val="0.55048155784606934"/>
          <c:h val="0.84045898914337158"/>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3A939338-0CA2-4020-AD0B-9BAD510ED204}"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D1FA-4D07-A9F8-925D9406321D}"/>
                </c:ext>
              </c:extLst>
            </c:dLbl>
            <c:dLbl>
              <c:idx val="1"/>
              <c:tx>
                <c:rich>
                  <a:bodyPr/>
                  <a:lstStyle/>
                  <a:p>
                    <a:fld id="{3BE9DDEC-B49B-48D5-8D0A-BAB1B4CBC11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D1FA-4D07-A9F8-925D9406321D}"/>
                </c:ext>
              </c:extLst>
            </c:dLbl>
            <c:dLbl>
              <c:idx val="2"/>
              <c:tx>
                <c:rich>
                  <a:bodyPr/>
                  <a:lstStyle/>
                  <a:p>
                    <a:fld id="{98053A93-555A-4D6B-9B85-51353EF7CED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D1FA-4D07-A9F8-925D9406321D}"/>
                </c:ext>
              </c:extLst>
            </c:dLbl>
            <c:dLbl>
              <c:idx val="3"/>
              <c:tx>
                <c:rich>
                  <a:bodyPr/>
                  <a:lstStyle/>
                  <a:p>
                    <a:fld id="{FEA11A18-A984-4AE4-9EF7-D5EF2CA835C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D1FA-4D07-A9F8-925D9406321D}"/>
                </c:ext>
              </c:extLst>
            </c:dLbl>
            <c:dLbl>
              <c:idx val="4"/>
              <c:tx>
                <c:rich>
                  <a:bodyPr/>
                  <a:lstStyle/>
                  <a:p>
                    <a:fld id="{1E00592F-E331-4440-A1F2-6FF85181EBE8}"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D1FA-4D07-A9F8-925D9406321D}"/>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1-2</c:v>
                </c:pt>
                <c:pt idx="1">
                  <c:v>3-5</c:v>
                </c:pt>
                <c:pt idx="2">
                  <c:v>6-10</c:v>
                </c:pt>
                <c:pt idx="3">
                  <c:v>11-20</c:v>
                </c:pt>
                <c:pt idx="4">
                  <c:v>21 or more</c:v>
                </c:pt>
              </c:strCache>
            </c:strRef>
          </c:cat>
          <c:val>
            <c:numRef>
              <c:f>Sheet1!$B$2:$B$6</c:f>
              <c:numCache>
                <c:formatCode>0.00000000%</c:formatCode>
                <c:ptCount val="5"/>
                <c:pt idx="0">
                  <c:v>0.45391289600000001</c:v>
                </c:pt>
                <c:pt idx="1">
                  <c:v>0.3921898379</c:v>
                </c:pt>
                <c:pt idx="2">
                  <c:v>0.1136008537</c:v>
                </c:pt>
                <c:pt idx="3">
                  <c:v>2.9217862099999999E-2</c:v>
                </c:pt>
                <c:pt idx="4">
                  <c:v>1.10785504E-2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45%</c:v>
                  </c:pt>
                  <c:pt idx="1">
                    <c:v>39%</c:v>
                  </c:pt>
                  <c:pt idx="2">
                    <c:v>11%</c:v>
                  </c:pt>
                  <c:pt idx="3">
                    <c:v>3%</c:v>
                  </c:pt>
                  <c:pt idx="4">
                    <c:v>1%</c:v>
                  </c:pt>
                </c15:dlblRangeCache>
              </c15:datalabelsRange>
            </c:ext>
            <c:ext xmlns:c16="http://schemas.microsoft.com/office/drawing/2014/chart" uri="{C3380CC4-5D6E-409C-BE32-E72D297353CC}">
              <c16:uniqueId val="{00000000-3AA9-41C8-980D-75314C22E4E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688301205635071E-3"/>
          <c:y val="3.9527077227830887E-2"/>
          <c:w val="0.98984968662261963"/>
          <c:h val="0.71495473384857178"/>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2C6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BCB1-47F5-A443-E44645431447}"/>
              </c:ext>
            </c:extLst>
          </c:dPt>
          <c:dPt>
            <c:idx val="1"/>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BCB1-47F5-A443-E44645431447}"/>
              </c:ext>
            </c:extLst>
          </c:dPt>
          <c:dPt>
            <c:idx val="2"/>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BCB1-47F5-A443-E44645431447}"/>
              </c:ext>
            </c:extLst>
          </c:dPt>
          <c:dPt>
            <c:idx val="3"/>
            <c:invertIfNegative val="0"/>
            <c:bubble3D val="0"/>
            <c:spPr>
              <a:solidFill>
                <a:srgbClr val="6BA8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7-BCB1-47F5-A443-E44645431447}"/>
              </c:ext>
            </c:extLst>
          </c:dPt>
          <c:dPt>
            <c:idx val="4"/>
            <c:invertIfNegative val="0"/>
            <c:bubble3D val="0"/>
            <c:spPr>
              <a:solidFill>
                <a:srgbClr val="7DB2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9-BCB1-47F5-A443-E44645431447}"/>
              </c:ext>
            </c:extLst>
          </c:dPt>
          <c:dPt>
            <c:idx val="5"/>
            <c:invertIfNegative val="0"/>
            <c:bubble3D val="0"/>
            <c:spPr>
              <a:solidFill>
                <a:srgbClr val="AFCFFF"/>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B-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Sheet1!$B$2:$B$7</c:f>
              <c:numCache>
                <c:formatCode>0.00000000%</c:formatCode>
                <c:ptCount val="6"/>
                <c:pt idx="0">
                  <c:v>6.5085501500000004E-2</c:v>
                </c:pt>
                <c:pt idx="1">
                  <c:v>0.1037706956</c:v>
                </c:pt>
                <c:pt idx="2">
                  <c:v>0.1762423303</c:v>
                </c:pt>
                <c:pt idx="3">
                  <c:v>0.37040366879999997</c:v>
                </c:pt>
                <c:pt idx="4">
                  <c:v>0.2315759094</c:v>
                </c:pt>
                <c:pt idx="5">
                  <c:v>5.2921894400000002E-2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BCB1-47F5-A443-E44645431447}"/>
            </c:ext>
          </c:extLst>
        </c:ser>
        <c:ser>
          <c:idx val="1"/>
          <c:order val="1"/>
          <c:tx>
            <c:strRef>
              <c:f>Sheet1!$C$1</c:f>
              <c:strCache>
                <c:ptCount val="1"/>
                <c:pt idx="0">
                  <c:v>Arrival Before Departure Time / Duration of the Connection</c:v>
                </c:pt>
              </c:strCache>
            </c:strRef>
          </c:tx>
          <c:spPr>
            <a:solidFill>
              <a:srgbClr val="7F7F7F">
                <a:alpha val="50196"/>
              </a:srgbClr>
            </a:solidFill>
            <a:ln>
              <a:noFill/>
            </a:ln>
            <a:effectLst/>
          </c:spPr>
          <c:invertIfNegative val="0"/>
          <c:dPt>
            <c:idx val="0"/>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E-BCB1-47F5-A443-E44645431447}"/>
              </c:ext>
            </c:extLst>
          </c:dPt>
          <c:dPt>
            <c:idx val="1"/>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0-BCB1-47F5-A443-E44645431447}"/>
              </c:ext>
            </c:extLst>
          </c:dPt>
          <c:dPt>
            <c:idx val="2"/>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2-BCB1-47F5-A443-E44645431447}"/>
              </c:ext>
            </c:extLst>
          </c:dPt>
          <c:dPt>
            <c:idx val="3"/>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4-BCB1-47F5-A443-E44645431447}"/>
              </c:ext>
            </c:extLst>
          </c:dPt>
          <c:dPt>
            <c:idx val="4"/>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6-BCB1-47F5-A443-E44645431447}"/>
              </c:ext>
            </c:extLst>
          </c:dPt>
          <c:dPt>
            <c:idx val="5"/>
            <c:invertIfNegative val="0"/>
            <c:bubble3D val="0"/>
            <c:spPr>
              <a:solidFill>
                <a:srgbClr val="7F7F7F">
                  <a:alpha val="50196"/>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8-BCB1-47F5-A443-E44645431447}"/>
              </c:ext>
            </c:extLst>
          </c:dPt>
          <c:cat>
            <c:strRef>
              <c:f>Sheet1!$A$2:$A$7</c:f>
              <c:strCache>
                <c:ptCount val="6"/>
                <c:pt idx="0">
                  <c:v>Less than 
1 hr</c:v>
                </c:pt>
                <c:pt idx="1">
                  <c:v>1 hr -
1 hr 30 min</c:v>
                </c:pt>
                <c:pt idx="2">
                  <c:v>1 hr 31 min 
- 2 hrs</c:v>
                </c:pt>
                <c:pt idx="3">
                  <c:v>2 hrs 
- 3 hrs</c:v>
                </c:pt>
                <c:pt idx="4">
                  <c:v>3 hrs 
- 5 hrs</c:v>
                </c:pt>
                <c:pt idx="5">
                  <c:v>More than
5 hrs</c:v>
                </c:pt>
              </c:strCache>
            </c:strRef>
          </c:cat>
          <c:val>
            <c:numRef>
              <c:f>Sheet1!$C$2:$C$7</c:f>
              <c:numCache>
                <c:formatCode>0%</c:formatCode>
                <c:ptCount val="6"/>
                <c:pt idx="0">
                  <c:v>0.93</c:v>
                </c:pt>
                <c:pt idx="1">
                  <c:v>0.9</c:v>
                </c:pt>
                <c:pt idx="2">
                  <c:v>0.82</c:v>
                </c:pt>
                <c:pt idx="3">
                  <c:v>0.63</c:v>
                </c:pt>
                <c:pt idx="4">
                  <c:v>0.77</c:v>
                </c:pt>
                <c:pt idx="5">
                  <c:v>0.95</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19-BCB1-47F5-A443-E44645431447}"/>
            </c:ext>
          </c:extLst>
        </c:ser>
        <c:dLbls>
          <c:showLegendKey val="0"/>
          <c:showVal val="0"/>
          <c:showCatName val="0"/>
          <c:showSerName val="0"/>
          <c:showPercent val="0"/>
          <c:showBubbleSize val="0"/>
        </c:dLbls>
        <c:gapWidth val="100"/>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0" spcFirstLastPara="1" vertOverflow="ellipsis" wrap="square" anchor="b" anchorCtr="1"/>
          <a:lstStyle/>
          <a:p>
            <a:pPr>
              <a:defRPr sz="90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10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699367135763168E-3"/>
          <c:y val="0.14756812155246735"/>
          <c:w val="0.99553006887435913"/>
          <c:h val="0.45303866267204285"/>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752A3FCD-5F42-4577-806A-50CE07702B4A}"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14ED-4E28-8BA2-440E6652032E}"/>
                </c:ext>
              </c:extLst>
            </c:dLbl>
            <c:dLbl>
              <c:idx val="1"/>
              <c:tx>
                <c:rich>
                  <a:bodyPr/>
                  <a:lstStyle/>
                  <a:p>
                    <a:fld id="{9D3C2D89-1358-48BB-A012-BF89DF516A9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14ED-4E28-8BA2-440E6652032E}"/>
                </c:ext>
              </c:extLst>
            </c:dLbl>
            <c:dLbl>
              <c:idx val="2"/>
              <c:tx>
                <c:rich>
                  <a:bodyPr/>
                  <a:lstStyle/>
                  <a:p>
                    <a:fld id="{13307A33-FD66-4D2C-9A49-DE2EAB2FEBA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14ED-4E28-8BA2-440E6652032E}"/>
                </c:ext>
              </c:extLst>
            </c:dLbl>
            <c:dLbl>
              <c:idx val="3"/>
              <c:tx>
                <c:rich>
                  <a:bodyPr/>
                  <a:lstStyle/>
                  <a:p>
                    <a:fld id="{6995A547-9439-415A-A174-1EC4501144F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14ED-4E28-8BA2-440E6652032E}"/>
                </c:ext>
              </c:extLst>
            </c:dLbl>
            <c:dLbl>
              <c:idx val="4"/>
              <c:tx>
                <c:rich>
                  <a:bodyPr/>
                  <a:lstStyle/>
                  <a:p>
                    <a:fld id="{E8FA42E5-55C9-47D1-AA40-7FA9F35EAE17}"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14ED-4E28-8BA2-440E6652032E}"/>
                </c:ext>
              </c:extLst>
            </c:dLbl>
            <c:dLbl>
              <c:idx val="5"/>
              <c:tx>
                <c:rich>
                  <a:bodyPr/>
                  <a:lstStyle/>
                  <a:p>
                    <a:fld id="{124706FB-ADA9-4B47-9F2F-ED0326D08AD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14ED-4E28-8BA2-440E6652032E}"/>
                </c:ext>
              </c:extLst>
            </c:dLbl>
            <c:dLbl>
              <c:idx val="6"/>
              <c:tx>
                <c:rich>
                  <a:bodyPr/>
                  <a:lstStyle/>
                  <a:p>
                    <a:fld id="{9B69D79E-0480-4318-B2B4-87BD84AA253A}"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6-14ED-4E28-8BA2-440E6652032E}"/>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Sheet1!$A$2:$A$8</c:f>
              <c:strCache>
                <c:ptCount val="7"/>
                <c:pt idx="0">
                  <c:v>Private/
Company car</c:v>
                </c:pt>
                <c:pt idx="1">
                  <c:v>Private car
dropped off
by someone</c:v>
                </c:pt>
                <c:pt idx="2">
                  <c:v>Ridesharing</c:v>
                </c:pt>
                <c:pt idx="3">
                  <c:v>Taxi/
Limo</c:v>
                </c:pt>
                <c:pt idx="4">
                  <c:v>Bus/
Shuttle/
Coach</c:v>
                </c:pt>
                <c:pt idx="5">
                  <c:v>Rental car</c:v>
                </c:pt>
                <c:pt idx="6">
                  <c:v>Other</c:v>
                </c:pt>
              </c:strCache>
            </c:strRef>
          </c:cat>
          <c:val>
            <c:numRef>
              <c:f>Sheet1!$B$2:$B$8</c:f>
              <c:numCache>
                <c:formatCode>0.00000000%</c:formatCode>
                <c:ptCount val="7"/>
                <c:pt idx="0">
                  <c:v>0.26854114350000002</c:v>
                </c:pt>
                <c:pt idx="1">
                  <c:v>0.3773553925</c:v>
                </c:pt>
                <c:pt idx="2">
                  <c:v>3.1674791E-3</c:v>
                </c:pt>
                <c:pt idx="3">
                  <c:v>4.1557314200000001E-2</c:v>
                </c:pt>
                <c:pt idx="4">
                  <c:v>0.1118562672</c:v>
                </c:pt>
                <c:pt idx="5">
                  <c:v>0.1873962998</c:v>
                </c:pt>
                <c:pt idx="6">
                  <c:v>1.0126103799999999E-2</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Sheet1!$C$2:$C$8</c15:f>
                <c15:dlblRangeCache>
                  <c:ptCount val="7"/>
                  <c:pt idx="0">
                    <c:v>27%</c:v>
                  </c:pt>
                  <c:pt idx="1">
                    <c:v>38%</c:v>
                  </c:pt>
                  <c:pt idx="2">
                    <c:v>0%</c:v>
                  </c:pt>
                  <c:pt idx="3">
                    <c:v>4%</c:v>
                  </c:pt>
                  <c:pt idx="4">
                    <c:v>11%</c:v>
                  </c:pt>
                  <c:pt idx="5">
                    <c:v>19%</c:v>
                  </c:pt>
                  <c:pt idx="6">
                    <c:v>1%</c:v>
                  </c:pt>
                </c15:dlblRangeCache>
              </c15:datalabelsRange>
            </c:ext>
            <c:ext xmlns:c16="http://schemas.microsoft.com/office/drawing/2014/chart" uri="{C3380CC4-5D6E-409C-BE32-E72D297353CC}">
              <c16:uniqueId val="{00000008-14ED-4E28-8BA2-440E6652032E}"/>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979948878288269"/>
          <c:y val="0"/>
          <c:w val="0.47869747877120972"/>
          <c:h val="1"/>
        </c:manualLayout>
      </c:layout>
      <c:barChart>
        <c:barDir val="bar"/>
        <c:grouping val="clustered"/>
        <c:varyColors val="0"/>
        <c:ser>
          <c:idx val="0"/>
          <c:order val="0"/>
          <c:tx>
            <c:strRef>
              <c:f>Sheet1!$B$1</c:f>
              <c:strCache>
                <c:ptCount val="1"/>
                <c:pt idx="0">
                  <c:v>Series 1</c:v>
                </c:pt>
              </c:strCache>
            </c:strRef>
          </c:tx>
          <c:spPr>
            <a:solidFill>
              <a:srgbClr val="5692C9"/>
            </a:solidFill>
            <a:ln>
              <a:noFill/>
            </a:ln>
            <a:effectLst/>
          </c:spPr>
          <c:invertIfNegative val="0"/>
          <c:dLbls>
            <c:dLbl>
              <c:idx val="0"/>
              <c:tx>
                <c:rich>
                  <a:bodyPr/>
                  <a:lstStyle/>
                  <a:p>
                    <a:fld id="{F83EE0C8-37B1-4D1F-9A27-AD0CD8F9FC9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208C-487F-9D77-2DB9F71268E0}"/>
                </c:ext>
              </c:extLst>
            </c:dLbl>
            <c:dLbl>
              <c:idx val="1"/>
              <c:tx>
                <c:rich>
                  <a:bodyPr/>
                  <a:lstStyle/>
                  <a:p>
                    <a:fld id="{BD39DD1C-EFCA-45E7-8CF8-A175D33EC51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208C-487F-9D77-2DB9F71268E0}"/>
                </c:ext>
              </c:extLst>
            </c:dLbl>
            <c:dLbl>
              <c:idx val="2"/>
              <c:tx>
                <c:rich>
                  <a:bodyPr/>
                  <a:lstStyle/>
                  <a:p>
                    <a:fld id="{D95D06F9-027E-4893-9A09-77C751474BB4}"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208C-487F-9D77-2DB9F71268E0}"/>
                </c:ext>
              </c:extLst>
            </c:dLbl>
            <c:dLbl>
              <c:idx val="3"/>
              <c:tx>
                <c:rich>
                  <a:bodyPr/>
                  <a:lstStyle/>
                  <a:p>
                    <a:fld id="{F383FC93-B9D1-4798-8C7B-7779CC6D38DF}"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208C-487F-9D77-2DB9F71268E0}"/>
                </c:ext>
              </c:extLst>
            </c:dLbl>
            <c:dLbl>
              <c:idx val="4"/>
              <c:tx>
                <c:rich>
                  <a:bodyPr/>
                  <a:lstStyle/>
                  <a:p>
                    <a:fld id="{FD76F39F-562A-4782-B495-C99BF03791CC}"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208C-487F-9D77-2DB9F71268E0}"/>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Sheet1!$A$2:$A$6</c:f>
              <c:strCache>
                <c:ptCount val="5"/>
                <c:pt idx="0">
                  <c:v>Online / Mobile check-in</c:v>
                </c:pt>
                <c:pt idx="1">
                  <c:v>Check-in at off-site location</c:v>
                </c:pt>
                <c:pt idx="2">
                  <c:v>Check-in desk with airline staff</c:v>
                </c:pt>
                <c:pt idx="3">
                  <c:v>Self-check-in kiosk at airport</c:v>
                </c:pt>
                <c:pt idx="4">
                  <c:v>Other</c:v>
                </c:pt>
              </c:strCache>
            </c:strRef>
          </c:cat>
          <c:val>
            <c:numRef>
              <c:f>Sheet1!$B$2:$B$6</c:f>
              <c:numCache>
                <c:formatCode>0.00000000%</c:formatCode>
                <c:ptCount val="5"/>
                <c:pt idx="0">
                  <c:v>0.62908473980000001</c:v>
                </c:pt>
                <c:pt idx="1">
                  <c:v>0</c:v>
                </c:pt>
                <c:pt idx="2">
                  <c:v>0.62175119489999997</c:v>
                </c:pt>
                <c:pt idx="3">
                  <c:v>9.0022869500000005E-2</c:v>
                </c:pt>
                <c:pt idx="4">
                  <c:v>3.5056520000000002E-3</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Sheet1!$C$2:$C$6</c15:f>
                <c15:dlblRangeCache>
                  <c:ptCount val="5"/>
                  <c:pt idx="0">
                    <c:v>63%</c:v>
                  </c:pt>
                  <c:pt idx="1">
                    <c:v>0%</c:v>
                  </c:pt>
                  <c:pt idx="2">
                    <c:v>62%</c:v>
                  </c:pt>
                  <c:pt idx="3">
                    <c:v>9%</c:v>
                  </c:pt>
                  <c:pt idx="4">
                    <c:v>0%</c:v>
                  </c:pt>
                </c15:dlblRangeCache>
              </c15:datalabelsRange>
            </c:ext>
            <c:ext xmlns:c16="http://schemas.microsoft.com/office/drawing/2014/chart" uri="{C3380CC4-5D6E-409C-BE32-E72D297353CC}">
              <c16:uniqueId val="{00000000-CE41-41D2-8FD8-A886F61CC959}"/>
            </c:ext>
          </c:extLst>
        </c:ser>
        <c:dLbls>
          <c:showLegendKey val="0"/>
          <c:showVal val="0"/>
          <c:showCatName val="0"/>
          <c:showSerName val="0"/>
          <c:showPercent val="0"/>
          <c:showBubbleSize val="0"/>
        </c:dLbls>
        <c:gapWidth val="182"/>
        <c:axId val="755379056"/>
        <c:axId val="755387792"/>
      </c:barChart>
      <c:catAx>
        <c:axId val="755379056"/>
        <c:scaling>
          <c:orientation val="maxMin"/>
        </c:scaling>
        <c:delete val="0"/>
        <c:axPos val="l"/>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55387792"/>
        <c:crosses val="autoZero"/>
        <c:auto val="0"/>
        <c:lblAlgn val="ctr"/>
        <c:lblOffset val="100"/>
        <c:noMultiLvlLbl val="0"/>
      </c:catAx>
      <c:valAx>
        <c:axId val="755387792"/>
        <c:scaling>
          <c:orientation val="minMax"/>
          <c:max val="1.2"/>
          <c:min val="0"/>
        </c:scaling>
        <c:delete val="1"/>
        <c:axPos val="t"/>
        <c:numFmt formatCode="0.00000000%" sourceLinked="1"/>
        <c:majorTickMark val="out"/>
        <c:minorTickMark val="none"/>
        <c:tickLblPos val="nextTo"/>
        <c:crossAx val="7553790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4888229072094E-2"/>
          <c:y val="0.13117167353630066"/>
          <c:w val="0.95490223169326782"/>
          <c:h val="0.56842970848083496"/>
        </c:manualLayout>
      </c:layout>
      <c:barChart>
        <c:barDir val="col"/>
        <c:grouping val="clustered"/>
        <c:varyColors val="0"/>
        <c:ser>
          <c:idx val="0"/>
          <c:order val="0"/>
          <c:tx>
            <c:strRef>
              <c:f>Sheet1!$B$1</c:f>
              <c:strCache>
                <c:ptCount val="1"/>
                <c:pt idx="0">
                  <c:v>Series 1</c:v>
                </c:pt>
              </c:strCache>
            </c:strRef>
          </c:tx>
          <c:spPr>
            <a:solidFill>
              <a:srgbClr val="003A8C"/>
            </a:solidFill>
            <a:ln>
              <a:noFill/>
            </a:ln>
            <a:effectLst/>
          </c:spPr>
          <c:invertIfNegative val="0"/>
          <c:dLbls>
            <c:dLbl>
              <c:idx val="0"/>
              <c:tx>
                <c:rich>
                  <a:bodyPr/>
                  <a:lstStyle/>
                  <a:p>
                    <a:fld id="{81793BE6-B52C-41B2-B8B6-F5783337616E}" type="CELLRANGE">
                      <a:rPr lang="en-US"/>
                      <a:pPr/>
                      <a:t>[PLAGECELL]</a:t>
                    </a:fld>
                    <a:endParaRPr lang="fr-FR"/>
                  </a:p>
                </c:rich>
              </c:tx>
              <c:dLblPos val="outEnd"/>
              <c:showLegendKey val="0"/>
              <c:showVal val="0"/>
              <c:showCatName val="0"/>
              <c:showSerName val="0"/>
              <c:showPercent val="0"/>
              <c:showBubbleSize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dlblFieldTable/>
                  <c15:showDataLabelsRange val="1"/>
                </c:ext>
                <c:ext xmlns:c16="http://schemas.microsoft.com/office/drawing/2014/chart" uri="{C3380CC4-5D6E-409C-BE32-E72D297353CC}">
                  <c16:uniqueId val="{00000000-933E-471A-8970-6B51E852B0F6}"/>
                </c:ext>
              </c:extLst>
            </c:dLbl>
            <c:dLbl>
              <c:idx val="1"/>
              <c:tx>
                <c:rich>
                  <a:bodyPr/>
                  <a:lstStyle/>
                  <a:p>
                    <a:fld id="{089CEA1F-753F-4C84-8ACB-76A63A2B2E0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1-933E-471A-8970-6B51E852B0F6}"/>
                </c:ext>
              </c:extLst>
            </c:dLbl>
            <c:dLbl>
              <c:idx val="2"/>
              <c:tx>
                <c:rich>
                  <a:bodyPr/>
                  <a:lstStyle/>
                  <a:p>
                    <a:fld id="{12073CB2-BB94-4435-A739-F7A739C36E60}"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2-933E-471A-8970-6B51E852B0F6}"/>
                </c:ext>
              </c:extLst>
            </c:dLbl>
            <c:dLbl>
              <c:idx val="3"/>
              <c:tx>
                <c:rich>
                  <a:bodyPr/>
                  <a:lstStyle/>
                  <a:p>
                    <a:fld id="{6E8630EF-AFF0-4227-B164-EEADAA6F927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3-933E-471A-8970-6B51E852B0F6}"/>
                </c:ext>
              </c:extLst>
            </c:dLbl>
            <c:dLbl>
              <c:idx val="4"/>
              <c:tx>
                <c:rich>
                  <a:bodyPr/>
                  <a:lstStyle/>
                  <a:p>
                    <a:fld id="{DC9C39BC-F394-4918-B358-CE97164E6689}"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4-933E-471A-8970-6B51E852B0F6}"/>
                </c:ext>
              </c:extLst>
            </c:dLbl>
            <c:dLbl>
              <c:idx val="5"/>
              <c:tx>
                <c:rich>
                  <a:bodyPr/>
                  <a:lstStyle/>
                  <a:p>
                    <a:fld id="{5B797B92-E125-473C-B790-87394AF8754E}" type="CELLRANGE">
                      <a:rPr lang="fr-FR"/>
                      <a:pPr/>
                      <a:t>[PLAGECELL]</a:t>
                    </a:fld>
                    <a:endParaRPr lang="fr-FR"/>
                  </a:p>
                </c:rich>
              </c:tx>
              <c:dLblPos val="outEnd"/>
              <c:showLegendKey val="0"/>
              <c:showVal val="0"/>
              <c:showCatName val="0"/>
              <c:showSerName val="0"/>
              <c:showPercent val="0"/>
              <c:showBubbleSize val="0"/>
              <c:extLst>
                <c:ext xmlns:c15="http://schemas.microsoft.com/office/drawing/2012/chart" uri="{CE6537A1-D6FC-4f65-9D91-7224C49458BB}">
                  <c15:dlblFieldTable/>
                  <c15:xForSave val="1"/>
                  <c15:showDataLabelsRange val="1"/>
                </c:ext>
                <c:ext xmlns:c16="http://schemas.microsoft.com/office/drawing/2014/chart" uri="{C3380CC4-5D6E-409C-BE32-E72D297353CC}">
                  <c16:uniqueId val="{00000005-933E-471A-8970-6B51E852B0F6}"/>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dLblPos val="outEnd"/>
            <c:showLegendKey val="0"/>
            <c:showVal val="0"/>
            <c:showCatName val="0"/>
            <c:showSerName val="0"/>
            <c:showPercent val="0"/>
            <c:showBubbleSize val="0"/>
            <c:showLeaderLines val="0"/>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c:spPr>
                </c15:leaderLines>
              </c:ext>
            </c:extLst>
          </c:dLbls>
          <c:cat>
            <c:strRef>
              <c:f>Sheet1!$A$2:$A$7</c:f>
              <c:strCache>
                <c:ptCount val="6"/>
                <c:pt idx="0">
                  <c:v>Africa</c:v>
                </c:pt>
                <c:pt idx="1">
                  <c:v>Asia-Pacific</c:v>
                </c:pt>
                <c:pt idx="2">
                  <c:v>Europe</c:v>
                </c:pt>
                <c:pt idx="3">
                  <c:v>Latin America/
Caribbean</c:v>
                </c:pt>
                <c:pt idx="4">
                  <c:v>Middle East</c:v>
                </c:pt>
                <c:pt idx="5">
                  <c:v>North America</c:v>
                </c:pt>
              </c:strCache>
            </c:strRef>
          </c:cat>
          <c:val>
            <c:numRef>
              <c:f>Sheet1!$B$2:$B$7</c:f>
              <c:numCache>
                <c:formatCode>0.00000000%</c:formatCode>
                <c:ptCount val="6"/>
                <c:pt idx="0">
                  <c:v>0.47199252269999997</c:v>
                </c:pt>
                <c:pt idx="1">
                  <c:v>2.68757952E-2</c:v>
                </c:pt>
                <c:pt idx="2">
                  <c:v>0.50113168210000003</c:v>
                </c:pt>
                <c:pt idx="3">
                  <c:v>0</c:v>
                </c:pt>
                <c:pt idx="4">
                  <c:v>0</c:v>
                </c:pt>
                <c:pt idx="5">
                  <c:v>0</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5="http://schemas.microsoft.com/office/drawing/2012/chart" uri="{02D57815-91ED-43cb-92C2-25804820EDAC}">
              <c15:datalabelsRange>
                <c15:f>Sheet1!$C$2:$C$7</c15:f>
                <c15:dlblRangeCache>
                  <c:ptCount val="6"/>
                  <c:pt idx="0">
                    <c:v>47%</c:v>
                  </c:pt>
                  <c:pt idx="1">
                    <c:v>3%</c:v>
                  </c:pt>
                  <c:pt idx="2">
                    <c:v>50%</c:v>
                  </c:pt>
                  <c:pt idx="3">
                    <c:v>0%</c:v>
                  </c:pt>
                  <c:pt idx="4">
                    <c:v>0%</c:v>
                  </c:pt>
                  <c:pt idx="5">
                    <c:v>0%</c:v>
                  </c:pt>
                </c15:dlblRangeCache>
              </c15:datalabelsRange>
            </c:ext>
            <c:ext xmlns:c16="http://schemas.microsoft.com/office/drawing/2014/chart" uri="{C3380CC4-5D6E-409C-BE32-E72D297353CC}">
              <c16:uniqueId val="{00000000-8A2F-4C57-988F-8826E769B762}"/>
            </c:ext>
          </c:extLst>
        </c:ser>
        <c:dLbls>
          <c:showLegendKey val="0"/>
          <c:showVal val="0"/>
          <c:showCatName val="0"/>
          <c:showSerName val="0"/>
          <c:showPercent val="0"/>
          <c:showBubbleSize val="0"/>
        </c:dLbls>
        <c:gapWidth val="219"/>
        <c:overlap val="-27"/>
        <c:axId val="1354360256"/>
        <c:axId val="1354355264"/>
      </c:barChart>
      <c:catAx>
        <c:axId val="1354360256"/>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1354355264"/>
        <c:crosses val="autoZero"/>
        <c:auto val="0"/>
        <c:lblAlgn val="ctr"/>
        <c:lblOffset val="100"/>
        <c:noMultiLvlLbl val="0"/>
      </c:catAx>
      <c:valAx>
        <c:axId val="1354355264"/>
        <c:scaling>
          <c:orientation val="minMax"/>
          <c:max val="1"/>
        </c:scaling>
        <c:delete val="1"/>
        <c:axPos val="l"/>
        <c:numFmt formatCode="0.00000000%" sourceLinked="1"/>
        <c:majorTickMark val="out"/>
        <c:minorTickMark val="none"/>
        <c:tickLblPos val="nextTo"/>
        <c:crossAx val="1354360256"/>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150318965315819E-2"/>
          <c:y val="9.663090854883194E-2"/>
          <c:w val="0.98984968662261963"/>
          <c:h val="0.66820770502090454"/>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3A8C"/>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1-5E47-459E-A391-7E3576B5C483}"/>
              </c:ext>
            </c:extLst>
          </c:dPt>
          <c:dPt>
            <c:idx val="1"/>
            <c:invertIfNegative val="0"/>
            <c:bubble3D val="0"/>
            <c:spPr>
              <a:solidFill>
                <a:srgbClr val="5692C9"/>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3-5E47-459E-A391-7E3576B5C483}"/>
              </c:ext>
            </c:extLst>
          </c:dPt>
          <c:dPt>
            <c:idx val="2"/>
            <c:invertIfNegative val="0"/>
            <c:bubble3D val="0"/>
            <c:spPr>
              <a:solidFill>
                <a:srgbClr val="77A8F8"/>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5-5E47-459E-A391-7E3576B5C483}"/>
              </c:ext>
            </c:extLst>
          </c:dPt>
          <c:cat>
            <c:strRef>
              <c:f>Sheet1!$A$2:$A$4</c:f>
              <c:strCache>
                <c:ptCount val="3"/>
                <c:pt idx="0">
                  <c:v>Business</c:v>
                </c:pt>
                <c:pt idx="1">
                  <c:v>Leisure</c:v>
                </c:pt>
                <c:pt idx="2">
                  <c:v>Personal</c:v>
                </c:pt>
              </c:strCache>
            </c:strRef>
          </c:cat>
          <c:val>
            <c:numRef>
              <c:f>Sheet1!$B$2:$B$4</c:f>
              <c:numCache>
                <c:formatCode>0.00000000%</c:formatCode>
                <c:ptCount val="3"/>
                <c:pt idx="0">
                  <c:v>9.6364536200000003E-2</c:v>
                </c:pt>
                <c:pt idx="1">
                  <c:v>0.69684183700000002</c:v>
                </c:pt>
                <c:pt idx="2">
                  <c:v>0.2067936269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6-5E47-459E-A391-7E3576B5C483}"/>
            </c:ext>
          </c:extLst>
        </c:ser>
        <c:ser>
          <c:idx val="1"/>
          <c:order val="1"/>
          <c:tx>
            <c:strRef>
              <c:f>Sheet1!$C$1</c:f>
              <c:strCache>
                <c:ptCount val="1"/>
                <c:pt idx="0">
                  <c:v>Main Reason for Travel</c:v>
                </c:pt>
              </c:strCache>
            </c:strRef>
          </c:tx>
          <c:spPr>
            <a:solidFill>
              <a:srgbClr val="7F7F7F">
                <a:alpha val="50000"/>
              </a:srgbClr>
            </a:solidFill>
            <a:ln>
              <a:noFill/>
            </a:ln>
            <a:effectLst/>
          </c:spPr>
          <c:invertIfNegative val="0"/>
          <c:dPt>
            <c:idx val="0"/>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8-5E47-459E-A391-7E3576B5C483}"/>
              </c:ext>
            </c:extLst>
          </c:dPt>
          <c:dPt>
            <c:idx val="1"/>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A-5E47-459E-A391-7E3576B5C483}"/>
              </c:ext>
            </c:extLst>
          </c:dPt>
          <c:dPt>
            <c:idx val="2"/>
            <c:invertIfNegative val="0"/>
            <c:bubble3D val="0"/>
            <c:spPr>
              <a:solidFill>
                <a:srgbClr val="7F7F7F">
                  <a:alpha val="50000"/>
                </a:srgbClr>
              </a:solidFill>
              <a:ln>
                <a:noFill/>
              </a:ln>
              <a:effectLst/>
            </c:spPr>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C-5E47-459E-A391-7E3576B5C483}"/>
              </c:ext>
            </c:extLst>
          </c:dPt>
          <c:cat>
            <c:strRef>
              <c:f>Sheet1!$A$2:$A$4</c:f>
              <c:strCache>
                <c:ptCount val="3"/>
                <c:pt idx="0">
                  <c:v>Business</c:v>
                </c:pt>
                <c:pt idx="1">
                  <c:v>Leisure</c:v>
                </c:pt>
                <c:pt idx="2">
                  <c:v>Personal</c:v>
                </c:pt>
              </c:strCache>
            </c:strRef>
          </c:cat>
          <c:val>
            <c:numRef>
              <c:f>Sheet1!$C$2:$C$4</c:f>
              <c:numCache>
                <c:formatCode>0%</c:formatCode>
                <c:ptCount val="3"/>
                <c:pt idx="0">
                  <c:v>0.9</c:v>
                </c:pt>
                <c:pt idx="1">
                  <c:v>0.3</c:v>
                </c:pt>
                <c:pt idx="2">
                  <c:v>0.79</c:v>
                </c:pt>
              </c:numCache>
            </c:numRef>
          </c:val>
          <c:extLst xmlns:m="http://schemas.openxmlformats.org/officeDocument/2006/math" xmlns:w="http://schemas.openxmlformats.org/wordprocessingml/2006/main" xmlns:wp="http://schemas.openxmlformats.org/drawingml/2006/wordprocessingDrawing" xmlns:a14="http://schemas.microsoft.com/office/drawing/2010/main">
            <c:ext xmlns:c16="http://schemas.microsoft.com/office/drawing/2014/chart" uri="{C3380CC4-5D6E-409C-BE32-E72D297353CC}">
              <c16:uniqueId val="{0000000D-5E47-459E-A391-7E3576B5C483}"/>
            </c:ext>
          </c:extLst>
        </c:ser>
        <c:dLbls>
          <c:showLegendKey val="0"/>
          <c:showVal val="0"/>
          <c:showCatName val="0"/>
          <c:showSerName val="0"/>
          <c:showPercent val="0"/>
          <c:showBubbleSize val="0"/>
        </c:dLbls>
        <c:gapWidth val="112"/>
        <c:overlap val="100"/>
        <c:axId val="709243935"/>
        <c:axId val="709250191"/>
      </c:barChart>
      <c:catAx>
        <c:axId val="709243935"/>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050" b="1" i="0" u="none" strike="noStrike" kern="1200" baseline="0" smtId="4294967295">
                <a:solidFill>
                  <a:schemeClr val="tx1">
                    <a:lumMod val="65000"/>
                    <a:lumOff val="35000"/>
                  </a:schemeClr>
                </a:solidFill>
                <a:latin typeface="Arial" panose="020B0604020202020204" pitchFamily="34" charset="0"/>
                <a:ea typeface="+mn-ea"/>
                <a:cs typeface="Arial" panose="020B0604020202020204" pitchFamily="34" charset="0"/>
              </a:defRPr>
            </a:pPr>
            <a:endParaRPr lang="fr-FR"/>
          </a:p>
        </c:txPr>
        <c:crossAx val="709250191"/>
        <c:crosses val="autoZero"/>
        <c:auto val="0"/>
        <c:lblAlgn val="ctr"/>
        <c:lblOffset val="250"/>
        <c:noMultiLvlLbl val="0"/>
      </c:catAx>
      <c:valAx>
        <c:axId val="709250191"/>
        <c:scaling>
          <c:orientation val="minMax"/>
        </c:scaling>
        <c:delete val="1"/>
        <c:axPos val="l"/>
        <c:numFmt formatCode="0%" sourceLinked="1"/>
        <c:majorTickMark val="none"/>
        <c:minorTickMark val="none"/>
        <c:tickLblPos val="nextTo"/>
        <c:crossAx val="709243935"/>
        <c:crosses val="autoZero"/>
        <c:crossBetween val="between"/>
      </c:valAx>
      <c:spPr>
        <a:noFill/>
        <a:ln>
          <a:noFill/>
        </a:ln>
        <a:effectLst/>
      </c:spPr>
    </c:plotArea>
    <c:plotVisOnly val="1"/>
    <c:dispBlanksAs val="gap"/>
    <c:extLst xmlns:m="http://schemas.openxmlformats.org/officeDocument/2006/math" xmlns:w="http://schemas.openxmlformats.org/wordprocessingml/2006/main" xmlns:wp="http://schemas.openxmlformats.org/drawingml/2006/wordprocessingDrawing" xmlns:a14="http://schemas.microsoft.com/office/drawing/2010/main">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341">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ize="5"/>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CA13C-D417-4AD0-954B-9CD92E8CFA1B}" type="datetimeFigureOut">
              <a:rPr lang="fr-FR" smtClean="0"/>
              <a:t>06/10/2023</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3D3F34-6770-4EC6-80D6-299B0FD8067E}" type="slidenum">
              <a:rPr lang="fr-FR" smtClean="0"/>
              <a:t>‹N°›</a:t>
            </a:fld>
            <a:endParaRPr lang="fr-FR"/>
          </a:p>
        </p:txBody>
      </p:sp>
    </p:spTree>
    <p:extLst>
      <p:ext uri="{BB962C8B-B14F-4D97-AF65-F5344CB8AC3E}">
        <p14:creationId xmlns:p14="http://schemas.microsoft.com/office/powerpoint/2010/main" val="382735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3</a:t>
            </a:fld>
            <a:endParaRPr lang="en-CA"/>
          </a:p>
        </p:txBody>
      </p:sp>
    </p:spTree>
    <p:extLst>
      <p:ext uri="{BB962C8B-B14F-4D97-AF65-F5344CB8AC3E}">
        <p14:creationId xmlns:p14="http://schemas.microsoft.com/office/powerpoint/2010/main" val="3646597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914302">
              <a:buFont typeface="Arial" panose="020B0604020202020204" pitchFamily="34" charset="0"/>
              <a:buNone/>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4</a:t>
            </a:fld>
            <a:endParaRPr lang="en-CA"/>
          </a:p>
        </p:txBody>
      </p:sp>
    </p:spTree>
    <p:extLst>
      <p:ext uri="{BB962C8B-B14F-4D97-AF65-F5344CB8AC3E}">
        <p14:creationId xmlns:p14="http://schemas.microsoft.com/office/powerpoint/2010/main" val="16302073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fr-CA"/>
          </a:p>
        </p:txBody>
      </p:sp>
      <p:sp>
        <p:nvSpPr>
          <p:cNvPr id="4" name="Slide Number Placeholder 3"/>
          <p:cNvSpPr>
            <a:spLocks noGrp="1"/>
          </p:cNvSpPr>
          <p:nvPr>
            <p:ph type="sldNum" sz="quarter" idx="5"/>
          </p:nvPr>
        </p:nvSpPr>
        <p:spPr/>
        <p:txBody>
          <a:bodyPr/>
          <a:lstStyle/>
          <a:p>
            <a:fld id="{6FA7A1A3-0730-42C1-9CCC-FC9EA2246071}" type="slidenum">
              <a:rPr lang="en-CA" smtClean="0"/>
              <a:t>5</a:t>
            </a:fld>
            <a:endParaRPr lang="en-CA"/>
          </a:p>
        </p:txBody>
      </p:sp>
    </p:spTree>
    <p:extLst>
      <p:ext uri="{BB962C8B-B14F-4D97-AF65-F5344CB8AC3E}">
        <p14:creationId xmlns:p14="http://schemas.microsoft.com/office/powerpoint/2010/main" val="2990017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02">
              <a:defRPr/>
            </a:pPr>
            <a:endParaRPr lang="en-CA"/>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FA7A1A3-0730-42C1-9CCC-FC9EA2246071}"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18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82100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19</a:t>
            </a:fld>
            <a:endParaRPr lang="en-CA"/>
          </a:p>
        </p:txBody>
      </p:sp>
    </p:spTree>
    <p:extLst>
      <p:ext uri="{BB962C8B-B14F-4D97-AF65-F5344CB8AC3E}">
        <p14:creationId xmlns:p14="http://schemas.microsoft.com/office/powerpoint/2010/main" val="35353930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CA"/>
          </a:p>
        </p:txBody>
      </p:sp>
      <p:sp>
        <p:nvSpPr>
          <p:cNvPr id="4" name="Slide Number Placeholder 3"/>
          <p:cNvSpPr>
            <a:spLocks noGrp="1"/>
          </p:cNvSpPr>
          <p:nvPr>
            <p:ph type="sldNum" sz="quarter" idx="5"/>
          </p:nvPr>
        </p:nvSpPr>
        <p:spPr/>
        <p:txBody>
          <a:bodyPr/>
          <a:lstStyle/>
          <a:p>
            <a:fld id="{6FA7A1A3-0730-42C1-9CCC-FC9EA2246071}" type="slidenum">
              <a:rPr lang="en-CA" smtClean="0"/>
              <a:t>20</a:t>
            </a:fld>
            <a:endParaRPr lang="en-CA"/>
          </a:p>
        </p:txBody>
      </p:sp>
    </p:spTree>
    <p:extLst>
      <p:ext uri="{BB962C8B-B14F-4D97-AF65-F5344CB8AC3E}">
        <p14:creationId xmlns:p14="http://schemas.microsoft.com/office/powerpoint/2010/main" val="91446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50A2BD2-9915-D528-4D11-47BC0651E67D}"/>
              </a:ext>
            </a:extLst>
          </p:cNvPr>
          <p:cNvSpPr>
            <a:spLocks noGrp="1"/>
          </p:cNvSpPr>
          <p:nvPr>
            <p:ph type="ctrTitle"/>
          </p:nvPr>
        </p:nvSpPr>
        <p:spPr>
          <a:xfrm>
            <a:off x="1524000" y="1122363"/>
            <a:ext cx="9144000" cy="2387600"/>
          </a:xfrm>
          <a:solidFill>
            <a:schemeClr val="accent2"/>
          </a:solidFill>
        </p:spPr>
        <p:txBody>
          <a:bodyPr anchor="b"/>
          <a:lstStyle>
            <a:lvl1pPr algn="ctr">
              <a:defRPr sz="6000" b="1"/>
            </a:lvl1pPr>
          </a:lstStyle>
          <a:p>
            <a:r>
              <a:rPr lang="fr-FR"/>
              <a:t>Modifiez le style du titre</a:t>
            </a:r>
          </a:p>
        </p:txBody>
      </p:sp>
      <p:sp>
        <p:nvSpPr>
          <p:cNvPr id="3" name="Sous-titre 2">
            <a:extLst>
              <a:ext uri="{FF2B5EF4-FFF2-40B4-BE49-F238E27FC236}">
                <a16:creationId xmlns:a16="http://schemas.microsoft.com/office/drawing/2014/main" id="{D6F2676D-EA7C-1344-24B7-78E471766B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0032185A-6A13-24D5-9941-5D5DAA3D837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28559C41-2903-068A-28A4-C427DD7A9E9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A1F5EEC-6ED5-A94B-05C4-3D93B46DF5F1}"/>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980297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44FF122-CEE7-F122-9507-A93230475CAB}"/>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A653914D-ADBC-0CDE-0826-C129D912886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117B194-DB48-629D-E3F4-9500D6C58B7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BAA8857F-9402-D3DD-B7C1-6B8CC23AA5D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622951F-7FB6-5102-20CD-17DA3FBA7043}"/>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32720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58447F8F-F179-3965-C575-92C7FC52162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A2F209F9-74D6-DDB2-4D01-525646A51EC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A5BA5B8-5418-C21E-C48F-F6EA374EA4B7}"/>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18A151F8-9E5E-6452-E6D5-CA40ABC935E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862BB6AE-79A4-E78E-4E98-C30802CB3C2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6550167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27305" y="148009"/>
            <a:ext cx="9611999" cy="954570"/>
          </a:xfrm>
          <a:ln>
            <a:noFill/>
          </a:ln>
        </p:spPr>
        <p:txBody>
          <a:bodyPr>
            <a:normAutofit/>
          </a:bodyPr>
          <a:lstStyle>
            <a:lvl1pPr algn="l">
              <a:defRPr sz="2400" b="1" baseline="0">
                <a:solidFill>
                  <a:srgbClr val="003A8C"/>
                </a:solidFill>
                <a:latin typeface="Arial" panose="020B0604020202020204" pitchFamily="34" charset="0"/>
                <a:cs typeface="Arial" panose="020B0604020202020204" pitchFamily="34" charset="0"/>
              </a:defRPr>
            </a:lvl1pPr>
          </a:lstStyle>
          <a:p>
            <a:r>
              <a:rPr lang="en-US"/>
              <a:t>Slide Title Goes Here</a:t>
            </a:r>
          </a:p>
        </p:txBody>
      </p:sp>
      <p:cxnSp>
        <p:nvCxnSpPr>
          <p:cNvPr id="6" name="Straight Connector 5">
            <a:extLst>
              <a:ext uri="{FF2B5EF4-FFF2-40B4-BE49-F238E27FC236}">
                <a16:creationId xmlns:a16="http://schemas.microsoft.com/office/drawing/2014/main" id="{1568C0C2-6352-4897-A0CD-E43F020D3C7E}"/>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
        <p:nvSpPr>
          <p:cNvPr id="7" name="Text Placeholder 3">
            <a:extLst>
              <a:ext uri="{FF2B5EF4-FFF2-40B4-BE49-F238E27FC236}">
                <a16:creationId xmlns:a16="http://schemas.microsoft.com/office/drawing/2014/main" id="{F3C14104-AAF3-4913-A24D-5AA6C62E5032}"/>
              </a:ext>
            </a:extLst>
          </p:cNvPr>
          <p:cNvSpPr>
            <a:spLocks noGrp="1"/>
          </p:cNvSpPr>
          <p:nvPr>
            <p:ph type="body" sz="quarter" idx="11"/>
          </p:nvPr>
        </p:nvSpPr>
        <p:spPr>
          <a:xfrm>
            <a:off x="342900" y="6149975"/>
            <a:ext cx="11520488" cy="376238"/>
          </a:xfrm>
        </p:spPr>
        <p:txBody>
          <a:bodyPr anchor="b">
            <a:noAutofit/>
          </a:bodyPr>
          <a:lstStyle>
            <a:lvl1pPr marL="0" indent="0">
              <a:buNone/>
              <a:defRPr sz="800" i="1">
                <a:solidFill>
                  <a:schemeClr val="tx1">
                    <a:lumMod val="85000"/>
                    <a:lumOff val="15000"/>
                  </a:schemeClr>
                </a:solidFill>
              </a:defRPr>
            </a:lvl1pPr>
            <a:lvl2pPr marL="457200" indent="0">
              <a:buNone/>
              <a:defRPr sz="700"/>
            </a:lvl2pPr>
            <a:lvl3pPr marL="914400" indent="0">
              <a:buNone/>
              <a:defRPr sz="700"/>
            </a:lvl3pPr>
            <a:lvl4pPr marL="1371600" indent="0">
              <a:buNone/>
              <a:defRPr sz="700"/>
            </a:lvl4pPr>
            <a:lvl5pPr marL="1828800" indent="0">
              <a:buNone/>
              <a:defRPr sz="700"/>
            </a:lvl5pPr>
          </a:lstStyle>
          <a:p>
            <a:pPr lvl="0"/>
            <a:r>
              <a:rPr lang="en-US"/>
              <a:t>Click to edit Master text</a:t>
            </a:r>
          </a:p>
        </p:txBody>
      </p:sp>
      <p:sp>
        <p:nvSpPr>
          <p:cNvPr id="13" name="Slide Number Placeholder 5">
            <a:extLst>
              <a:ext uri="{FF2B5EF4-FFF2-40B4-BE49-F238E27FC236}">
                <a16:creationId xmlns:a16="http://schemas.microsoft.com/office/drawing/2014/main" id="{D267877C-F3D0-4CD0-ADFA-A3E595356653}"/>
              </a:ext>
            </a:extLst>
          </p:cNvPr>
          <p:cNvSpPr>
            <a:spLocks noGrp="1"/>
          </p:cNvSpPr>
          <p:nvPr>
            <p:ph type="sldNum" sz="quarter" idx="4"/>
          </p:nvPr>
        </p:nvSpPr>
        <p:spPr>
          <a:xfrm>
            <a:off x="11142358" y="6539223"/>
            <a:ext cx="713134" cy="288000"/>
          </a:xfrm>
          <a:prstGeom prst="rect">
            <a:avLst/>
          </a:prstGeom>
        </p:spPr>
        <p:txBody>
          <a:bodyPr anchor="ctr"/>
          <a:lstStyle>
            <a:lvl1pPr algn="r">
              <a:defRPr sz="900">
                <a:solidFill>
                  <a:schemeClr val="tx1">
                    <a:lumMod val="85000"/>
                    <a:lumOff val="15000"/>
                  </a:schemeClr>
                </a:solidFill>
                <a:latin typeface="Arial" panose="020B0604020202020204" pitchFamily="34" charset="0"/>
                <a:cs typeface="Arial" panose="020B0604020202020204" pitchFamily="34" charset="0"/>
              </a:defRPr>
            </a:lvl1pPr>
          </a:lstStyle>
          <a:p>
            <a:fld id="{13DAD56E-802A-2646-A8DB-6610A51D0FC3}" type="slidenum">
              <a:rPr lang="en-US" smtClean="0"/>
              <a:t>‹N°›</a:t>
            </a:fld>
            <a:endParaRPr lang="en-US"/>
          </a:p>
        </p:txBody>
      </p:sp>
    </p:spTree>
    <p:extLst>
      <p:ext uri="{BB962C8B-B14F-4D97-AF65-F5344CB8AC3E}">
        <p14:creationId xmlns:p14="http://schemas.microsoft.com/office/powerpoint/2010/main" val="1197743399"/>
      </p:ext>
    </p:extLst>
  </p:cSld>
  <p:clrMapOvr>
    <a:masterClrMapping/>
  </p:clrMapOvr>
  <p:transition/>
  <p:extLst>
    <p:ext uri="{DCECCB84-F9BA-43D5-87BE-67443E8EF086}">
      <p15:sldGuideLst xmlns:p15="http://schemas.microsoft.com/office/powerpoint/2012/main">
        <p15:guide id="1" orient="horz" pos="754">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Interior Slid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AEC3DB6-2CFD-4114-90E9-CBCA8CA60837}"/>
              </a:ext>
            </a:extLst>
          </p:cNvPr>
          <p:cNvSpPr>
            <a:spLocks noGrp="1"/>
          </p:cNvSpPr>
          <p:nvPr>
            <p:ph sz="quarter" idx="10"/>
          </p:nvPr>
        </p:nvSpPr>
        <p:spPr>
          <a:xfrm>
            <a:off x="334963" y="6103938"/>
            <a:ext cx="11520487" cy="441325"/>
          </a:xfrm>
        </p:spPr>
        <p:txBody>
          <a:bodyPr anchor="b">
            <a:noAutofit/>
          </a:bodyPr>
          <a:lstStyle>
            <a:lvl1pPr marL="0" indent="0">
              <a:buNone/>
              <a:defRPr sz="800" i="1">
                <a:solidFill>
                  <a:schemeClr val="tx1">
                    <a:lumMod val="85000"/>
                    <a:lumOff val="15000"/>
                  </a:schemeClr>
                </a:solidFill>
              </a:defRPr>
            </a:lvl1pPr>
            <a:lvl2pPr>
              <a:defRPr sz="800"/>
            </a:lvl2pPr>
            <a:lvl3pPr>
              <a:defRPr sz="800"/>
            </a:lvl3pPr>
            <a:lvl4pPr>
              <a:defRPr sz="800"/>
            </a:lvl4pPr>
            <a:lvl5pPr>
              <a:defRPr sz="800"/>
            </a:lvl5pPr>
          </a:lstStyle>
          <a:p>
            <a:pPr lvl="0"/>
            <a:endParaRPr lang="en-CA"/>
          </a:p>
        </p:txBody>
      </p:sp>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9"/>
          </a:xfrm>
          <a:prstGeom prst="rect">
            <a:avLst/>
          </a:prstGeom>
        </p:spPr>
        <p:txBody>
          <a:bodyPr anchor="ctr"/>
          <a:lstStyle>
            <a:lvl1pPr algn="r">
              <a:defRPr lang="en-US"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067386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2_Interior Slide">
    <p:spTree>
      <p:nvGrpSpPr>
        <p:cNvPr id="1" name=""/>
        <p:cNvGrpSpPr/>
        <p:nvPr/>
      </p:nvGrpSpPr>
      <p:grpSpPr>
        <a:xfrm>
          <a:off x="0" y="0"/>
          <a:ext cx="0" cy="0"/>
          <a:chOff x="0" y="0"/>
          <a:chExt cx="0" cy="0"/>
        </a:xfrm>
      </p:grpSpPr>
      <p:sp>
        <p:nvSpPr>
          <p:cNvPr id="16" name="Title 1"/>
          <p:cNvSpPr>
            <a:spLocks noGrp="1"/>
          </p:cNvSpPr>
          <p:nvPr>
            <p:ph type="title" hasCustomPrompt="1"/>
          </p:nvPr>
        </p:nvSpPr>
        <p:spPr>
          <a:xfrm>
            <a:off x="537245" y="148009"/>
            <a:ext cx="9612000" cy="954570"/>
          </a:xfrm>
          <a:ln>
            <a:noFill/>
          </a:ln>
        </p:spPr>
        <p:txBody>
          <a:bodyPr>
            <a:normAutofit/>
          </a:bodyPr>
          <a:lstStyle>
            <a:lvl1pPr algn="l">
              <a:defRPr sz="2400" b="1" baseline="0">
                <a:solidFill>
                  <a:schemeClr val="tx2"/>
                </a:solidFill>
              </a:defRPr>
            </a:lvl1pPr>
          </a:lstStyle>
          <a:p>
            <a:r>
              <a:rPr lang="en-US"/>
              <a:t>Slide Title Goes Here</a:t>
            </a:r>
          </a:p>
        </p:txBody>
      </p:sp>
      <p:sp>
        <p:nvSpPr>
          <p:cNvPr id="19" name="Slide Number Placeholder 5"/>
          <p:cNvSpPr>
            <a:spLocks noGrp="1"/>
          </p:cNvSpPr>
          <p:nvPr>
            <p:ph type="sldNum" sz="quarter" idx="4"/>
          </p:nvPr>
        </p:nvSpPr>
        <p:spPr>
          <a:xfrm>
            <a:off x="8829633" y="6546961"/>
            <a:ext cx="3007691" cy="311036"/>
          </a:xfrm>
          <a:prstGeom prst="rect">
            <a:avLst/>
          </a:prstGeom>
        </p:spPr>
        <p:txBody>
          <a:bodyPr anchor="ctr"/>
          <a:lstStyle>
            <a:lvl1pPr>
              <a:defRPr lang="en-IN" sz="900" kern="1200" smtClean="0">
                <a:solidFill>
                  <a:srgbClr val="262626"/>
                </a:solidFill>
                <a:latin typeface="Arial" panose="020B0604020202020204" pitchFamily="34" charset="0"/>
                <a:ea typeface="+mn-ea"/>
                <a:cs typeface="Arial" panose="020B0604020202020204" pitchFamily="34" charset="0"/>
              </a:defRPr>
            </a:lvl1pPr>
          </a:lstStyle>
          <a:p>
            <a:fld id="{13DAD56E-802A-2646-A8DB-6610A51D0FC3}" type="slidenum">
              <a:rPr lang="en-IN" smtClean="0"/>
              <a:t>‹N°›</a:t>
            </a:fld>
            <a:endParaRPr lang="en-IN"/>
          </a:p>
        </p:txBody>
      </p:sp>
      <p:cxnSp>
        <p:nvCxnSpPr>
          <p:cNvPr id="8" name="Straight Connector 7">
            <a:extLst>
              <a:ext uri="{FF2B5EF4-FFF2-40B4-BE49-F238E27FC236}">
                <a16:creationId xmlns:a16="http://schemas.microsoft.com/office/drawing/2014/main" id="{8E41FD81-69DC-4CC9-B885-4A75D7860DCC}"/>
              </a:ext>
            </a:extLst>
          </p:cNvPr>
          <p:cNvCxnSpPr/>
          <p:nvPr userDrawn="1"/>
        </p:nvCxnSpPr>
        <p:spPr>
          <a:xfrm>
            <a:off x="335544" y="6536194"/>
            <a:ext cx="11520000" cy="0"/>
          </a:xfrm>
          <a:prstGeom prst="line">
            <a:avLst/>
          </a:prstGeom>
          <a:ln w="12700">
            <a:solidFill>
              <a:schemeClr val="tx2"/>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227116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EA1E67-901B-C53E-E2A1-95FB748B9393}"/>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1925CA9-B853-276B-223E-58F77454E6E9}"/>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893DDA8-1347-6B55-8F05-0F57DDF09C11}"/>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64E95175-1FA1-9FAD-36C0-9DE6DF7C257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26809A23-2406-CA50-C225-784B60CB272E}"/>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619225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1">
        <a:schemeClr val="bg2"/>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C21CC7-C6B4-6014-5002-D7F76FF13235}"/>
              </a:ext>
            </a:extLst>
          </p:cNvPr>
          <p:cNvSpPr>
            <a:spLocks noGrp="1"/>
          </p:cNvSpPr>
          <p:nvPr>
            <p:ph type="title"/>
          </p:nvPr>
        </p:nvSpPr>
        <p:spPr>
          <a:xfrm>
            <a:off x="831850" y="1709738"/>
            <a:ext cx="10515600" cy="2852737"/>
          </a:xfrm>
        </p:spPr>
        <p:txBody>
          <a:bodyPr anchor="b"/>
          <a:lstStyle>
            <a:lvl1pPr>
              <a:defRPr sz="6000" b="1">
                <a:solidFill>
                  <a:schemeClr val="accent2"/>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texte 2">
            <a:extLst>
              <a:ext uri="{FF2B5EF4-FFF2-40B4-BE49-F238E27FC236}">
                <a16:creationId xmlns:a16="http://schemas.microsoft.com/office/drawing/2014/main" id="{7F3584BB-FEA8-6ABD-F469-CF9E87A5560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075DADD2-B01B-E993-9A12-EF37CA1E8DBA}"/>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D5EF2448-0B69-6CE8-DC8D-4772421899FD}"/>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C6AE5247-AF41-4338-7441-EF37A6E28CC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238398955"/>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3F2E892-A080-B69F-935F-462C4AF67674}"/>
              </a:ext>
            </a:extLst>
          </p:cNvPr>
          <p:cNvSpPr>
            <a:spLocks noGrp="1"/>
          </p:cNvSpPr>
          <p:nvPr>
            <p:ph type="title"/>
          </p:nvPr>
        </p:nvSpPr>
        <p:spPr>
          <a:xfrm>
            <a:off x="838200" y="365126"/>
            <a:ext cx="10515600" cy="966718"/>
          </a:xfrm>
        </p:spPr>
        <p:txBody>
          <a:bodyPr/>
          <a:lstStyle>
            <a:lvl1pPr>
              <a:defRPr b="1">
                <a:solidFill>
                  <a:schemeClr val="accent1">
                    <a:lumMod val="75000"/>
                  </a:schemeClr>
                </a:solidFill>
                <a:latin typeface="Arial" panose="020B0604020202020204" pitchFamily="34" charset="0"/>
                <a:cs typeface="Arial" panose="020B0604020202020204" pitchFamily="34" charset="0"/>
              </a:defRPr>
            </a:lvl1pPr>
          </a:lstStyle>
          <a:p>
            <a:r>
              <a:rPr lang="fr-FR" dirty="0"/>
              <a:t>Modifiez le style du titre</a:t>
            </a:r>
          </a:p>
        </p:txBody>
      </p:sp>
      <p:sp>
        <p:nvSpPr>
          <p:cNvPr id="3" name="Espace réservé du contenu 2">
            <a:extLst>
              <a:ext uri="{FF2B5EF4-FFF2-40B4-BE49-F238E27FC236}">
                <a16:creationId xmlns:a16="http://schemas.microsoft.com/office/drawing/2014/main" id="{3B59816D-CFA6-FDCE-CA8E-C66CE9C1D8D4}"/>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6BDF2CF4-2C26-94B2-7A33-85D2C40FED13}"/>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2FF905B-EDE5-E49E-17DA-ADB000A5D3B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3C97BA4F-E4C0-3E23-AEE9-427B827582C1}"/>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02213C7-0371-141B-482A-9EEA53A7833C}"/>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1687558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BC5D6A-DB2E-AB94-9A89-BFC41E995F67}"/>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076AD1C9-7B1B-C612-0BFE-5CF7F33A8A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9CE37B39-28FF-5B1F-E3A3-8A8BDD162E87}"/>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8C3E8C32-F07B-7FC7-F6E4-6F694B906A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E67570B1-0CA6-5307-AB13-C835683BCD44}"/>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4D085CD-85CD-6855-F102-9B7FA0554E2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8" name="Espace réservé du pied de page 7">
            <a:extLst>
              <a:ext uri="{FF2B5EF4-FFF2-40B4-BE49-F238E27FC236}">
                <a16:creationId xmlns:a16="http://schemas.microsoft.com/office/drawing/2014/main" id="{3099477A-4100-93C7-CCF2-7D3073C18CF8}"/>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35917136-9A90-7946-C6D5-22E8C31DFC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3147748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3F1F33F-F637-A964-5396-2AC6D3C0E5C7}"/>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687AABF-7527-ED1A-6242-14CB452D481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4" name="Espace réservé du pied de page 3">
            <a:extLst>
              <a:ext uri="{FF2B5EF4-FFF2-40B4-BE49-F238E27FC236}">
                <a16:creationId xmlns:a16="http://schemas.microsoft.com/office/drawing/2014/main" id="{2FFABE5D-44C3-E4CC-8D60-17FE0B584235}"/>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AA5A7CE2-FF1B-9121-0B8C-42C256553A3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835803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2DA86FFD-D7DB-C6AF-BFEC-876C9A47775F}"/>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3" name="Espace réservé du pied de page 2">
            <a:extLst>
              <a:ext uri="{FF2B5EF4-FFF2-40B4-BE49-F238E27FC236}">
                <a16:creationId xmlns:a16="http://schemas.microsoft.com/office/drawing/2014/main" id="{F7E1DD64-B18C-447F-6082-3805FFE84C5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4A248100-BB50-88CD-DDC9-8B43DFC608A2}"/>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166675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3DABF6-C8D4-D6C0-28FE-08C416D708B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445F0286-EFCB-1761-DB2E-DF2BBBFEBBE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F7799F9-383F-A6CB-F54A-419388C772D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2214D2E5-F98F-156D-EBF2-06A56AAD7196}"/>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AF40ADD6-6EF4-3A66-907B-5DC407F2323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2801EEB-3F05-95CB-338F-FE88C67CBE16}"/>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2748043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18551B-95E0-B305-CB97-6A58DFEE2C3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91A73F70-95FA-1248-F032-1E80700EAB6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8E9F21FE-02F8-9B09-9BD1-7272DC2C5C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44A615B-AF8D-DE04-445A-8009C55F82D5}"/>
              </a:ext>
            </a:extLst>
          </p:cNvPr>
          <p:cNvSpPr>
            <a:spLocks noGrp="1"/>
          </p:cNvSpPr>
          <p:nvPr>
            <p:ph type="dt" sz="half" idx="10"/>
          </p:nvPr>
        </p:nvSpPr>
        <p:spPr/>
        <p:txBody>
          <a:bodyPr/>
          <a:lstStyle/>
          <a:p>
            <a:fld id="{5101F2E0-99FC-4140-85F6-EB449618338F}" type="datetimeFigureOut">
              <a:rPr lang="fr-FR" smtClean="0"/>
              <a:t>06/10/2023</a:t>
            </a:fld>
            <a:endParaRPr lang="fr-FR"/>
          </a:p>
        </p:txBody>
      </p:sp>
      <p:sp>
        <p:nvSpPr>
          <p:cNvPr id="6" name="Espace réservé du pied de page 5">
            <a:extLst>
              <a:ext uri="{FF2B5EF4-FFF2-40B4-BE49-F238E27FC236}">
                <a16:creationId xmlns:a16="http://schemas.microsoft.com/office/drawing/2014/main" id="{752F6B6D-27FA-93F9-6912-DCD022F5E596}"/>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0D575AA-6C16-E2FA-90F8-80DEB0B40C9F}"/>
              </a:ext>
            </a:extLst>
          </p:cNvPr>
          <p:cNvSpPr>
            <a:spLocks noGrp="1"/>
          </p:cNvSpPr>
          <p:nvPr>
            <p:ph type="sldNum" sz="quarter" idx="12"/>
          </p:nvPr>
        </p:nvSpPr>
        <p:spPr/>
        <p:txBody>
          <a:bodyPr/>
          <a:lstStyle/>
          <a:p>
            <a:fld id="{73BF7135-DB84-4F8B-AD5E-D02D331DB071}" type="slidenum">
              <a:rPr lang="fr-FR" smtClean="0"/>
              <a:t>‹N°›</a:t>
            </a:fld>
            <a:endParaRPr lang="fr-FR"/>
          </a:p>
        </p:txBody>
      </p:sp>
    </p:spTree>
    <p:extLst>
      <p:ext uri="{BB962C8B-B14F-4D97-AF65-F5344CB8AC3E}">
        <p14:creationId xmlns:p14="http://schemas.microsoft.com/office/powerpoint/2010/main" val="40019538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D4BF98F2-8D88-F632-E78F-35E3BBD588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3BFE3B21-42CE-B826-E538-97F07AD8C3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5B1A74F-8606-09A2-DCD6-DCDEC2DA80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1F2E0-99FC-4140-85F6-EB449618338F}" type="datetimeFigureOut">
              <a:rPr lang="fr-FR" smtClean="0"/>
              <a:t>06/10/2023</a:t>
            </a:fld>
            <a:endParaRPr lang="fr-FR"/>
          </a:p>
        </p:txBody>
      </p:sp>
      <p:sp>
        <p:nvSpPr>
          <p:cNvPr id="5" name="Espace réservé du pied de page 4">
            <a:extLst>
              <a:ext uri="{FF2B5EF4-FFF2-40B4-BE49-F238E27FC236}">
                <a16:creationId xmlns:a16="http://schemas.microsoft.com/office/drawing/2014/main" id="{E04A584C-BA40-070B-30B8-7E339396DC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DA2B560-756A-B996-539B-998491EBD3C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BF7135-DB84-4F8B-AD5E-D02D331DB071}" type="slidenum">
              <a:rPr lang="fr-FR" smtClean="0"/>
              <a:t>‹N°›</a:t>
            </a:fld>
            <a:endParaRPr lang="fr-FR"/>
          </a:p>
        </p:txBody>
      </p:sp>
    </p:spTree>
    <p:extLst>
      <p:ext uri="{BB962C8B-B14F-4D97-AF65-F5344CB8AC3E}">
        <p14:creationId xmlns:p14="http://schemas.microsoft.com/office/powerpoint/2010/main" val="6332560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37.svg"/><Relationship Id="rId13" Type="http://schemas.openxmlformats.org/officeDocument/2006/relationships/image" Target="../media/image42.png"/><Relationship Id="rId18" Type="http://schemas.openxmlformats.org/officeDocument/2006/relationships/image" Target="../media/image47.svg"/><Relationship Id="rId26" Type="http://schemas.openxmlformats.org/officeDocument/2006/relationships/image" Target="../media/image55.svg"/><Relationship Id="rId3" Type="http://schemas.openxmlformats.org/officeDocument/2006/relationships/chart" Target="../charts/chart12.xml"/><Relationship Id="rId21" Type="http://schemas.openxmlformats.org/officeDocument/2006/relationships/image" Target="../media/image50.png"/><Relationship Id="rId7" Type="http://schemas.openxmlformats.org/officeDocument/2006/relationships/image" Target="../media/image36.png"/><Relationship Id="rId12" Type="http://schemas.openxmlformats.org/officeDocument/2006/relationships/image" Target="../media/image41.svg"/><Relationship Id="rId17" Type="http://schemas.openxmlformats.org/officeDocument/2006/relationships/image" Target="../media/image46.png"/><Relationship Id="rId25" Type="http://schemas.openxmlformats.org/officeDocument/2006/relationships/image" Target="../media/image54.png"/><Relationship Id="rId2" Type="http://schemas.openxmlformats.org/officeDocument/2006/relationships/notesSlide" Target="../notesSlides/notesSlide4.xml"/><Relationship Id="rId16" Type="http://schemas.openxmlformats.org/officeDocument/2006/relationships/image" Target="../media/image45.svg"/><Relationship Id="rId20" Type="http://schemas.openxmlformats.org/officeDocument/2006/relationships/image" Target="../media/image49.svg"/><Relationship Id="rId1" Type="http://schemas.openxmlformats.org/officeDocument/2006/relationships/slideLayout" Target="../slideLayouts/slideLayout13.xml"/><Relationship Id="rId6" Type="http://schemas.openxmlformats.org/officeDocument/2006/relationships/chart" Target="../charts/chart15.xml"/><Relationship Id="rId11" Type="http://schemas.openxmlformats.org/officeDocument/2006/relationships/image" Target="../media/image40.png"/><Relationship Id="rId24" Type="http://schemas.openxmlformats.org/officeDocument/2006/relationships/image" Target="../media/image53.svg"/><Relationship Id="rId5" Type="http://schemas.openxmlformats.org/officeDocument/2006/relationships/chart" Target="../charts/chart14.xml"/><Relationship Id="rId15" Type="http://schemas.openxmlformats.org/officeDocument/2006/relationships/image" Target="../media/image44.png"/><Relationship Id="rId23" Type="http://schemas.openxmlformats.org/officeDocument/2006/relationships/image" Target="../media/image52.png"/><Relationship Id="rId10" Type="http://schemas.openxmlformats.org/officeDocument/2006/relationships/image" Target="../media/image39.svg"/><Relationship Id="rId19" Type="http://schemas.openxmlformats.org/officeDocument/2006/relationships/image" Target="../media/image48.png"/><Relationship Id="rId4" Type="http://schemas.openxmlformats.org/officeDocument/2006/relationships/chart" Target="../charts/chart13.xml"/><Relationship Id="rId9" Type="http://schemas.openxmlformats.org/officeDocument/2006/relationships/image" Target="../media/image38.png"/><Relationship Id="rId14" Type="http://schemas.openxmlformats.org/officeDocument/2006/relationships/image" Target="../media/image43.svg"/><Relationship Id="rId22" Type="http://schemas.openxmlformats.org/officeDocument/2006/relationships/image" Target="../media/image51.svg"/></Relationships>
</file>

<file path=ppt/slides/_rels/slide19.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chart" Target="../charts/chart17.xml"/><Relationship Id="rId18" Type="http://schemas.openxmlformats.org/officeDocument/2006/relationships/chart" Target="../charts/chart22.xml"/><Relationship Id="rId3" Type="http://schemas.openxmlformats.org/officeDocument/2006/relationships/image" Target="../media/image56.png"/><Relationship Id="rId7" Type="http://schemas.openxmlformats.org/officeDocument/2006/relationships/image" Target="../media/image60.svg"/><Relationship Id="rId12" Type="http://schemas.openxmlformats.org/officeDocument/2006/relationships/chart" Target="../charts/chart16.xml"/><Relationship Id="rId17" Type="http://schemas.openxmlformats.org/officeDocument/2006/relationships/chart" Target="../charts/chart21.xml"/><Relationship Id="rId2" Type="http://schemas.openxmlformats.org/officeDocument/2006/relationships/notesSlide" Target="../notesSlides/notesSlide5.xml"/><Relationship Id="rId16" Type="http://schemas.openxmlformats.org/officeDocument/2006/relationships/chart" Target="../charts/chart20.xml"/><Relationship Id="rId20" Type="http://schemas.openxmlformats.org/officeDocument/2006/relationships/chart" Target="../charts/chart24.xml"/><Relationship Id="rId1" Type="http://schemas.openxmlformats.org/officeDocument/2006/relationships/slideLayout" Target="../slideLayouts/slideLayout12.xml"/><Relationship Id="rId6" Type="http://schemas.openxmlformats.org/officeDocument/2006/relationships/image" Target="../media/image59.png"/><Relationship Id="rId11" Type="http://schemas.openxmlformats.org/officeDocument/2006/relationships/image" Target="../media/image64.png"/><Relationship Id="rId5" Type="http://schemas.openxmlformats.org/officeDocument/2006/relationships/image" Target="../media/image58.png"/><Relationship Id="rId15" Type="http://schemas.openxmlformats.org/officeDocument/2006/relationships/chart" Target="../charts/chart19.xml"/><Relationship Id="rId10" Type="http://schemas.openxmlformats.org/officeDocument/2006/relationships/image" Target="../media/image63.png"/><Relationship Id="rId19" Type="http://schemas.openxmlformats.org/officeDocument/2006/relationships/chart" Target="../charts/chart23.xml"/><Relationship Id="rId4" Type="http://schemas.openxmlformats.org/officeDocument/2006/relationships/image" Target="../media/image57.png"/><Relationship Id="rId9" Type="http://schemas.openxmlformats.org/officeDocument/2006/relationships/image" Target="../media/image62.png"/><Relationship Id="rId14" Type="http://schemas.openxmlformats.org/officeDocument/2006/relationships/chart" Target="../charts/char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chart" Target="../charts/chart25.xml"/><Relationship Id="rId3" Type="http://schemas.openxmlformats.org/officeDocument/2006/relationships/image" Target="../media/image65.png"/><Relationship Id="rId7" Type="http://schemas.openxmlformats.org/officeDocument/2006/relationships/image" Target="../media/image69.sv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68.png"/><Relationship Id="rId11" Type="http://schemas.openxmlformats.org/officeDocument/2006/relationships/chart" Target="../charts/chart28.xml"/><Relationship Id="rId5" Type="http://schemas.openxmlformats.org/officeDocument/2006/relationships/image" Target="../media/image67.svg"/><Relationship Id="rId10" Type="http://schemas.openxmlformats.org/officeDocument/2006/relationships/chart" Target="../charts/chart27.xml"/><Relationship Id="rId4" Type="http://schemas.openxmlformats.org/officeDocument/2006/relationships/image" Target="../media/image66.png"/><Relationship Id="rId9" Type="http://schemas.openxmlformats.org/officeDocument/2006/relationships/chart" Target="../charts/chart26.xml"/></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emf"/><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svg"/><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chart" Target="../charts/chart3.xml"/><Relationship Id="rId13" Type="http://schemas.openxmlformats.org/officeDocument/2006/relationships/image" Target="../media/image9.svg"/><Relationship Id="rId3" Type="http://schemas.openxmlformats.org/officeDocument/2006/relationships/chart" Target="../charts/chart1.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png"/><Relationship Id="rId11" Type="http://schemas.openxmlformats.org/officeDocument/2006/relationships/image" Target="../media/image7.svg"/><Relationship Id="rId5" Type="http://schemas.openxmlformats.org/officeDocument/2006/relationships/chart" Target="../charts/chart2.xml"/><Relationship Id="rId10" Type="http://schemas.openxmlformats.org/officeDocument/2006/relationships/image" Target="../media/image6.png"/><Relationship Id="rId4" Type="http://schemas.openxmlformats.org/officeDocument/2006/relationships/image" Target="../media/image3.png"/><Relationship Id="rId9" Type="http://schemas.openxmlformats.org/officeDocument/2006/relationships/chart" Target="../charts/chart4.xml"/></Relationships>
</file>

<file path=ppt/slides/_rels/slide3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chart" Target="../charts/chart5.xml"/><Relationship Id="rId7" Type="http://schemas.openxmlformats.org/officeDocument/2006/relationships/image" Target="../media/image13.sv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2.png"/><Relationship Id="rId11" Type="http://schemas.openxmlformats.org/officeDocument/2006/relationships/chart" Target="../charts/chart7.xml"/><Relationship Id="rId5" Type="http://schemas.openxmlformats.org/officeDocument/2006/relationships/image" Target="../media/image11.svg"/><Relationship Id="rId10" Type="http://schemas.openxmlformats.org/officeDocument/2006/relationships/chart" Target="../charts/chart6.xml"/><Relationship Id="rId4" Type="http://schemas.openxmlformats.org/officeDocument/2006/relationships/image" Target="../media/image10.png"/><Relationship Id="rId9" Type="http://schemas.openxmlformats.org/officeDocument/2006/relationships/image" Target="../media/image15.svg"/></Relationships>
</file>

<file path=ppt/slides/_rels/slide5.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chart" Target="../charts/chart8.xml"/><Relationship Id="rId7"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chart" Target="../charts/chart9.xml"/><Relationship Id="rId9" Type="http://schemas.openxmlformats.org/officeDocument/2006/relationships/image" Target="../media/image20.png"/></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0F5E66-5DB1-BEBE-046B-4EB2BB40EF60}"/>
              </a:ext>
            </a:extLst>
          </p:cNvPr>
          <p:cNvSpPr>
            <a:spLocks noGrp="1"/>
          </p:cNvSpPr>
          <p:nvPr>
            <p:ph type="ctrTitle"/>
          </p:nvPr>
        </p:nvSpPr>
        <p:spPr>
          <a:xfrm>
            <a:off x="1524000" y="1122363"/>
            <a:ext cx="9216000" cy="1908000"/>
          </a:xfrm>
          <a:solidFill>
            <a:srgbClr val="2DB7CD"/>
          </a:solidFill>
          <a:effectLst>
            <a:glow rad="139700">
              <a:schemeClr val="accent3">
                <a:satMod val="175000"/>
                <a:alpha val="40000"/>
              </a:schemeClr>
            </a:glow>
          </a:effectLst>
        </p:spPr>
        <p:txBody>
          <a:bodyPr anchor="ctr"/>
          <a:lstStyle/>
          <a:p>
            <a:r>
              <a:rPr lang="fr-FR" dirty="0"/>
              <a:t>Profils passagers et usagers</a:t>
            </a:r>
          </a:p>
        </p:txBody>
      </p:sp>
      <p:sp>
        <p:nvSpPr>
          <p:cNvPr id="3" name="Sous-titre 2">
            <a:extLst>
              <a:ext uri="{FF2B5EF4-FFF2-40B4-BE49-F238E27FC236}">
                <a16:creationId xmlns:a16="http://schemas.microsoft.com/office/drawing/2014/main" id="{DC4D5FF0-82E0-040E-5B50-2575458A89EE}"/>
              </a:ext>
            </a:extLst>
          </p:cNvPr>
          <p:cNvSpPr>
            <a:spLocks noGrp="1"/>
          </p:cNvSpPr>
          <p:nvPr>
            <p:ph type="subTitle" idx="1"/>
          </p:nvPr>
        </p:nvSpPr>
        <p:spPr>
          <a:xfrm>
            <a:off x="1596000" y="3587821"/>
            <a:ext cx="9144000" cy="519478"/>
          </a:xfrm>
        </p:spPr>
        <p:txBody>
          <a:bodyPr/>
          <a:lstStyle/>
          <a:p>
            <a:r>
              <a:rPr lang="fr-FR" dirty="0"/>
              <a:t>Synthèse des différentes sources de données</a:t>
            </a:r>
          </a:p>
        </p:txBody>
      </p:sp>
      <p:pic>
        <p:nvPicPr>
          <p:cNvPr id="5" name="Image 4">
            <a:extLst>
              <a:ext uri="{FF2B5EF4-FFF2-40B4-BE49-F238E27FC236}">
                <a16:creationId xmlns:a16="http://schemas.microsoft.com/office/drawing/2014/main" id="{C427F559-428F-0288-FB4C-13087A3AF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5473" y="4664758"/>
            <a:ext cx="1864072" cy="2141758"/>
          </a:xfrm>
          <a:prstGeom prst="rect">
            <a:avLst/>
          </a:prstGeom>
        </p:spPr>
      </p:pic>
    </p:spTree>
    <p:extLst>
      <p:ext uri="{BB962C8B-B14F-4D97-AF65-F5344CB8AC3E}">
        <p14:creationId xmlns:p14="http://schemas.microsoft.com/office/powerpoint/2010/main" val="4105597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1AC241A-8806-57AA-7E6A-B7BD59F6600C}"/>
              </a:ext>
            </a:extLst>
          </p:cNvPr>
          <p:cNvPicPr>
            <a:picLocks noChangeAspect="1"/>
          </p:cNvPicPr>
          <p:nvPr/>
        </p:nvPicPr>
        <p:blipFill rotWithShape="1">
          <a:blip r:embed="rId2"/>
          <a:srcRect t="13421"/>
          <a:stretch/>
        </p:blipFill>
        <p:spPr>
          <a:xfrm>
            <a:off x="214547" y="1588576"/>
            <a:ext cx="3818974" cy="4091082"/>
          </a:xfrm>
          <a:prstGeom prst="rect">
            <a:avLst/>
          </a:prstGeom>
        </p:spPr>
      </p:pic>
      <p:sp>
        <p:nvSpPr>
          <p:cNvPr id="4" name="Titre 1">
            <a:extLst>
              <a:ext uri="{FF2B5EF4-FFF2-40B4-BE49-F238E27FC236}">
                <a16:creationId xmlns:a16="http://schemas.microsoft.com/office/drawing/2014/main" id="{97B77C46-26B5-A4A3-D857-49395B702197}"/>
              </a:ext>
            </a:extLst>
          </p:cNvPr>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pic>
        <p:nvPicPr>
          <p:cNvPr id="6" name="Image 5">
            <a:extLst>
              <a:ext uri="{FF2B5EF4-FFF2-40B4-BE49-F238E27FC236}">
                <a16:creationId xmlns:a16="http://schemas.microsoft.com/office/drawing/2014/main" id="{DD64DCD3-34B9-527A-DEFF-DE9CA4A98DCE}"/>
              </a:ext>
            </a:extLst>
          </p:cNvPr>
          <p:cNvPicPr>
            <a:picLocks noChangeAspect="1"/>
          </p:cNvPicPr>
          <p:nvPr/>
        </p:nvPicPr>
        <p:blipFill rotWithShape="1">
          <a:blip r:embed="rId3"/>
          <a:srcRect t="7930"/>
          <a:stretch/>
        </p:blipFill>
        <p:spPr>
          <a:xfrm>
            <a:off x="7560086" y="1086949"/>
            <a:ext cx="4362674" cy="4601376"/>
          </a:xfrm>
          <a:prstGeom prst="rect">
            <a:avLst/>
          </a:prstGeom>
        </p:spPr>
      </p:pic>
      <p:sp>
        <p:nvSpPr>
          <p:cNvPr id="7" name="Ellipse 6">
            <a:extLst>
              <a:ext uri="{FF2B5EF4-FFF2-40B4-BE49-F238E27FC236}">
                <a16:creationId xmlns:a16="http://schemas.microsoft.com/office/drawing/2014/main" id="{2B0CEC37-40F9-52EE-65A7-DEE2A66A3CE5}"/>
              </a:ext>
            </a:extLst>
          </p:cNvPr>
          <p:cNvSpPr/>
          <p:nvPr/>
        </p:nvSpPr>
        <p:spPr>
          <a:xfrm>
            <a:off x="9767204" y="5169381"/>
            <a:ext cx="1914041"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a:extLst>
              <a:ext uri="{FF2B5EF4-FFF2-40B4-BE49-F238E27FC236}">
                <a16:creationId xmlns:a16="http://schemas.microsoft.com/office/drawing/2014/main" id="{5B986D9D-3139-C025-2E50-196483934B49}"/>
              </a:ext>
            </a:extLst>
          </p:cNvPr>
          <p:cNvSpPr/>
          <p:nvPr/>
        </p:nvSpPr>
        <p:spPr>
          <a:xfrm>
            <a:off x="7853163" y="4789921"/>
            <a:ext cx="1914041" cy="201228"/>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a:extLst>
              <a:ext uri="{FF2B5EF4-FFF2-40B4-BE49-F238E27FC236}">
                <a16:creationId xmlns:a16="http://schemas.microsoft.com/office/drawing/2014/main" id="{6753EE19-397F-F402-D3F7-F0FD23E285D0}"/>
              </a:ext>
            </a:extLst>
          </p:cNvPr>
          <p:cNvSpPr/>
          <p:nvPr/>
        </p:nvSpPr>
        <p:spPr>
          <a:xfrm>
            <a:off x="9790452" y="5002774"/>
            <a:ext cx="1007390" cy="13948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a:extLst>
              <a:ext uri="{FF2B5EF4-FFF2-40B4-BE49-F238E27FC236}">
                <a16:creationId xmlns:a16="http://schemas.microsoft.com/office/drawing/2014/main" id="{D825757D-4094-73D0-30A0-2CAD9E27E717}"/>
              </a:ext>
            </a:extLst>
          </p:cNvPr>
          <p:cNvSpPr txBox="1"/>
          <p:nvPr/>
        </p:nvSpPr>
        <p:spPr>
          <a:xfrm>
            <a:off x="3051164" y="5919841"/>
            <a:ext cx="5194114" cy="930511"/>
          </a:xfrm>
          <a:prstGeom prst="rect">
            <a:avLst/>
          </a:prstGeom>
          <a:solidFill>
            <a:srgbClr val="FFC000"/>
          </a:solidFill>
          <a:ln>
            <a:solidFill>
              <a:schemeClr val="tx1"/>
            </a:solidFill>
            <a:prstDash val="sysDash"/>
          </a:ln>
        </p:spPr>
        <p:txBody>
          <a:bodyPr vert="horz" lIns="91440" tIns="45720" rIns="91440" bIns="45720" rtlCol="0">
            <a:normAutofit lnSpcReduction="10000"/>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européens qui viennent découvrir La Réunion</a:t>
            </a:r>
          </a:p>
          <a:p>
            <a:pPr>
              <a:spcBef>
                <a:spcPts val="600"/>
              </a:spcBef>
            </a:pPr>
            <a:r>
              <a:rPr lang="fr-FR" sz="1200" i="0" dirty="0"/>
              <a:t>Des amis, familles qui viennent de l’OI, principalement Mayotte</a:t>
            </a:r>
          </a:p>
          <a:p>
            <a:pPr>
              <a:spcBef>
                <a:spcPts val="600"/>
              </a:spcBef>
            </a:pPr>
            <a:r>
              <a:rPr lang="fr-FR" sz="1200" i="0" dirty="0"/>
              <a:t>Des touristes business qui sont principalement d’origine internationale</a:t>
            </a:r>
          </a:p>
        </p:txBody>
      </p:sp>
      <p:sp>
        <p:nvSpPr>
          <p:cNvPr id="11" name="ZoneTexte 10">
            <a:extLst>
              <a:ext uri="{FF2B5EF4-FFF2-40B4-BE49-F238E27FC236}">
                <a16:creationId xmlns:a16="http://schemas.microsoft.com/office/drawing/2014/main" id="{DA16A28D-6B7B-9C5B-8324-ABCA87A9D7FC}"/>
              </a:ext>
            </a:extLst>
          </p:cNvPr>
          <p:cNvSpPr txBox="1"/>
          <p:nvPr/>
        </p:nvSpPr>
        <p:spPr>
          <a:xfrm>
            <a:off x="4392899" y="2729473"/>
            <a:ext cx="2891304" cy="369332"/>
          </a:xfrm>
          <a:prstGeom prst="rect">
            <a:avLst/>
          </a:prstGeom>
          <a:noFill/>
        </p:spPr>
        <p:txBody>
          <a:bodyPr wrap="none" rtlCol="0">
            <a:spAutoFit/>
          </a:bodyPr>
          <a:lstStyle/>
          <a:p>
            <a:r>
              <a:rPr lang="fr-FR" sz="1800" b="1" i="0" u="none" strike="noStrike" baseline="0" dirty="0">
                <a:solidFill>
                  <a:srgbClr val="1F3863"/>
                </a:solidFill>
                <a:latin typeface="Calibri" panose="020F0502020204030204" pitchFamily="34" charset="0"/>
              </a:rPr>
              <a:t>495 473 touristes extérieurs </a:t>
            </a:r>
            <a:endParaRPr lang="fr-FR" dirty="0"/>
          </a:p>
        </p:txBody>
      </p:sp>
      <p:sp>
        <p:nvSpPr>
          <p:cNvPr id="5" name="ZoneTexte 4">
            <a:extLst>
              <a:ext uri="{FF2B5EF4-FFF2-40B4-BE49-F238E27FC236}">
                <a16:creationId xmlns:a16="http://schemas.microsoft.com/office/drawing/2014/main" id="{C86A840D-C947-55CC-4096-6258F7E6833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31925536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A63B471-8F30-36A8-BE94-10F84FB0781C}"/>
              </a:ext>
            </a:extLst>
          </p:cNvPr>
          <p:cNvPicPr>
            <a:picLocks noChangeAspect="1"/>
          </p:cNvPicPr>
          <p:nvPr/>
        </p:nvPicPr>
        <p:blipFill>
          <a:blip r:embed="rId2"/>
          <a:stretch>
            <a:fillRect/>
          </a:stretch>
        </p:blipFill>
        <p:spPr>
          <a:xfrm>
            <a:off x="83354" y="1614947"/>
            <a:ext cx="4216617" cy="4934204"/>
          </a:xfrm>
          <a:prstGeom prst="rect">
            <a:avLst/>
          </a:prstGeom>
        </p:spPr>
      </p:pic>
      <p:pic>
        <p:nvPicPr>
          <p:cNvPr id="5" name="Image 4">
            <a:extLst>
              <a:ext uri="{FF2B5EF4-FFF2-40B4-BE49-F238E27FC236}">
                <a16:creationId xmlns:a16="http://schemas.microsoft.com/office/drawing/2014/main" id="{5E6B28DC-5843-AA9C-19A8-C086A89B46F1}"/>
              </a:ext>
            </a:extLst>
          </p:cNvPr>
          <p:cNvPicPr>
            <a:picLocks noChangeAspect="1"/>
          </p:cNvPicPr>
          <p:nvPr/>
        </p:nvPicPr>
        <p:blipFill>
          <a:blip r:embed="rId3"/>
          <a:stretch>
            <a:fillRect/>
          </a:stretch>
        </p:blipFill>
        <p:spPr>
          <a:xfrm>
            <a:off x="4735004" y="1746172"/>
            <a:ext cx="4134062" cy="2597283"/>
          </a:xfrm>
          <a:prstGeom prst="rect">
            <a:avLst/>
          </a:prstGeom>
        </p:spPr>
      </p:pic>
      <p:sp>
        <p:nvSpPr>
          <p:cNvPr id="2" name="ZoneTexte 1">
            <a:extLst>
              <a:ext uri="{FF2B5EF4-FFF2-40B4-BE49-F238E27FC236}">
                <a16:creationId xmlns:a16="http://schemas.microsoft.com/office/drawing/2014/main" id="{3382CED2-9FE4-7EF1-9C6E-47FC0A862E01}"/>
              </a:ext>
            </a:extLst>
          </p:cNvPr>
          <p:cNvSpPr txBox="1"/>
          <p:nvPr/>
        </p:nvSpPr>
        <p:spPr>
          <a:xfrm>
            <a:off x="4299971" y="4861095"/>
            <a:ext cx="5194114" cy="930511"/>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Des touristes passent environ 3 semaines de vacances à La Réunion et seulement 12,5% font le combiné avec les autres îles de l’OI.</a:t>
            </a:r>
          </a:p>
        </p:txBody>
      </p:sp>
      <p:sp>
        <p:nvSpPr>
          <p:cNvPr id="4" name="Titre 1">
            <a:extLst>
              <a:ext uri="{FF2B5EF4-FFF2-40B4-BE49-F238E27FC236}">
                <a16:creationId xmlns:a16="http://schemas.microsoft.com/office/drawing/2014/main" id="{D797BB23-F06C-CE2A-7FF4-12FB994F2A68}"/>
              </a:ext>
            </a:extLst>
          </p:cNvPr>
          <p:cNvSpPr txBox="1">
            <a:spLocks/>
          </p:cNvSpPr>
          <p:nvPr/>
        </p:nvSpPr>
        <p:spPr>
          <a:xfrm>
            <a:off x="838200" y="308849"/>
            <a:ext cx="10515600" cy="75754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Fréquentation touristique</a:t>
            </a:r>
          </a:p>
        </p:txBody>
      </p:sp>
      <p:sp>
        <p:nvSpPr>
          <p:cNvPr id="6" name="ZoneTexte 5">
            <a:extLst>
              <a:ext uri="{FF2B5EF4-FFF2-40B4-BE49-F238E27FC236}">
                <a16:creationId xmlns:a16="http://schemas.microsoft.com/office/drawing/2014/main" id="{74D9A06C-DE59-92C4-CB7A-C727E123A6DD}"/>
              </a:ext>
            </a:extLst>
          </p:cNvPr>
          <p:cNvSpPr txBox="1"/>
          <p:nvPr/>
        </p:nvSpPr>
        <p:spPr>
          <a:xfrm>
            <a:off x="10140633" y="6171147"/>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26632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995045"/>
            <a:ext cx="10236200" cy="1325563"/>
          </a:xfrm>
        </p:spPr>
        <p:txBody>
          <a:bodyPr/>
          <a:lstStyle/>
          <a:p>
            <a:r>
              <a:rPr lang="fr-FR" b="1" dirty="0">
                <a:solidFill>
                  <a:srgbClr val="2DB7CD"/>
                </a:solidFill>
              </a:rPr>
              <a:t>Répartition par destination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20229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DAACA0A-6FBE-0F5B-26D6-D673611216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46980" y="2040467"/>
            <a:ext cx="7226300" cy="4817533"/>
          </a:xfrm>
          <a:prstGeom prst="rect">
            <a:avLst/>
          </a:prstGeom>
        </p:spPr>
      </p:pic>
    </p:spTree>
    <p:extLst>
      <p:ext uri="{BB962C8B-B14F-4D97-AF65-F5344CB8AC3E}">
        <p14:creationId xmlns:p14="http://schemas.microsoft.com/office/powerpoint/2010/main" val="3673398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destination</a:t>
            </a:r>
          </a:p>
        </p:txBody>
      </p:sp>
      <p:sp>
        <p:nvSpPr>
          <p:cNvPr id="3" name="Espace réservé du contenu 2">
            <a:extLst>
              <a:ext uri="{FF2B5EF4-FFF2-40B4-BE49-F238E27FC236}">
                <a16:creationId xmlns:a16="http://schemas.microsoft.com/office/drawing/2014/main" id="{ED4D1B5B-5070-C8CB-AD20-3AF4E8380D45}"/>
              </a:ext>
            </a:extLst>
          </p:cNvPr>
          <p:cNvSpPr>
            <a:spLocks noGrp="1"/>
          </p:cNvSpPr>
          <p:nvPr>
            <p:ph idx="1"/>
          </p:nvPr>
        </p:nvSpPr>
        <p:spPr>
          <a:xfrm>
            <a:off x="838200" y="1825625"/>
            <a:ext cx="1734519" cy="607609"/>
          </a:xfrm>
        </p:spPr>
        <p:txBody>
          <a:bodyPr/>
          <a:lstStyle/>
          <a:p>
            <a:pPr marL="0" indent="0">
              <a:buNone/>
            </a:pPr>
            <a:r>
              <a:rPr lang="fr-FR" dirty="0"/>
              <a:t>2019</a:t>
            </a:r>
          </a:p>
        </p:txBody>
      </p:sp>
      <p:sp>
        <p:nvSpPr>
          <p:cNvPr id="4" name="Espace réservé du contenu 2">
            <a:extLst>
              <a:ext uri="{FF2B5EF4-FFF2-40B4-BE49-F238E27FC236}">
                <a16:creationId xmlns:a16="http://schemas.microsoft.com/office/drawing/2014/main" id="{BA17B77A-E2CD-2EF3-B34D-1F5A420E5D71}"/>
              </a:ext>
            </a:extLst>
          </p:cNvPr>
          <p:cNvSpPr txBox="1">
            <a:spLocks/>
          </p:cNvSpPr>
          <p:nvPr/>
        </p:nvSpPr>
        <p:spPr>
          <a:xfrm>
            <a:off x="8724254" y="1825625"/>
            <a:ext cx="1734519" cy="60760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dirty="0"/>
              <a:t>2022</a:t>
            </a:r>
          </a:p>
        </p:txBody>
      </p:sp>
      <p:graphicFrame>
        <p:nvGraphicFramePr>
          <p:cNvPr id="5" name="Graphique 4">
            <a:extLst>
              <a:ext uri="{FF2B5EF4-FFF2-40B4-BE49-F238E27FC236}">
                <a16:creationId xmlns:a16="http://schemas.microsoft.com/office/drawing/2014/main" id="{A6FB0950-BA9F-52FA-4CF8-FB8DE7C0DB3D}"/>
              </a:ext>
            </a:extLst>
          </p:cNvPr>
          <p:cNvGraphicFramePr>
            <a:graphicFrameLocks/>
          </p:cNvGraphicFramePr>
          <p:nvPr>
            <p:extLst>
              <p:ext uri="{D42A27DB-BD31-4B8C-83A1-F6EECF244321}">
                <p14:modId xmlns:p14="http://schemas.microsoft.com/office/powerpoint/2010/main" val="3515734292"/>
              </p:ext>
            </p:extLst>
          </p:nvPr>
        </p:nvGraphicFramePr>
        <p:xfrm>
          <a:off x="461288" y="2661444"/>
          <a:ext cx="5038725" cy="30559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aphique 5">
            <a:extLst>
              <a:ext uri="{FF2B5EF4-FFF2-40B4-BE49-F238E27FC236}">
                <a16:creationId xmlns:a16="http://schemas.microsoft.com/office/drawing/2014/main" id="{AA7D10C0-8377-A5D8-2BD0-3CE94E4D0B56}"/>
              </a:ext>
            </a:extLst>
          </p:cNvPr>
          <p:cNvGraphicFramePr>
            <a:graphicFrameLocks/>
          </p:cNvGraphicFramePr>
          <p:nvPr>
            <p:extLst>
              <p:ext uri="{D42A27DB-BD31-4B8C-83A1-F6EECF244321}">
                <p14:modId xmlns:p14="http://schemas.microsoft.com/office/powerpoint/2010/main" val="2883598826"/>
              </p:ext>
            </p:extLst>
          </p:nvPr>
        </p:nvGraphicFramePr>
        <p:xfrm>
          <a:off x="6448425" y="2661444"/>
          <a:ext cx="4905375" cy="2830513"/>
        </p:xfrm>
        <a:graphic>
          <a:graphicData uri="http://schemas.openxmlformats.org/drawingml/2006/chart">
            <c:chart xmlns:c="http://schemas.openxmlformats.org/drawingml/2006/chart" xmlns:r="http://schemas.openxmlformats.org/officeDocument/2006/relationships" r:id="rId3"/>
          </a:graphicData>
        </a:graphic>
      </p:graphicFrame>
      <p:sp>
        <p:nvSpPr>
          <p:cNvPr id="7" name="Espace réservé du contenu 9">
            <a:extLst>
              <a:ext uri="{FF2B5EF4-FFF2-40B4-BE49-F238E27FC236}">
                <a16:creationId xmlns:a16="http://schemas.microsoft.com/office/drawing/2014/main" id="{1BC22A33-D865-42B9-1A27-7BE4DFBA4185}"/>
              </a:ext>
            </a:extLst>
          </p:cNvPr>
          <p:cNvSpPr txBox="1">
            <a:spLocks/>
          </p:cNvSpPr>
          <p:nvPr/>
        </p:nvSpPr>
        <p:spPr>
          <a:xfrm>
            <a:off x="1000825" y="5788062"/>
            <a:ext cx="4971189" cy="843022"/>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60% des voyageurs vont ou viennent d’Europe et 40% voyagent sur la zone Océan Indien.</a:t>
            </a:r>
          </a:p>
        </p:txBody>
      </p:sp>
      <p:sp>
        <p:nvSpPr>
          <p:cNvPr id="8" name="ZoneTexte 7">
            <a:extLst>
              <a:ext uri="{FF2B5EF4-FFF2-40B4-BE49-F238E27FC236}">
                <a16:creationId xmlns:a16="http://schemas.microsoft.com/office/drawing/2014/main" id="{DC6B0DDA-3CA3-21D2-1FE2-61CBDD5C3219}"/>
              </a:ext>
            </a:extLst>
          </p:cNvPr>
          <p:cNvSpPr txBox="1"/>
          <p:nvPr/>
        </p:nvSpPr>
        <p:spPr>
          <a:xfrm>
            <a:off x="10145175" y="6462713"/>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10" name="ZoneTexte 9">
            <a:extLst>
              <a:ext uri="{FF2B5EF4-FFF2-40B4-BE49-F238E27FC236}">
                <a16:creationId xmlns:a16="http://schemas.microsoft.com/office/drawing/2014/main" id="{28EA9C6D-E97B-803F-F260-567ABC03324A}"/>
              </a:ext>
            </a:extLst>
          </p:cNvPr>
          <p:cNvSpPr txBox="1"/>
          <p:nvPr/>
        </p:nvSpPr>
        <p:spPr>
          <a:xfrm>
            <a:off x="8560621" y="3029919"/>
            <a:ext cx="2061783" cy="246221"/>
          </a:xfrm>
          <a:prstGeom prst="rect">
            <a:avLst/>
          </a:prstGeom>
          <a:noFill/>
        </p:spPr>
        <p:txBody>
          <a:bodyPr wrap="none" rtlCol="0">
            <a:spAutoFit/>
          </a:bodyPr>
          <a:lstStyle/>
          <a:p>
            <a:r>
              <a:rPr lang="fr-FR" sz="1000" i="1" dirty="0">
                <a:solidFill>
                  <a:schemeClr val="accent2"/>
                </a:solidFill>
              </a:rPr>
              <a:t>Restriction COVID en début d’année</a:t>
            </a:r>
          </a:p>
        </p:txBody>
      </p:sp>
    </p:spTree>
    <p:extLst>
      <p:ext uri="{BB962C8B-B14F-4D97-AF65-F5344CB8AC3E}">
        <p14:creationId xmlns:p14="http://schemas.microsoft.com/office/powerpoint/2010/main" val="3014241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1404F-809C-5BE1-5588-7BD440F31FA1}"/>
              </a:ext>
            </a:extLst>
          </p:cNvPr>
          <p:cNvSpPr>
            <a:spLocks noGrp="1"/>
          </p:cNvSpPr>
          <p:nvPr>
            <p:ph type="title"/>
          </p:nvPr>
        </p:nvSpPr>
        <p:spPr/>
        <p:txBody>
          <a:bodyPr/>
          <a:lstStyle/>
          <a:p>
            <a:r>
              <a:rPr lang="fr-FR" dirty="0"/>
              <a:t>Trafic / saisonnalité</a:t>
            </a:r>
          </a:p>
        </p:txBody>
      </p:sp>
      <p:pic>
        <p:nvPicPr>
          <p:cNvPr id="8" name="Image 7">
            <a:extLst>
              <a:ext uri="{FF2B5EF4-FFF2-40B4-BE49-F238E27FC236}">
                <a16:creationId xmlns:a16="http://schemas.microsoft.com/office/drawing/2014/main" id="{09C5F5CC-2BE7-68FF-E822-5B56C30FE801}"/>
              </a:ext>
            </a:extLst>
          </p:cNvPr>
          <p:cNvPicPr>
            <a:picLocks noChangeAspect="1"/>
          </p:cNvPicPr>
          <p:nvPr/>
        </p:nvPicPr>
        <p:blipFill>
          <a:blip r:embed="rId2"/>
          <a:stretch>
            <a:fillRect/>
          </a:stretch>
        </p:blipFill>
        <p:spPr>
          <a:xfrm>
            <a:off x="357604" y="1832151"/>
            <a:ext cx="10645048" cy="1798850"/>
          </a:xfrm>
          <a:prstGeom prst="rect">
            <a:avLst/>
          </a:prstGeom>
        </p:spPr>
      </p:pic>
      <p:sp>
        <p:nvSpPr>
          <p:cNvPr id="10" name="Espace réservé du contenu 9">
            <a:extLst>
              <a:ext uri="{FF2B5EF4-FFF2-40B4-BE49-F238E27FC236}">
                <a16:creationId xmlns:a16="http://schemas.microsoft.com/office/drawing/2014/main" id="{AB29B70C-F31D-9716-2AE4-3D362D56E1DA}"/>
              </a:ext>
            </a:extLst>
          </p:cNvPr>
          <p:cNvSpPr>
            <a:spLocks noGrp="1"/>
          </p:cNvSpPr>
          <p:nvPr>
            <p:ph idx="1"/>
          </p:nvPr>
        </p:nvSpPr>
        <p:spPr>
          <a:xfrm>
            <a:off x="0" y="5669015"/>
            <a:ext cx="2189281" cy="1093519"/>
          </a:xfrm>
          <a:solidFill>
            <a:srgbClr val="FFC000"/>
          </a:solidFill>
          <a:ln>
            <a:solidFill>
              <a:schemeClr val="tx1"/>
            </a:solidFill>
            <a:prstDash val="sysDash"/>
          </a:ln>
        </p:spPr>
        <p:txBody>
          <a:bodyPr>
            <a:normAutofit fontScale="92500" lnSpcReduction="10000"/>
          </a:bodyPr>
          <a:lstStyle/>
          <a:p>
            <a:pPr marL="0" indent="0">
              <a:buNone/>
            </a:pPr>
            <a:r>
              <a:rPr lang="fr-FR" sz="1400" i="1" dirty="0"/>
              <a:t>Commentaires</a:t>
            </a:r>
            <a:r>
              <a:rPr lang="fr-FR" sz="1400" dirty="0"/>
              <a:t> :</a:t>
            </a:r>
          </a:p>
          <a:p>
            <a:pPr marL="0" indent="0">
              <a:buNone/>
            </a:pPr>
            <a:r>
              <a:rPr lang="fr-FR" sz="1400" dirty="0"/>
              <a:t>Périodes des grandes vacances pour tous les passagers y compris les touristes</a:t>
            </a:r>
          </a:p>
        </p:txBody>
      </p:sp>
      <p:pic>
        <p:nvPicPr>
          <p:cNvPr id="11" name="Image 10">
            <a:extLst>
              <a:ext uri="{FF2B5EF4-FFF2-40B4-BE49-F238E27FC236}">
                <a16:creationId xmlns:a16="http://schemas.microsoft.com/office/drawing/2014/main" id="{ECDFB6AA-DE32-3356-1696-BB936A58B055}"/>
              </a:ext>
            </a:extLst>
          </p:cNvPr>
          <p:cNvPicPr>
            <a:picLocks noChangeAspect="1"/>
          </p:cNvPicPr>
          <p:nvPr/>
        </p:nvPicPr>
        <p:blipFill rotWithShape="1">
          <a:blip r:embed="rId3"/>
          <a:srcRect b="29776"/>
          <a:stretch/>
        </p:blipFill>
        <p:spPr>
          <a:xfrm>
            <a:off x="2202350" y="3677520"/>
            <a:ext cx="4492918" cy="2754606"/>
          </a:xfrm>
          <a:prstGeom prst="rect">
            <a:avLst/>
          </a:prstGeom>
        </p:spPr>
      </p:pic>
      <p:pic>
        <p:nvPicPr>
          <p:cNvPr id="12" name="Image 11">
            <a:extLst>
              <a:ext uri="{FF2B5EF4-FFF2-40B4-BE49-F238E27FC236}">
                <a16:creationId xmlns:a16="http://schemas.microsoft.com/office/drawing/2014/main" id="{1B593222-4C70-5C09-3065-324A1398F4A2}"/>
              </a:ext>
            </a:extLst>
          </p:cNvPr>
          <p:cNvPicPr>
            <a:picLocks noChangeAspect="1"/>
          </p:cNvPicPr>
          <p:nvPr/>
        </p:nvPicPr>
        <p:blipFill rotWithShape="1">
          <a:blip r:embed="rId3"/>
          <a:srcRect t="71043"/>
          <a:stretch/>
        </p:blipFill>
        <p:spPr>
          <a:xfrm>
            <a:off x="6584671" y="4196424"/>
            <a:ext cx="5547922" cy="1402597"/>
          </a:xfrm>
          <a:prstGeom prst="rect">
            <a:avLst/>
          </a:prstGeom>
        </p:spPr>
      </p:pic>
      <p:sp>
        <p:nvSpPr>
          <p:cNvPr id="14" name="Rectangle 13">
            <a:extLst>
              <a:ext uri="{FF2B5EF4-FFF2-40B4-BE49-F238E27FC236}">
                <a16:creationId xmlns:a16="http://schemas.microsoft.com/office/drawing/2014/main" id="{8DF9BC59-82C9-CEA0-12B0-A3D731735672}"/>
              </a:ext>
            </a:extLst>
          </p:cNvPr>
          <p:cNvSpPr/>
          <p:nvPr/>
        </p:nvSpPr>
        <p:spPr>
          <a:xfrm>
            <a:off x="9523708" y="5095326"/>
            <a:ext cx="790414"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18CF2449-B147-F85E-7D32-494D73BA87AB}"/>
              </a:ext>
            </a:extLst>
          </p:cNvPr>
          <p:cNvSpPr/>
          <p:nvPr/>
        </p:nvSpPr>
        <p:spPr>
          <a:xfrm>
            <a:off x="10691247" y="5083755"/>
            <a:ext cx="1172706"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57424A5B-F1DD-4B9A-BF58-3C6A18C267E8}"/>
              </a:ext>
            </a:extLst>
          </p:cNvPr>
          <p:cNvSpPr/>
          <p:nvPr/>
        </p:nvSpPr>
        <p:spPr>
          <a:xfrm>
            <a:off x="7072393" y="5095326"/>
            <a:ext cx="490779" cy="193729"/>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 name="ZoneTexte 2">
            <a:extLst>
              <a:ext uri="{FF2B5EF4-FFF2-40B4-BE49-F238E27FC236}">
                <a16:creationId xmlns:a16="http://schemas.microsoft.com/office/drawing/2014/main" id="{BD880C05-625A-94A0-FE6E-C9F84E79A9F1}"/>
              </a:ext>
            </a:extLst>
          </p:cNvPr>
          <p:cNvSpPr txBox="1"/>
          <p:nvPr/>
        </p:nvSpPr>
        <p:spPr>
          <a:xfrm>
            <a:off x="10018645" y="3598398"/>
            <a:ext cx="1968013" cy="261610"/>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chiffres trafic aéroport</a:t>
            </a:r>
          </a:p>
        </p:txBody>
      </p:sp>
      <p:sp>
        <p:nvSpPr>
          <p:cNvPr id="5" name="ZoneTexte 4">
            <a:extLst>
              <a:ext uri="{FF2B5EF4-FFF2-40B4-BE49-F238E27FC236}">
                <a16:creationId xmlns:a16="http://schemas.microsoft.com/office/drawing/2014/main" id="{4262DD41-EA25-E39F-7C96-060A62A14F05}"/>
              </a:ext>
            </a:extLst>
          </p:cNvPr>
          <p:cNvSpPr txBox="1"/>
          <p:nvPr/>
        </p:nvSpPr>
        <p:spPr>
          <a:xfrm>
            <a:off x="10018645" y="5767718"/>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données Observatoire Tourisme de La Réunion</a:t>
            </a:r>
          </a:p>
          <a:p>
            <a:r>
              <a:rPr lang="fr-FR" sz="1100" dirty="0"/>
              <a:t>Chiffres 2022</a:t>
            </a:r>
          </a:p>
        </p:txBody>
      </p:sp>
    </p:spTree>
    <p:extLst>
      <p:ext uri="{BB962C8B-B14F-4D97-AF65-F5344CB8AC3E}">
        <p14:creationId xmlns:p14="http://schemas.microsoft.com/office/powerpoint/2010/main" val="1432585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65931C12-BD5F-9DB8-28D4-BBEFC13681DC}"/>
              </a:ext>
            </a:extLst>
          </p:cNvPr>
          <p:cNvPicPr>
            <a:picLocks noChangeAspect="1"/>
          </p:cNvPicPr>
          <p:nvPr/>
        </p:nvPicPr>
        <p:blipFill>
          <a:blip r:embed="rId2"/>
          <a:stretch>
            <a:fillRect/>
          </a:stretch>
        </p:blipFill>
        <p:spPr>
          <a:xfrm>
            <a:off x="1584960" y="1541422"/>
            <a:ext cx="8065345" cy="4426305"/>
          </a:xfrm>
          <a:prstGeom prst="rect">
            <a:avLst/>
          </a:prstGeom>
        </p:spPr>
      </p:pic>
      <p:sp>
        <p:nvSpPr>
          <p:cNvPr id="2" name="Titre 1">
            <a:extLst>
              <a:ext uri="{FF2B5EF4-FFF2-40B4-BE49-F238E27FC236}">
                <a16:creationId xmlns:a16="http://schemas.microsoft.com/office/drawing/2014/main" id="{FCB2945E-1D01-9F2A-15AC-340CEFA8CE6B}"/>
              </a:ext>
            </a:extLst>
          </p:cNvPr>
          <p:cNvSpPr txBox="1">
            <a:spLocks/>
          </p:cNvSpPr>
          <p:nvPr/>
        </p:nvSpPr>
        <p:spPr>
          <a:xfrm>
            <a:off x="838200" y="184026"/>
            <a:ext cx="10515600" cy="745874"/>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3" name="ZoneTexte 2">
            <a:extLst>
              <a:ext uri="{FF2B5EF4-FFF2-40B4-BE49-F238E27FC236}">
                <a16:creationId xmlns:a16="http://schemas.microsoft.com/office/drawing/2014/main" id="{CE5CF75B-2F26-4572-E738-7C5CDB5554C5}"/>
              </a:ext>
            </a:extLst>
          </p:cNvPr>
          <p:cNvSpPr txBox="1"/>
          <p:nvPr/>
        </p:nvSpPr>
        <p:spPr>
          <a:xfrm>
            <a:off x="323288" y="5997062"/>
            <a:ext cx="5194114"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34% des réunionnais sont prêts à maintenir leur nombre de voyages et les plus jeunes sont prêts à l’augmenter.</a:t>
            </a:r>
          </a:p>
        </p:txBody>
      </p:sp>
      <p:sp>
        <p:nvSpPr>
          <p:cNvPr id="4" name="ZoneTexte 3">
            <a:extLst>
              <a:ext uri="{FF2B5EF4-FFF2-40B4-BE49-F238E27FC236}">
                <a16:creationId xmlns:a16="http://schemas.microsoft.com/office/drawing/2014/main" id="{D0EA2AD5-F8B8-3677-B2C9-51265D6ACA62}"/>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3740154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351440C0-F336-FD41-1637-B6506A548775}"/>
              </a:ext>
            </a:extLst>
          </p:cNvPr>
          <p:cNvPicPr>
            <a:picLocks noChangeAspect="1"/>
          </p:cNvPicPr>
          <p:nvPr/>
        </p:nvPicPr>
        <p:blipFill>
          <a:blip r:embed="rId2"/>
          <a:stretch>
            <a:fillRect/>
          </a:stretch>
        </p:blipFill>
        <p:spPr>
          <a:xfrm>
            <a:off x="1092114" y="1168980"/>
            <a:ext cx="8397609" cy="4520040"/>
          </a:xfrm>
          <a:prstGeom prst="rect">
            <a:avLst/>
          </a:prstGeom>
        </p:spPr>
      </p:pic>
      <p:sp>
        <p:nvSpPr>
          <p:cNvPr id="2" name="ZoneTexte 1">
            <a:extLst>
              <a:ext uri="{FF2B5EF4-FFF2-40B4-BE49-F238E27FC236}">
                <a16:creationId xmlns:a16="http://schemas.microsoft.com/office/drawing/2014/main" id="{D5EBF693-A1C9-D3E4-5BB0-66C387917148}"/>
              </a:ext>
            </a:extLst>
          </p:cNvPr>
          <p:cNvSpPr txBox="1"/>
          <p:nvPr/>
        </p:nvSpPr>
        <p:spPr>
          <a:xfrm>
            <a:off x="170370" y="6011558"/>
            <a:ext cx="6443790" cy="745874"/>
          </a:xfrm>
          <a:prstGeom prst="rect">
            <a:avLst/>
          </a:prstGeom>
          <a:solidFill>
            <a:srgbClr val="FFC000"/>
          </a:solidFill>
          <a:ln>
            <a:solidFill>
              <a:schemeClr val="tx1"/>
            </a:solidFill>
            <a:prstDash val="sysDash"/>
          </a:ln>
        </p:spPr>
        <p:txBody>
          <a:bodyPr vert="horz" lIns="91440" tIns="45720" rIns="91440" bIns="45720" rtlCol="0">
            <a:normAutofit/>
          </a:bodyPr>
          <a:lstStyle>
            <a:lvl1pPr indent="0">
              <a:lnSpc>
                <a:spcPct val="90000"/>
              </a:lnSpc>
              <a:spcBef>
                <a:spcPts val="1000"/>
              </a:spcBef>
              <a:buFont typeface="Arial" panose="020B0604020202020204" pitchFamily="34" charset="0"/>
              <a:buNone/>
              <a:defRPr sz="1400" i="1"/>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spcBef>
                <a:spcPts val="600"/>
              </a:spcBef>
            </a:pPr>
            <a:r>
              <a:rPr lang="fr-FR" sz="1200" b="1" dirty="0"/>
              <a:t>Commentaires</a:t>
            </a:r>
            <a:r>
              <a:rPr lang="fr-FR" sz="1200" i="0" dirty="0"/>
              <a:t> :</a:t>
            </a:r>
          </a:p>
          <a:p>
            <a:pPr>
              <a:spcBef>
                <a:spcPts val="600"/>
              </a:spcBef>
            </a:pPr>
            <a:r>
              <a:rPr lang="fr-FR" sz="1200" i="0" dirty="0"/>
              <a:t>Les réunionnais veulent toujours aller en Europe et sur la zone OI mais souhaitent aussi découvrir l’Asie principalement.</a:t>
            </a:r>
          </a:p>
        </p:txBody>
      </p:sp>
      <p:sp>
        <p:nvSpPr>
          <p:cNvPr id="3" name="Titre 1">
            <a:extLst>
              <a:ext uri="{FF2B5EF4-FFF2-40B4-BE49-F238E27FC236}">
                <a16:creationId xmlns:a16="http://schemas.microsoft.com/office/drawing/2014/main" id="{B59B8CAD-EA7F-4021-7D5F-766FE810DA78}"/>
              </a:ext>
            </a:extLst>
          </p:cNvPr>
          <p:cNvSpPr txBox="1">
            <a:spLocks/>
          </p:cNvSpPr>
          <p:nvPr/>
        </p:nvSpPr>
        <p:spPr>
          <a:xfrm>
            <a:off x="838200" y="184025"/>
            <a:ext cx="10515600" cy="7458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t>Perspectives de voyage des réunionnais</a:t>
            </a:r>
          </a:p>
        </p:txBody>
      </p:sp>
      <p:sp>
        <p:nvSpPr>
          <p:cNvPr id="4" name="ZoneTexte 3">
            <a:extLst>
              <a:ext uri="{FF2B5EF4-FFF2-40B4-BE49-F238E27FC236}">
                <a16:creationId xmlns:a16="http://schemas.microsoft.com/office/drawing/2014/main" id="{63F99499-AD0C-A9EF-283B-5BD1C5B3A36F}"/>
              </a:ext>
            </a:extLst>
          </p:cNvPr>
          <p:cNvSpPr txBox="1"/>
          <p:nvPr/>
        </p:nvSpPr>
        <p:spPr>
          <a:xfrm>
            <a:off x="10223987" y="6257836"/>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Enquête Ipsos </a:t>
            </a:r>
          </a:p>
          <a:p>
            <a:r>
              <a:rPr lang="fr-FR" sz="1100" dirty="0"/>
              <a:t>Juillet 2023</a:t>
            </a:r>
          </a:p>
          <a:p>
            <a:r>
              <a:rPr lang="fr-FR" sz="1100" dirty="0"/>
              <a:t>omnibus</a:t>
            </a:r>
          </a:p>
        </p:txBody>
      </p:sp>
    </p:spTree>
    <p:extLst>
      <p:ext uri="{BB962C8B-B14F-4D97-AF65-F5344CB8AC3E}">
        <p14:creationId xmlns:p14="http://schemas.microsoft.com/office/powerpoint/2010/main" val="21676538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4064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761365"/>
            <a:ext cx="6055360" cy="1325563"/>
          </a:xfrm>
        </p:spPr>
        <p:txBody>
          <a:bodyPr/>
          <a:lstStyle/>
          <a:p>
            <a:r>
              <a:rPr lang="fr-FR" b="1" dirty="0">
                <a:solidFill>
                  <a:srgbClr val="2DB7CD"/>
                </a:solidFill>
              </a:rPr>
              <a:t>Parcours client et satisfaction</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9686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563FBFAF-89E9-2825-68B8-D2B132272D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1509" y="0"/>
            <a:ext cx="4841771" cy="6858000"/>
          </a:xfrm>
          <a:prstGeom prst="rect">
            <a:avLst/>
          </a:prstGeom>
        </p:spPr>
      </p:pic>
    </p:spTree>
    <p:extLst>
      <p:ext uri="{BB962C8B-B14F-4D97-AF65-F5344CB8AC3E}">
        <p14:creationId xmlns:p14="http://schemas.microsoft.com/office/powerpoint/2010/main" val="232675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 name="Rectangle 449">
            <a:extLst>
              <a:ext uri="{FF2B5EF4-FFF2-40B4-BE49-F238E27FC236}">
                <a16:creationId xmlns:a16="http://schemas.microsoft.com/office/drawing/2014/main" id="{8C692BC9-A0A7-4EC0-A4EC-64F296674671}"/>
              </a:ext>
            </a:extLst>
          </p:cNvPr>
          <p:cNvSpPr/>
          <p:nvPr/>
        </p:nvSpPr>
        <p:spPr>
          <a:xfrm>
            <a:off x="2589037" y="4512742"/>
            <a:ext cx="7020000" cy="1840593"/>
          </a:xfrm>
          <a:prstGeom prst="rect">
            <a:avLst/>
          </a:prstGeom>
          <a:solidFill>
            <a:schemeClr val="accent1">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30" name="Rectangle 429">
            <a:extLst>
              <a:ext uri="{FF2B5EF4-FFF2-40B4-BE49-F238E27FC236}">
                <a16:creationId xmlns:a16="http://schemas.microsoft.com/office/drawing/2014/main" id="{B4574EDF-AC5C-4285-B1C9-C8E215A30B11}"/>
              </a:ext>
            </a:extLst>
          </p:cNvPr>
          <p:cNvSpPr/>
          <p:nvPr/>
        </p:nvSpPr>
        <p:spPr>
          <a:xfrm>
            <a:off x="9684478" y="1968162"/>
            <a:ext cx="2070000" cy="2160000"/>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94" name="Rectangle 193">
            <a:extLst>
              <a:ext uri="{FF2B5EF4-FFF2-40B4-BE49-F238E27FC236}">
                <a16:creationId xmlns:a16="http://schemas.microsoft.com/office/drawing/2014/main" id="{6940A268-70BF-4EC8-AA6B-2AC810AF2672}"/>
              </a:ext>
            </a:extLst>
          </p:cNvPr>
          <p:cNvSpPr/>
          <p:nvPr/>
        </p:nvSpPr>
        <p:spPr>
          <a:xfrm>
            <a:off x="6135976" y="1259840"/>
            <a:ext cx="5634000" cy="629642"/>
          </a:xfrm>
          <a:prstGeom prst="rect">
            <a:avLst/>
          </a:prstGeom>
          <a:solidFill>
            <a:schemeClr val="accent1">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Experience: 3.69</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(-0.14 vs Q1 2023)</a:t>
            </a:r>
          </a:p>
        </p:txBody>
      </p:sp>
      <p:sp>
        <p:nvSpPr>
          <p:cNvPr id="63" name="Rectangle 62">
            <a:extLst>
              <a:ext uri="{FF2B5EF4-FFF2-40B4-BE49-F238E27FC236}">
                <a16:creationId xmlns:a16="http://schemas.microsoft.com/office/drawing/2014/main" id="{6E775819-6A15-4682-B6E6-932A55A3DB05}"/>
              </a:ext>
            </a:extLst>
          </p:cNvPr>
          <p:cNvSpPr/>
          <p:nvPr/>
        </p:nvSpPr>
        <p:spPr>
          <a:xfrm>
            <a:off x="428097" y="1259840"/>
            <a:ext cx="5634000" cy="629642"/>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2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3.83</a:t>
            </a:r>
            <a:r>
              <a:rPr kumimoji="0" lang="en-CA"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(-0.06 vs Q1 2023)</a:t>
            </a:r>
          </a:p>
        </p:txBody>
      </p:sp>
      <p:sp>
        <p:nvSpPr>
          <p:cNvPr id="203" name="Title 1">
            <a:extLst>
              <a:ext uri="{FF2B5EF4-FFF2-40B4-BE49-F238E27FC236}">
                <a16:creationId xmlns:a16="http://schemas.microsoft.com/office/drawing/2014/main" id="{239AED28-A51D-44B7-A39A-499141173D95}"/>
              </a:ext>
            </a:extLst>
          </p:cNvPr>
          <p:cNvSpPr>
            <a:spLocks noGrp="1"/>
          </p:cNvSpPr>
          <p:nvPr>
            <p:ph type="title"/>
          </p:nvPr>
        </p:nvSpPr>
        <p:spPr/>
        <p:txBody>
          <a:bodyPr>
            <a:normAutofit/>
          </a:bodyPr>
          <a:lstStyle/>
          <a:p>
            <a:pPr>
              <a:spcAft>
                <a:spcPts val="600"/>
              </a:spcAft>
            </a:pPr>
            <a:r>
              <a:rPr lang="en-CA" b="1"/>
              <a:t>RUN – Airport Performance</a:t>
            </a:r>
            <a:br>
              <a:rPr lang="en-CA"/>
            </a:br>
            <a:r>
              <a:rPr lang="en-CA" b="0">
                <a:solidFill>
                  <a:schemeClr val="bg2"/>
                </a:solidFill>
              </a:rPr>
              <a:t>Key </a:t>
            </a:r>
            <a:r>
              <a:rPr lang="en-CA" b="0">
                <a:solidFill>
                  <a:srgbClr val="5692C9"/>
                </a:solidFill>
              </a:rPr>
              <a:t>Highlights – Q2 2023</a:t>
            </a:r>
          </a:p>
        </p:txBody>
      </p:sp>
      <p:sp>
        <p:nvSpPr>
          <p:cNvPr id="206" name="Rectangle 205">
            <a:extLst>
              <a:ext uri="{FF2B5EF4-FFF2-40B4-BE49-F238E27FC236}">
                <a16:creationId xmlns:a16="http://schemas.microsoft.com/office/drawing/2014/main" id="{87AEF25F-3634-4845-98F4-1C76075464BA}"/>
              </a:ext>
            </a:extLst>
          </p:cNvPr>
          <p:cNvSpPr/>
          <p:nvPr/>
        </p:nvSpPr>
        <p:spPr>
          <a:xfrm>
            <a:off x="2589037" y="1968162"/>
            <a:ext cx="7020000" cy="243464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7" name="Rectangle 416">
            <a:extLst>
              <a:ext uri="{FF2B5EF4-FFF2-40B4-BE49-F238E27FC236}">
                <a16:creationId xmlns:a16="http://schemas.microsoft.com/office/drawing/2014/main" id="{87C4C54E-B833-4569-8034-3DCA154A6CF8}"/>
              </a:ext>
            </a:extLst>
          </p:cNvPr>
          <p:cNvSpPr/>
          <p:nvPr/>
        </p:nvSpPr>
        <p:spPr>
          <a:xfrm>
            <a:off x="428097" y="1968162"/>
            <a:ext cx="2070000" cy="2160000"/>
          </a:xfrm>
          <a:prstGeom prst="rect">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18" name="Rectangle 417">
            <a:extLst>
              <a:ext uri="{FF2B5EF4-FFF2-40B4-BE49-F238E27FC236}">
                <a16:creationId xmlns:a16="http://schemas.microsoft.com/office/drawing/2014/main" id="{B335986E-A58B-4277-B940-079B770D6C39}"/>
              </a:ext>
            </a:extLst>
          </p:cNvPr>
          <p:cNvSpPr/>
          <p:nvPr/>
        </p:nvSpPr>
        <p:spPr>
          <a:xfrm>
            <a:off x="428097"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aphicFrame>
        <p:nvGraphicFramePr>
          <p:cNvPr id="428" name="Chart 427">
            <a:extLst>
              <a:ext uri="{FF2B5EF4-FFF2-40B4-BE49-F238E27FC236}">
                <a16:creationId xmlns:a16="http://schemas.microsoft.com/office/drawing/2014/main" id="{5C4AADB2-8CC5-4A97-BE00-114324705AFB}"/>
              </a:ext>
            </a:extLst>
          </p:cNvPr>
          <p:cNvGraphicFramePr/>
          <p:nvPr>
            <p:extLst>
              <p:ext uri="{D42A27DB-BD31-4B8C-83A1-F6EECF244321}">
                <p14:modId xmlns:p14="http://schemas.microsoft.com/office/powerpoint/2010/main" val="2820280295"/>
              </p:ext>
            </p:extLst>
          </p:nvPr>
        </p:nvGraphicFramePr>
        <p:xfrm>
          <a:off x="420041" y="4769732"/>
          <a:ext cx="2010718" cy="15897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29" name="Chart 428">
            <a:extLst>
              <a:ext uri="{FF2B5EF4-FFF2-40B4-BE49-F238E27FC236}">
                <a16:creationId xmlns:a16="http://schemas.microsoft.com/office/drawing/2014/main" id="{7BCA8847-089E-4B4F-B727-63AF2FFD7B76}"/>
              </a:ext>
            </a:extLst>
          </p:cNvPr>
          <p:cNvGraphicFramePr/>
          <p:nvPr>
            <p:extLst>
              <p:ext uri="{D42A27DB-BD31-4B8C-83A1-F6EECF244321}">
                <p14:modId xmlns:p14="http://schemas.microsoft.com/office/powerpoint/2010/main" val="1050427103"/>
              </p:ext>
            </p:extLst>
          </p:nvPr>
        </p:nvGraphicFramePr>
        <p:xfrm>
          <a:off x="9678898" y="2502529"/>
          <a:ext cx="2088791" cy="1589724"/>
        </p:xfrm>
        <a:graphic>
          <a:graphicData uri="http://schemas.openxmlformats.org/drawingml/2006/chart">
            <c:chart xmlns:c="http://schemas.openxmlformats.org/drawingml/2006/chart" xmlns:r="http://schemas.openxmlformats.org/officeDocument/2006/relationships" r:id="rId4"/>
          </a:graphicData>
        </a:graphic>
      </p:graphicFrame>
      <p:sp>
        <p:nvSpPr>
          <p:cNvPr id="431" name="TextBox 430">
            <a:extLst>
              <a:ext uri="{FF2B5EF4-FFF2-40B4-BE49-F238E27FC236}">
                <a16:creationId xmlns:a16="http://schemas.microsoft.com/office/drawing/2014/main" id="{F87D8B6B-E97E-42DF-B9B4-3EB4A82A0D18}"/>
              </a:ext>
            </a:extLst>
          </p:cNvPr>
          <p:cNvSpPr txBox="1"/>
          <p:nvPr/>
        </p:nvSpPr>
        <p:spPr>
          <a:xfrm>
            <a:off x="420042" y="1979171"/>
            <a:ext cx="206362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by Traffic Type</a:t>
            </a:r>
          </a:p>
        </p:txBody>
      </p:sp>
      <p:sp>
        <p:nvSpPr>
          <p:cNvPr id="432" name="TextBox 431">
            <a:extLst>
              <a:ext uri="{FF2B5EF4-FFF2-40B4-BE49-F238E27FC236}">
                <a16:creationId xmlns:a16="http://schemas.microsoft.com/office/drawing/2014/main" id="{7D62267B-1ED3-4E1F-A561-E2F6274B462F}"/>
              </a:ext>
            </a:extLst>
          </p:cNvPr>
          <p:cNvSpPr txBox="1"/>
          <p:nvPr/>
        </p:nvSpPr>
        <p:spPr>
          <a:xfrm>
            <a:off x="9699976" y="1978963"/>
            <a:ext cx="2060353" cy="461665"/>
          </a:xfrm>
          <a:prstGeom prst="rect">
            <a:avLst/>
          </a:prstGeom>
          <a:solidFill>
            <a:schemeClr val="accent1">
              <a:lumMod val="60000"/>
              <a:lumOff val="40000"/>
            </a:schemeClr>
          </a:solid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dirty="0">
                <a:ln>
                  <a:noFill/>
                </a:ln>
                <a:solidFill>
                  <a:prstClr val="white"/>
                </a:solidFill>
                <a:effectLst/>
                <a:uLnTx/>
                <a:uFillTx/>
                <a:latin typeface="Arial" panose="020B0604020202020204" pitchFamily="34" charset="0"/>
                <a:cs typeface="Arial" panose="020B0604020202020204" pitchFamily="34" charset="0"/>
              </a:rPr>
              <a:t>Overall Experience by Emotional State</a:t>
            </a:r>
          </a:p>
        </p:txBody>
      </p:sp>
      <p:sp>
        <p:nvSpPr>
          <p:cNvPr id="433" name="Rectangle 432">
            <a:extLst>
              <a:ext uri="{FF2B5EF4-FFF2-40B4-BE49-F238E27FC236}">
                <a16:creationId xmlns:a16="http://schemas.microsoft.com/office/drawing/2014/main" id="{50745B3B-B1A2-463C-A83A-8E062AFA2E7E}"/>
              </a:ext>
            </a:extLst>
          </p:cNvPr>
          <p:cNvSpPr/>
          <p:nvPr/>
        </p:nvSpPr>
        <p:spPr>
          <a:xfrm>
            <a:off x="9699976" y="4211335"/>
            <a:ext cx="2070000" cy="214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6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23" name="TextBox 222">
            <a:extLst>
              <a:ext uri="{FF2B5EF4-FFF2-40B4-BE49-F238E27FC236}">
                <a16:creationId xmlns:a16="http://schemas.microsoft.com/office/drawing/2014/main" id="{BCBE4A98-6F0A-430B-82DF-DDE56F0FA15A}"/>
              </a:ext>
            </a:extLst>
          </p:cNvPr>
          <p:cNvSpPr txBox="1"/>
          <p:nvPr/>
        </p:nvSpPr>
        <p:spPr>
          <a:xfrm>
            <a:off x="2529542" y="1980427"/>
            <a:ext cx="461665" cy="2424938"/>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Category Scores</a:t>
            </a:r>
          </a:p>
        </p:txBody>
      </p:sp>
      <p:sp>
        <p:nvSpPr>
          <p:cNvPr id="454" name="TextBox 453">
            <a:extLst>
              <a:ext uri="{FF2B5EF4-FFF2-40B4-BE49-F238E27FC236}">
                <a16:creationId xmlns:a16="http://schemas.microsoft.com/office/drawing/2014/main" id="{F9F99FC0-AA83-4508-9737-50D3D3D7B6E6}"/>
              </a:ext>
            </a:extLst>
          </p:cNvPr>
          <p:cNvSpPr txBox="1"/>
          <p:nvPr/>
        </p:nvSpPr>
        <p:spPr>
          <a:xfrm>
            <a:off x="2529542" y="4502679"/>
            <a:ext cx="461665" cy="1828819"/>
          </a:xfrm>
          <a:prstGeom prst="rect">
            <a:avLst/>
          </a:prstGeom>
          <a:noFill/>
        </p:spPr>
        <p:txBody>
          <a:bodyPr vert="vert270"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b="1" u="none" strike="noStrike" kern="1200" cap="none" spc="0" normalizeH="0" baseline="0" noProof="0">
                <a:ln>
                  <a:noFill/>
                </a:ln>
                <a:solidFill>
                  <a:srgbClr val="003A8C"/>
                </a:solidFill>
                <a:effectLst/>
                <a:uLnTx/>
                <a:uFillTx/>
                <a:latin typeface="Arial Black" panose="020B0A04020102020204" pitchFamily="34" charset="0"/>
                <a:cs typeface="Arial" panose="020B0604020202020204" pitchFamily="34" charset="0"/>
              </a:rPr>
              <a:t>ASQ Indexes</a:t>
            </a:r>
          </a:p>
        </p:txBody>
      </p:sp>
      <p:sp>
        <p:nvSpPr>
          <p:cNvPr id="128" name="TextBox 127">
            <a:extLst>
              <a:ext uri="{FF2B5EF4-FFF2-40B4-BE49-F238E27FC236}">
                <a16:creationId xmlns:a16="http://schemas.microsoft.com/office/drawing/2014/main" id="{06C57E9D-3B0D-419C-8105-7C659D06E79A}"/>
              </a:ext>
            </a:extLst>
          </p:cNvPr>
          <p:cNvSpPr txBox="1"/>
          <p:nvPr/>
        </p:nvSpPr>
        <p:spPr>
          <a:xfrm>
            <a:off x="416461" y="4224894"/>
            <a:ext cx="2067204"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Overall Satisfaction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CA" sz="1200" b="1" i="0" u="none" strike="noStrike" kern="1200" cap="none" spc="0" normalizeH="0" baseline="0" noProof="0">
                <a:ln>
                  <a:noFill/>
                </a:ln>
                <a:solidFill>
                  <a:srgbClr val="003A8C"/>
                </a:solidFill>
                <a:effectLst/>
                <a:uLnTx/>
                <a:uFillTx/>
                <a:latin typeface="Arial" panose="020B0604020202020204" pitchFamily="34" charset="0"/>
                <a:cs typeface="Arial" panose="020B0604020202020204" pitchFamily="34" charset="0"/>
              </a:rPr>
              <a:t>by Reason to Travel</a:t>
            </a:r>
          </a:p>
        </p:txBody>
      </p:sp>
      <p:graphicFrame>
        <p:nvGraphicFramePr>
          <p:cNvPr id="129" name="Chart 128">
            <a:extLst>
              <a:ext uri="{FF2B5EF4-FFF2-40B4-BE49-F238E27FC236}">
                <a16:creationId xmlns:a16="http://schemas.microsoft.com/office/drawing/2014/main" id="{852AF658-F53F-4BCF-AB5B-52F91DDE67D6}"/>
              </a:ext>
            </a:extLst>
          </p:cNvPr>
          <p:cNvGraphicFramePr/>
          <p:nvPr>
            <p:extLst>
              <p:ext uri="{D42A27DB-BD31-4B8C-83A1-F6EECF244321}">
                <p14:modId xmlns:p14="http://schemas.microsoft.com/office/powerpoint/2010/main" val="3239474231"/>
              </p:ext>
            </p:extLst>
          </p:nvPr>
        </p:nvGraphicFramePr>
        <p:xfrm>
          <a:off x="411927" y="2466690"/>
          <a:ext cx="2119901" cy="146664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0" name="Chart 129">
            <a:extLst>
              <a:ext uri="{FF2B5EF4-FFF2-40B4-BE49-F238E27FC236}">
                <a16:creationId xmlns:a16="http://schemas.microsoft.com/office/drawing/2014/main" id="{E4E1D2AA-67C5-43C8-8E0B-9882F7E0B1F4}"/>
              </a:ext>
            </a:extLst>
          </p:cNvPr>
          <p:cNvGraphicFramePr/>
          <p:nvPr>
            <p:extLst>
              <p:ext uri="{D42A27DB-BD31-4B8C-83A1-F6EECF244321}">
                <p14:modId xmlns:p14="http://schemas.microsoft.com/office/powerpoint/2010/main" val="629822689"/>
              </p:ext>
            </p:extLst>
          </p:nvPr>
        </p:nvGraphicFramePr>
        <p:xfrm>
          <a:off x="9688339" y="4603461"/>
          <a:ext cx="2081637" cy="1790433"/>
        </p:xfrm>
        <a:graphic>
          <a:graphicData uri="http://schemas.openxmlformats.org/drawingml/2006/chart">
            <c:chart xmlns:c="http://schemas.openxmlformats.org/drawingml/2006/chart" xmlns:r="http://schemas.openxmlformats.org/officeDocument/2006/relationships" r:id="rId6"/>
          </a:graphicData>
        </a:graphic>
      </p:graphicFrame>
      <p:cxnSp>
        <p:nvCxnSpPr>
          <p:cNvPr id="451" name="Straight Connector 450">
            <a:extLst>
              <a:ext uri="{FF2B5EF4-FFF2-40B4-BE49-F238E27FC236}">
                <a16:creationId xmlns:a16="http://schemas.microsoft.com/office/drawing/2014/main" id="{A739BEE1-15DF-4975-819C-4FFA78B881DA}"/>
              </a:ext>
            </a:extLst>
          </p:cNvPr>
          <p:cNvCxnSpPr/>
          <p:nvPr/>
        </p:nvCxnSpPr>
        <p:spPr>
          <a:xfrm flipH="1">
            <a:off x="3039269" y="316725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2" name="Straight Connector 451">
            <a:extLst>
              <a:ext uri="{FF2B5EF4-FFF2-40B4-BE49-F238E27FC236}">
                <a16:creationId xmlns:a16="http://schemas.microsoft.com/office/drawing/2014/main" id="{4E4B3C55-F5BA-4052-93BB-D33480538FA9}"/>
              </a:ext>
            </a:extLst>
          </p:cNvPr>
          <p:cNvCxnSpPr/>
          <p:nvPr/>
        </p:nvCxnSpPr>
        <p:spPr>
          <a:xfrm flipH="1">
            <a:off x="9432583" y="3187573"/>
            <a:ext cx="0" cy="2628000"/>
          </a:xfrm>
          <a:prstGeom prst="line">
            <a:avLst/>
          </a:prstGeom>
          <a:ln w="12700">
            <a:solidFill>
              <a:schemeClr val="bg2"/>
            </a:solidFill>
            <a:prstDash val="dash"/>
          </a:ln>
        </p:spPr>
        <p:style>
          <a:lnRef idx="1">
            <a:schemeClr val="accent6"/>
          </a:lnRef>
          <a:fillRef idx="0">
            <a:schemeClr val="accent6"/>
          </a:fillRef>
          <a:effectRef idx="0">
            <a:schemeClr val="accent6"/>
          </a:effectRef>
          <a:fontRef idx="minor">
            <a:schemeClr val="tx1"/>
          </a:fontRef>
        </p:style>
      </p:cxnSp>
      <p:cxnSp>
        <p:nvCxnSpPr>
          <p:cNvPr id="453" name="Straight Connector 452">
            <a:extLst>
              <a:ext uri="{FF2B5EF4-FFF2-40B4-BE49-F238E27FC236}">
                <a16:creationId xmlns:a16="http://schemas.microsoft.com/office/drawing/2014/main" id="{7527FA3B-0FC8-4CF9-9907-46B4933D2E31}"/>
              </a:ext>
            </a:extLst>
          </p:cNvPr>
          <p:cNvCxnSpPr/>
          <p:nvPr/>
        </p:nvCxnSpPr>
        <p:spPr>
          <a:xfrm flipH="1">
            <a:off x="3035300" y="5828297"/>
            <a:ext cx="6400800" cy="0"/>
          </a:xfrm>
          <a:prstGeom prst="line">
            <a:avLst/>
          </a:prstGeom>
          <a:ln w="12700">
            <a:solidFill>
              <a:schemeClr val="tx2"/>
            </a:solidFill>
            <a:prstDash val="solid"/>
          </a:ln>
          <a:effectLst/>
        </p:spPr>
        <p:style>
          <a:lnRef idx="2">
            <a:schemeClr val="accent1"/>
          </a:lnRef>
          <a:fillRef idx="0">
            <a:schemeClr val="accent1"/>
          </a:fillRef>
          <a:effectRef idx="1">
            <a:schemeClr val="accent1"/>
          </a:effectRef>
          <a:fontRef idx="minor">
            <a:schemeClr val="tx1"/>
          </a:fontRef>
        </p:style>
      </p:cxnSp>
      <p:sp>
        <p:nvSpPr>
          <p:cNvPr id="456" name="TextBox 455">
            <a:extLst>
              <a:ext uri="{FF2B5EF4-FFF2-40B4-BE49-F238E27FC236}">
                <a16:creationId xmlns:a16="http://schemas.microsoft.com/office/drawing/2014/main" id="{5AD6F602-2898-41DA-915B-879E47E276DD}"/>
              </a:ext>
            </a:extLst>
          </p:cNvPr>
          <p:cNvSpPr txBox="1"/>
          <p:nvPr/>
        </p:nvSpPr>
        <p:spPr>
          <a:xfrm>
            <a:off x="3414983" y="4603461"/>
            <a:ext cx="2371441"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Ease of Travelling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4.15</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7" name="Group 456">
            <a:extLst>
              <a:ext uri="{FF2B5EF4-FFF2-40B4-BE49-F238E27FC236}">
                <a16:creationId xmlns:a16="http://schemas.microsoft.com/office/drawing/2014/main" id="{9091E3D6-F564-4D73-917D-0D87AAD3019A}"/>
              </a:ext>
            </a:extLst>
          </p:cNvPr>
          <p:cNvGrpSpPr/>
          <p:nvPr/>
        </p:nvGrpSpPr>
        <p:grpSpPr>
          <a:xfrm>
            <a:off x="4178399" y="5403021"/>
            <a:ext cx="828000" cy="846288"/>
            <a:chOff x="3650163" y="5306734"/>
            <a:chExt cx="828000" cy="846288"/>
          </a:xfrm>
        </p:grpSpPr>
        <p:sp>
          <p:nvSpPr>
            <p:cNvPr id="482" name="Oval 481">
              <a:extLst>
                <a:ext uri="{FF2B5EF4-FFF2-40B4-BE49-F238E27FC236}">
                  <a16:creationId xmlns:a16="http://schemas.microsoft.com/office/drawing/2014/main" id="{2286BCB9-F334-4B56-A699-BE1D491750F8}"/>
                </a:ext>
              </a:extLst>
            </p:cNvPr>
            <p:cNvSpPr/>
            <p:nvPr/>
          </p:nvSpPr>
          <p:spPr>
            <a:xfrm>
              <a:off x="3706690" y="5376397"/>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80" name="Block Arc 479">
              <a:extLst>
                <a:ext uri="{FF2B5EF4-FFF2-40B4-BE49-F238E27FC236}">
                  <a16:creationId xmlns:a16="http://schemas.microsoft.com/office/drawing/2014/main" id="{5C83D320-CDE6-432D-B881-BF9907A778C7}"/>
                </a:ext>
              </a:extLst>
            </p:cNvPr>
            <p:cNvSpPr/>
            <p:nvPr/>
          </p:nvSpPr>
          <p:spPr>
            <a:xfrm flipV="1">
              <a:off x="3650163" y="530673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81" name="Block Arc 480">
              <a:extLst>
                <a:ext uri="{FF2B5EF4-FFF2-40B4-BE49-F238E27FC236}">
                  <a16:creationId xmlns:a16="http://schemas.microsoft.com/office/drawing/2014/main" id="{35623BC5-3190-4E39-B57B-BF445FED725E}"/>
                </a:ext>
              </a:extLst>
            </p:cNvPr>
            <p:cNvSpPr/>
            <p:nvPr/>
          </p:nvSpPr>
          <p:spPr>
            <a:xfrm>
              <a:off x="3650163" y="5325022"/>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58" name="TextBox 457">
            <a:extLst>
              <a:ext uri="{FF2B5EF4-FFF2-40B4-BE49-F238E27FC236}">
                <a16:creationId xmlns:a16="http://schemas.microsoft.com/office/drawing/2014/main" id="{CFE3E9BC-2342-4683-A8B3-B782DD24E0F2}"/>
              </a:ext>
            </a:extLst>
          </p:cNvPr>
          <p:cNvSpPr txBox="1"/>
          <p:nvPr/>
        </p:nvSpPr>
        <p:spPr>
          <a:xfrm>
            <a:off x="5573769" y="4605159"/>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Waiting Time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59" name="Group 458">
            <a:extLst>
              <a:ext uri="{FF2B5EF4-FFF2-40B4-BE49-F238E27FC236}">
                <a16:creationId xmlns:a16="http://schemas.microsoft.com/office/drawing/2014/main" id="{9E0B0CFC-9640-4B2B-876F-3778F7471392}"/>
              </a:ext>
            </a:extLst>
          </p:cNvPr>
          <p:cNvGrpSpPr/>
          <p:nvPr/>
        </p:nvGrpSpPr>
        <p:grpSpPr>
          <a:xfrm>
            <a:off x="5990644" y="5414670"/>
            <a:ext cx="828000" cy="834763"/>
            <a:chOff x="5529763" y="5316894"/>
            <a:chExt cx="828000" cy="834763"/>
          </a:xfrm>
        </p:grpSpPr>
        <p:grpSp>
          <p:nvGrpSpPr>
            <p:cNvPr id="474" name="Group 473">
              <a:extLst>
                <a:ext uri="{FF2B5EF4-FFF2-40B4-BE49-F238E27FC236}">
                  <a16:creationId xmlns:a16="http://schemas.microsoft.com/office/drawing/2014/main" id="{A8945728-60EF-49D3-93BF-33AD3E7A07F8}"/>
                </a:ext>
              </a:extLst>
            </p:cNvPr>
            <p:cNvGrpSpPr/>
            <p:nvPr/>
          </p:nvGrpSpPr>
          <p:grpSpPr>
            <a:xfrm>
              <a:off x="5592518" y="5385541"/>
              <a:ext cx="720000" cy="684000"/>
              <a:chOff x="7467038" y="5586709"/>
              <a:chExt cx="720000" cy="684000"/>
            </a:xfrm>
          </p:grpSpPr>
          <p:sp>
            <p:nvSpPr>
              <p:cNvPr id="477" name="Oval 476">
                <a:extLst>
                  <a:ext uri="{FF2B5EF4-FFF2-40B4-BE49-F238E27FC236}">
                    <a16:creationId xmlns:a16="http://schemas.microsoft.com/office/drawing/2014/main" id="{981A7F91-9E60-480C-9DE1-E2C9DA33FCB1}"/>
                  </a:ext>
                </a:extLst>
              </p:cNvPr>
              <p:cNvSpPr/>
              <p:nvPr/>
            </p:nvSpPr>
            <p:spPr>
              <a:xfrm>
                <a:off x="7467038" y="5586709"/>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pic>
            <p:nvPicPr>
              <p:cNvPr id="478" name="Graphic 477" descr="Watch outline">
                <a:extLst>
                  <a:ext uri="{FF2B5EF4-FFF2-40B4-BE49-F238E27FC236}">
                    <a16:creationId xmlns:a16="http://schemas.microsoft.com/office/drawing/2014/main" id="{4762D32F-490E-4DFA-B1D7-1BEFAFC38CF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46340" y="5658709"/>
                <a:ext cx="540000" cy="540000"/>
              </a:xfrm>
              <a:prstGeom prst="rect">
                <a:avLst/>
              </a:prstGeom>
            </p:spPr>
          </p:pic>
        </p:grpSp>
        <p:sp>
          <p:nvSpPr>
            <p:cNvPr id="475" name="Block Arc 474">
              <a:extLst>
                <a:ext uri="{FF2B5EF4-FFF2-40B4-BE49-F238E27FC236}">
                  <a16:creationId xmlns:a16="http://schemas.microsoft.com/office/drawing/2014/main" id="{2881834E-C8ED-473A-8CBA-C8EE0175548C}"/>
                </a:ext>
              </a:extLst>
            </p:cNvPr>
            <p:cNvSpPr/>
            <p:nvPr/>
          </p:nvSpPr>
          <p:spPr>
            <a:xfrm flipV="1">
              <a:off x="552976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76" name="Block Arc 475">
              <a:extLst>
                <a:ext uri="{FF2B5EF4-FFF2-40B4-BE49-F238E27FC236}">
                  <a16:creationId xmlns:a16="http://schemas.microsoft.com/office/drawing/2014/main" id="{73472227-A209-461B-BDC8-0CD1A0570FF0}"/>
                </a:ext>
              </a:extLst>
            </p:cNvPr>
            <p:cNvSpPr/>
            <p:nvPr/>
          </p:nvSpPr>
          <p:spPr>
            <a:xfrm>
              <a:off x="552976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sp>
        <p:nvSpPr>
          <p:cNvPr id="460" name="TextBox 459">
            <a:extLst>
              <a:ext uri="{FF2B5EF4-FFF2-40B4-BE49-F238E27FC236}">
                <a16:creationId xmlns:a16="http://schemas.microsoft.com/office/drawing/2014/main" id="{05D0D8D3-B20E-4587-B5BB-9BF4ADEF28CB}"/>
              </a:ext>
            </a:extLst>
          </p:cNvPr>
          <p:cNvSpPr txBox="1"/>
          <p:nvPr/>
        </p:nvSpPr>
        <p:spPr>
          <a:xfrm>
            <a:off x="7397165" y="4611708"/>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Staff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Index</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4.08</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grpSp>
        <p:nvGrpSpPr>
          <p:cNvPr id="461" name="Group 460">
            <a:extLst>
              <a:ext uri="{FF2B5EF4-FFF2-40B4-BE49-F238E27FC236}">
                <a16:creationId xmlns:a16="http://schemas.microsoft.com/office/drawing/2014/main" id="{7BC62DCF-61A4-4581-89A6-2EB3FABF90FC}"/>
              </a:ext>
            </a:extLst>
          </p:cNvPr>
          <p:cNvGrpSpPr/>
          <p:nvPr/>
        </p:nvGrpSpPr>
        <p:grpSpPr>
          <a:xfrm>
            <a:off x="7802889" y="5414670"/>
            <a:ext cx="828000" cy="834763"/>
            <a:chOff x="7876723" y="5316894"/>
            <a:chExt cx="828000" cy="834763"/>
          </a:xfrm>
        </p:grpSpPr>
        <p:sp>
          <p:nvSpPr>
            <p:cNvPr id="468" name="Oval 467">
              <a:extLst>
                <a:ext uri="{FF2B5EF4-FFF2-40B4-BE49-F238E27FC236}">
                  <a16:creationId xmlns:a16="http://schemas.microsoft.com/office/drawing/2014/main" id="{4DDBCFDE-2B43-4C0D-91BC-DF44262B4F58}"/>
                </a:ext>
              </a:extLst>
            </p:cNvPr>
            <p:cNvSpPr/>
            <p:nvPr/>
          </p:nvSpPr>
          <p:spPr>
            <a:xfrm>
              <a:off x="7937149" y="5391694"/>
              <a:ext cx="720000" cy="684000"/>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466" name="Block Arc 465">
              <a:extLst>
                <a:ext uri="{FF2B5EF4-FFF2-40B4-BE49-F238E27FC236}">
                  <a16:creationId xmlns:a16="http://schemas.microsoft.com/office/drawing/2014/main" id="{E6056FAE-621E-49F5-86E8-FC3AEDCF1600}"/>
                </a:ext>
              </a:extLst>
            </p:cNvPr>
            <p:cNvSpPr/>
            <p:nvPr/>
          </p:nvSpPr>
          <p:spPr>
            <a:xfrm flipV="1">
              <a:off x="7876723" y="5316894"/>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467" name="Block Arc 466">
              <a:extLst>
                <a:ext uri="{FF2B5EF4-FFF2-40B4-BE49-F238E27FC236}">
                  <a16:creationId xmlns:a16="http://schemas.microsoft.com/office/drawing/2014/main" id="{8069809E-B44A-4D44-ABA7-DCB66F6DD282}"/>
                </a:ext>
              </a:extLst>
            </p:cNvPr>
            <p:cNvSpPr/>
            <p:nvPr/>
          </p:nvSpPr>
          <p:spPr>
            <a:xfrm>
              <a:off x="7876723" y="5323657"/>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grpSp>
      <p:cxnSp>
        <p:nvCxnSpPr>
          <p:cNvPr id="462" name="Straight Connector 461">
            <a:extLst>
              <a:ext uri="{FF2B5EF4-FFF2-40B4-BE49-F238E27FC236}">
                <a16:creationId xmlns:a16="http://schemas.microsoft.com/office/drawing/2014/main" id="{5AF56F5B-FBA7-421A-B990-55F14E1F1630}"/>
              </a:ext>
            </a:extLst>
          </p:cNvPr>
          <p:cNvCxnSpPr/>
          <p:nvPr/>
        </p:nvCxnSpPr>
        <p:spPr>
          <a:xfrm flipH="1">
            <a:off x="459239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3" name="Straight Connector 462">
            <a:extLst>
              <a:ext uri="{FF2B5EF4-FFF2-40B4-BE49-F238E27FC236}">
                <a16:creationId xmlns:a16="http://schemas.microsoft.com/office/drawing/2014/main" id="{D4547541-EB72-4CD9-8268-966F0881171D}"/>
              </a:ext>
            </a:extLst>
          </p:cNvPr>
          <p:cNvCxnSpPr/>
          <p:nvPr/>
        </p:nvCxnSpPr>
        <p:spPr>
          <a:xfrm flipH="1">
            <a:off x="6404644"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464" name="Straight Connector 463">
            <a:extLst>
              <a:ext uri="{FF2B5EF4-FFF2-40B4-BE49-F238E27FC236}">
                <a16:creationId xmlns:a16="http://schemas.microsoft.com/office/drawing/2014/main" id="{8EB92FC8-10E2-400F-9278-9C9B183E7920}"/>
              </a:ext>
            </a:extLst>
          </p:cNvPr>
          <p:cNvCxnSpPr/>
          <p:nvPr/>
        </p:nvCxnSpPr>
        <p:spPr>
          <a:xfrm flipH="1">
            <a:off x="8216889" y="5265436"/>
            <a:ext cx="0" cy="144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pic>
        <p:nvPicPr>
          <p:cNvPr id="12" name="Graphic 11" descr="Office worker female outline">
            <a:extLst>
              <a:ext uri="{FF2B5EF4-FFF2-40B4-BE49-F238E27FC236}">
                <a16:creationId xmlns:a16="http://schemas.microsoft.com/office/drawing/2014/main" id="{C5C4F544-3A6B-47C7-991D-0AB408571C1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931933" y="5539849"/>
            <a:ext cx="569319" cy="569319"/>
          </a:xfrm>
          <a:prstGeom prst="rect">
            <a:avLst/>
          </a:prstGeom>
        </p:spPr>
      </p:pic>
      <p:pic>
        <p:nvPicPr>
          <p:cNvPr id="15" name="Graphic 14" descr="Gears outline">
            <a:extLst>
              <a:ext uri="{FF2B5EF4-FFF2-40B4-BE49-F238E27FC236}">
                <a16:creationId xmlns:a16="http://schemas.microsoft.com/office/drawing/2014/main" id="{E635FA60-2018-4D14-AD82-E6F74B9744A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91444" y="5532951"/>
            <a:ext cx="581596" cy="581596"/>
          </a:xfrm>
          <a:prstGeom prst="rect">
            <a:avLst/>
          </a:prstGeom>
        </p:spPr>
      </p:pic>
      <p:sp>
        <p:nvSpPr>
          <p:cNvPr id="112" name="TextBox 111" hidden="1">
            <a:extLst>
              <a:ext uri="{FF2B5EF4-FFF2-40B4-BE49-F238E27FC236}">
                <a16:creationId xmlns:a16="http://schemas.microsoft.com/office/drawing/2014/main" id="{B9FED0FF-8CFC-49DD-ABD8-DFE958334777}"/>
              </a:ext>
            </a:extLst>
          </p:cNvPr>
          <p:cNvSpPr txBox="1"/>
          <p:nvPr/>
        </p:nvSpPr>
        <p:spPr>
          <a:xfrm>
            <a:off x="440361" y="3939451"/>
            <a:ext cx="2054470" cy="215444"/>
          </a:xfrm>
          <a:prstGeom prst="rect">
            <a:avLst/>
          </a:prstGeom>
          <a:noFill/>
        </p:spPr>
        <p:txBody>
          <a:bodyPr wrap="square" lIns="0" rIns="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CA" sz="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 Includes Transborder / Schengen Traffic</a:t>
            </a:r>
            <a:endParaRPr kumimoji="0" lang="en-CA"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cxnSp>
        <p:nvCxnSpPr>
          <p:cNvPr id="95" name="Straight Connector 94">
            <a:extLst>
              <a:ext uri="{FF2B5EF4-FFF2-40B4-BE49-F238E27FC236}">
                <a16:creationId xmlns:a16="http://schemas.microsoft.com/office/drawing/2014/main" id="{D3067152-8373-4F13-88F8-2C49C5E50499}"/>
              </a:ext>
            </a:extLst>
          </p:cNvPr>
          <p:cNvCxnSpPr/>
          <p:nvPr/>
        </p:nvCxnSpPr>
        <p:spPr>
          <a:xfrm>
            <a:off x="9324583" y="315645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sp>
        <p:nvSpPr>
          <p:cNvPr id="96" name="Block Arc 95">
            <a:extLst>
              <a:ext uri="{FF2B5EF4-FFF2-40B4-BE49-F238E27FC236}">
                <a16:creationId xmlns:a16="http://schemas.microsoft.com/office/drawing/2014/main" id="{E462ED1F-04E8-45D6-9883-608AFE1856F4}"/>
              </a:ext>
            </a:extLst>
          </p:cNvPr>
          <p:cNvSpPr/>
          <p:nvPr/>
        </p:nvSpPr>
        <p:spPr>
          <a:xfrm flipV="1">
            <a:off x="3145854"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87" name="Oval 86">
            <a:extLst>
              <a:ext uri="{FF2B5EF4-FFF2-40B4-BE49-F238E27FC236}">
                <a16:creationId xmlns:a16="http://schemas.microsoft.com/office/drawing/2014/main" id="{7632AD07-4C06-4A0F-AE4E-53D4636BB982}"/>
              </a:ext>
            </a:extLst>
          </p:cNvPr>
          <p:cNvSpPr/>
          <p:nvPr/>
        </p:nvSpPr>
        <p:spPr>
          <a:xfrm>
            <a:off x="3204210" y="2790483"/>
            <a:ext cx="700484" cy="700484"/>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8" name="Oval 87">
            <a:extLst>
              <a:ext uri="{FF2B5EF4-FFF2-40B4-BE49-F238E27FC236}">
                <a16:creationId xmlns:a16="http://schemas.microsoft.com/office/drawing/2014/main" id="{531C4FDF-271A-4800-A1AF-3BE7E17D063B}"/>
              </a:ext>
            </a:extLst>
          </p:cNvPr>
          <p:cNvSpPr/>
          <p:nvPr/>
        </p:nvSpPr>
        <p:spPr>
          <a:xfrm>
            <a:off x="3977640" y="2796364"/>
            <a:ext cx="694603" cy="694603"/>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9" name="Oval 88">
            <a:extLst>
              <a:ext uri="{FF2B5EF4-FFF2-40B4-BE49-F238E27FC236}">
                <a16:creationId xmlns:a16="http://schemas.microsoft.com/office/drawing/2014/main" id="{B5AFEB93-744E-4F91-B6BB-7FBBD0B359C1}"/>
              </a:ext>
            </a:extLst>
          </p:cNvPr>
          <p:cNvSpPr/>
          <p:nvPr/>
        </p:nvSpPr>
        <p:spPr>
          <a:xfrm>
            <a:off x="4741906" y="2796283"/>
            <a:ext cx="711772"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0" name="Oval 89">
            <a:extLst>
              <a:ext uri="{FF2B5EF4-FFF2-40B4-BE49-F238E27FC236}">
                <a16:creationId xmlns:a16="http://schemas.microsoft.com/office/drawing/2014/main" id="{39E44AB4-2305-4573-9B5E-5FF3B82B8671}"/>
              </a:ext>
            </a:extLst>
          </p:cNvPr>
          <p:cNvSpPr/>
          <p:nvPr/>
        </p:nvSpPr>
        <p:spPr>
          <a:xfrm>
            <a:off x="5512979" y="2794384"/>
            <a:ext cx="704725" cy="697748"/>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1" name="Oval 90">
            <a:extLst>
              <a:ext uri="{FF2B5EF4-FFF2-40B4-BE49-F238E27FC236}">
                <a16:creationId xmlns:a16="http://schemas.microsoft.com/office/drawing/2014/main" id="{5E5FC199-157E-4235-9071-6288140E74CD}"/>
              </a:ext>
            </a:extLst>
          </p:cNvPr>
          <p:cNvSpPr/>
          <p:nvPr/>
        </p:nvSpPr>
        <p:spPr>
          <a:xfrm>
            <a:off x="6282643" y="2796540"/>
            <a:ext cx="702407" cy="69442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2" name="Oval 91">
            <a:extLst>
              <a:ext uri="{FF2B5EF4-FFF2-40B4-BE49-F238E27FC236}">
                <a16:creationId xmlns:a16="http://schemas.microsoft.com/office/drawing/2014/main" id="{21C25FC7-68E0-4E9F-9DA9-278F42F2C0BA}"/>
              </a:ext>
            </a:extLst>
          </p:cNvPr>
          <p:cNvSpPr/>
          <p:nvPr/>
        </p:nvSpPr>
        <p:spPr>
          <a:xfrm>
            <a:off x="7049569" y="2779682"/>
            <a:ext cx="711285" cy="711285"/>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3" name="Oval 92">
            <a:extLst>
              <a:ext uri="{FF2B5EF4-FFF2-40B4-BE49-F238E27FC236}">
                <a16:creationId xmlns:a16="http://schemas.microsoft.com/office/drawing/2014/main" id="{043D44FC-7077-4BE8-A441-35127C81233F}"/>
              </a:ext>
            </a:extLst>
          </p:cNvPr>
          <p:cNvSpPr/>
          <p:nvPr/>
        </p:nvSpPr>
        <p:spPr>
          <a:xfrm>
            <a:off x="7826827" y="2794384"/>
            <a:ext cx="703481" cy="703481"/>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4" name="Oval 93">
            <a:extLst>
              <a:ext uri="{FF2B5EF4-FFF2-40B4-BE49-F238E27FC236}">
                <a16:creationId xmlns:a16="http://schemas.microsoft.com/office/drawing/2014/main" id="{241A9F2F-CD44-4D60-A916-8C3FEECE2F83}"/>
              </a:ext>
            </a:extLst>
          </p:cNvPr>
          <p:cNvSpPr/>
          <p:nvPr/>
        </p:nvSpPr>
        <p:spPr>
          <a:xfrm>
            <a:off x="8588187" y="2781300"/>
            <a:ext cx="709667" cy="709667"/>
          </a:xfrm>
          <a:prstGeom prst="ellipse">
            <a:avLst/>
          </a:prstGeom>
          <a:solidFill>
            <a:schemeClr val="bg1"/>
          </a:solidFill>
          <a:ln w="38100">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28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97" name="Block Arc 96">
            <a:extLst>
              <a:ext uri="{FF2B5EF4-FFF2-40B4-BE49-F238E27FC236}">
                <a16:creationId xmlns:a16="http://schemas.microsoft.com/office/drawing/2014/main" id="{255DC89E-AED9-47CD-B2C0-F7AC42909894}"/>
              </a:ext>
            </a:extLst>
          </p:cNvPr>
          <p:cNvSpPr/>
          <p:nvPr/>
        </p:nvSpPr>
        <p:spPr>
          <a:xfrm>
            <a:off x="3912391"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8" name="Block Arc 97">
            <a:extLst>
              <a:ext uri="{FF2B5EF4-FFF2-40B4-BE49-F238E27FC236}">
                <a16:creationId xmlns:a16="http://schemas.microsoft.com/office/drawing/2014/main" id="{13FE40A3-4E63-44D0-9159-06ED80135903}"/>
              </a:ext>
            </a:extLst>
          </p:cNvPr>
          <p:cNvSpPr/>
          <p:nvPr/>
        </p:nvSpPr>
        <p:spPr>
          <a:xfrm>
            <a:off x="3145854"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99" name="Block Arc 98">
            <a:extLst>
              <a:ext uri="{FF2B5EF4-FFF2-40B4-BE49-F238E27FC236}">
                <a16:creationId xmlns:a16="http://schemas.microsoft.com/office/drawing/2014/main" id="{72E05257-F52C-438E-9273-D261F232E1D0}"/>
              </a:ext>
            </a:extLst>
          </p:cNvPr>
          <p:cNvSpPr/>
          <p:nvPr/>
        </p:nvSpPr>
        <p:spPr>
          <a:xfrm flipV="1">
            <a:off x="4681503"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0" name="Block Arc 99">
            <a:extLst>
              <a:ext uri="{FF2B5EF4-FFF2-40B4-BE49-F238E27FC236}">
                <a16:creationId xmlns:a16="http://schemas.microsoft.com/office/drawing/2014/main" id="{500BF2D6-495F-4860-AAD0-5F27DB8595F7}"/>
              </a:ext>
            </a:extLst>
          </p:cNvPr>
          <p:cNvSpPr/>
          <p:nvPr/>
        </p:nvSpPr>
        <p:spPr>
          <a:xfrm>
            <a:off x="5446550" y="2729119"/>
            <a:ext cx="836093"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1" name="Block Arc 100">
            <a:extLst>
              <a:ext uri="{FF2B5EF4-FFF2-40B4-BE49-F238E27FC236}">
                <a16:creationId xmlns:a16="http://schemas.microsoft.com/office/drawing/2014/main" id="{AFE413AE-3FC9-4D53-8840-5B60AAFAE575}"/>
              </a:ext>
            </a:extLst>
          </p:cNvPr>
          <p:cNvSpPr/>
          <p:nvPr/>
        </p:nvSpPr>
        <p:spPr>
          <a:xfrm>
            <a:off x="4681503"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2" name="Block Arc 101">
            <a:extLst>
              <a:ext uri="{FF2B5EF4-FFF2-40B4-BE49-F238E27FC236}">
                <a16:creationId xmlns:a16="http://schemas.microsoft.com/office/drawing/2014/main" id="{DF7587E5-6C6E-47EB-9290-740FAF2C6EB2}"/>
              </a:ext>
            </a:extLst>
          </p:cNvPr>
          <p:cNvSpPr/>
          <p:nvPr/>
        </p:nvSpPr>
        <p:spPr>
          <a:xfrm flipV="1">
            <a:off x="3912391"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3" name="Block Arc 102">
            <a:extLst>
              <a:ext uri="{FF2B5EF4-FFF2-40B4-BE49-F238E27FC236}">
                <a16:creationId xmlns:a16="http://schemas.microsoft.com/office/drawing/2014/main" id="{FF83C2E3-84E1-4094-945B-8065DD1AFCAD}"/>
              </a:ext>
            </a:extLst>
          </p:cNvPr>
          <p:cNvSpPr/>
          <p:nvPr/>
        </p:nvSpPr>
        <p:spPr>
          <a:xfrm flipV="1">
            <a:off x="6218711"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4" name="Block Arc 103">
            <a:extLst>
              <a:ext uri="{FF2B5EF4-FFF2-40B4-BE49-F238E27FC236}">
                <a16:creationId xmlns:a16="http://schemas.microsoft.com/office/drawing/2014/main" id="{8EA46568-A07E-42E2-817D-62A078F85E65}"/>
              </a:ext>
            </a:extLst>
          </p:cNvPr>
          <p:cNvSpPr/>
          <p:nvPr/>
        </p:nvSpPr>
        <p:spPr>
          <a:xfrm>
            <a:off x="6988969" y="2731293"/>
            <a:ext cx="832950" cy="825825"/>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5" name="Block Arc 104">
            <a:extLst>
              <a:ext uri="{FF2B5EF4-FFF2-40B4-BE49-F238E27FC236}">
                <a16:creationId xmlns:a16="http://schemas.microsoft.com/office/drawing/2014/main" id="{DA3135D4-29D9-4F05-8CDB-A7724003BE3C}"/>
              </a:ext>
            </a:extLst>
          </p:cNvPr>
          <p:cNvSpPr/>
          <p:nvPr/>
        </p:nvSpPr>
        <p:spPr>
          <a:xfrm>
            <a:off x="6218711"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6" name="Block Arc 105">
            <a:extLst>
              <a:ext uri="{FF2B5EF4-FFF2-40B4-BE49-F238E27FC236}">
                <a16:creationId xmlns:a16="http://schemas.microsoft.com/office/drawing/2014/main" id="{7E9CD9F2-A444-4882-A6BC-FDDAD6B3923D}"/>
              </a:ext>
            </a:extLst>
          </p:cNvPr>
          <p:cNvSpPr/>
          <p:nvPr/>
        </p:nvSpPr>
        <p:spPr>
          <a:xfrm flipV="1">
            <a:off x="7762015" y="2729119"/>
            <a:ext cx="828000" cy="828000"/>
          </a:xfrm>
          <a:prstGeom prst="blockArc">
            <a:avLst>
              <a:gd name="adj1" fmla="val 10791745"/>
              <a:gd name="adj2" fmla="val 19621"/>
              <a:gd name="adj3" fmla="val 7520"/>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7" name="Block Arc 106">
            <a:extLst>
              <a:ext uri="{FF2B5EF4-FFF2-40B4-BE49-F238E27FC236}">
                <a16:creationId xmlns:a16="http://schemas.microsoft.com/office/drawing/2014/main" id="{3BAE689C-30B2-4A99-80CB-64D368A6BBEE}"/>
              </a:ext>
            </a:extLst>
          </p:cNvPr>
          <p:cNvSpPr/>
          <p:nvPr/>
        </p:nvSpPr>
        <p:spPr>
          <a:xfrm flipV="1">
            <a:off x="8527063" y="2710831"/>
            <a:ext cx="828000"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8" name="Block Arc 107">
            <a:extLst>
              <a:ext uri="{FF2B5EF4-FFF2-40B4-BE49-F238E27FC236}">
                <a16:creationId xmlns:a16="http://schemas.microsoft.com/office/drawing/2014/main" id="{26DA4C65-0C08-4A9A-8A1A-E61F8326E28C}"/>
              </a:ext>
            </a:extLst>
          </p:cNvPr>
          <p:cNvSpPr/>
          <p:nvPr/>
        </p:nvSpPr>
        <p:spPr>
          <a:xfrm>
            <a:off x="8527063" y="2729119"/>
            <a:ext cx="828000" cy="828000"/>
          </a:xfrm>
          <a:prstGeom prst="blockArc">
            <a:avLst>
              <a:gd name="adj1" fmla="val 10791745"/>
              <a:gd name="adj2" fmla="val 1422"/>
              <a:gd name="adj3" fmla="val 7521"/>
            </a:avLst>
          </a:prstGeom>
          <a:solidFill>
            <a:schemeClr val="bg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09" name="Block Arc 108">
            <a:extLst>
              <a:ext uri="{FF2B5EF4-FFF2-40B4-BE49-F238E27FC236}">
                <a16:creationId xmlns:a16="http://schemas.microsoft.com/office/drawing/2014/main" id="{38BE168C-8218-4306-B435-8DE3A50BFF4F}"/>
              </a:ext>
            </a:extLst>
          </p:cNvPr>
          <p:cNvSpPr/>
          <p:nvPr/>
        </p:nvSpPr>
        <p:spPr>
          <a:xfrm>
            <a:off x="7762015" y="2738263"/>
            <a:ext cx="828000" cy="828000"/>
          </a:xfrm>
          <a:prstGeom prst="blockArc">
            <a:avLst>
              <a:gd name="adj1" fmla="val 10791745"/>
              <a:gd name="adj2" fmla="val 1422"/>
              <a:gd name="adj3" fmla="val 7521"/>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0" name="Block Arc 109">
            <a:extLst>
              <a:ext uri="{FF2B5EF4-FFF2-40B4-BE49-F238E27FC236}">
                <a16:creationId xmlns:a16="http://schemas.microsoft.com/office/drawing/2014/main" id="{5FADB409-4CEF-4F64-8770-C843FA8C54B3}"/>
              </a:ext>
            </a:extLst>
          </p:cNvPr>
          <p:cNvSpPr/>
          <p:nvPr/>
        </p:nvSpPr>
        <p:spPr>
          <a:xfrm flipV="1">
            <a:off x="6984206" y="2714625"/>
            <a:ext cx="837713" cy="824206"/>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111" name="Block Arc 110">
            <a:extLst>
              <a:ext uri="{FF2B5EF4-FFF2-40B4-BE49-F238E27FC236}">
                <a16:creationId xmlns:a16="http://schemas.microsoft.com/office/drawing/2014/main" id="{5D3704A1-97F4-4748-8675-072C7D261C81}"/>
              </a:ext>
            </a:extLst>
          </p:cNvPr>
          <p:cNvSpPr/>
          <p:nvPr/>
        </p:nvSpPr>
        <p:spPr>
          <a:xfrm flipV="1">
            <a:off x="5446550" y="2729119"/>
            <a:ext cx="836095" cy="828000"/>
          </a:xfrm>
          <a:prstGeom prst="blockArc">
            <a:avLst>
              <a:gd name="adj1" fmla="val 10791745"/>
              <a:gd name="adj2" fmla="val 19621"/>
              <a:gd name="adj3" fmla="val 7520"/>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CA" sz="18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cxnSp>
        <p:nvCxnSpPr>
          <p:cNvPr id="115" name="Straight Connector 114">
            <a:extLst>
              <a:ext uri="{FF2B5EF4-FFF2-40B4-BE49-F238E27FC236}">
                <a16:creationId xmlns:a16="http://schemas.microsoft.com/office/drawing/2014/main" id="{3198AECB-BD3C-45B9-9DB5-0378797E548B}"/>
              </a:ext>
            </a:extLst>
          </p:cNvPr>
          <p:cNvCxnSpPr/>
          <p:nvPr/>
        </p:nvCxnSpPr>
        <p:spPr>
          <a:xfrm flipH="1">
            <a:off x="352432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6" name="Straight Connector 115">
            <a:extLst>
              <a:ext uri="{FF2B5EF4-FFF2-40B4-BE49-F238E27FC236}">
                <a16:creationId xmlns:a16="http://schemas.microsoft.com/office/drawing/2014/main" id="{A9111E8B-A76C-4B8B-A309-5F4DAE912426}"/>
              </a:ext>
            </a:extLst>
          </p:cNvPr>
          <p:cNvCxnSpPr/>
          <p:nvPr/>
        </p:nvCxnSpPr>
        <p:spPr>
          <a:xfrm flipH="1">
            <a:off x="432530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7" name="Straight Connector 116">
            <a:extLst>
              <a:ext uri="{FF2B5EF4-FFF2-40B4-BE49-F238E27FC236}">
                <a16:creationId xmlns:a16="http://schemas.microsoft.com/office/drawing/2014/main" id="{B77BC799-9DBA-4DF4-A5D2-5853367689AA}"/>
              </a:ext>
            </a:extLst>
          </p:cNvPr>
          <p:cNvCxnSpPr/>
          <p:nvPr/>
        </p:nvCxnSpPr>
        <p:spPr>
          <a:xfrm flipH="1">
            <a:off x="5083290"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8" name="Straight Connector 117">
            <a:extLst>
              <a:ext uri="{FF2B5EF4-FFF2-40B4-BE49-F238E27FC236}">
                <a16:creationId xmlns:a16="http://schemas.microsoft.com/office/drawing/2014/main" id="{CE878B5D-F55C-4787-9C45-7183B59526E2}"/>
              </a:ext>
            </a:extLst>
          </p:cNvPr>
          <p:cNvCxnSpPr/>
          <p:nvPr/>
        </p:nvCxnSpPr>
        <p:spPr>
          <a:xfrm flipH="1">
            <a:off x="5859467"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19" name="Straight Connector 118">
            <a:extLst>
              <a:ext uri="{FF2B5EF4-FFF2-40B4-BE49-F238E27FC236}">
                <a16:creationId xmlns:a16="http://schemas.microsoft.com/office/drawing/2014/main" id="{742FAE40-6D3A-47FA-A728-47A2C2FD480F}"/>
              </a:ext>
            </a:extLst>
          </p:cNvPr>
          <p:cNvCxnSpPr/>
          <p:nvPr/>
        </p:nvCxnSpPr>
        <p:spPr>
          <a:xfrm flipH="1">
            <a:off x="7414419"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0" name="Straight Connector 119">
            <a:extLst>
              <a:ext uri="{FF2B5EF4-FFF2-40B4-BE49-F238E27FC236}">
                <a16:creationId xmlns:a16="http://schemas.microsoft.com/office/drawing/2014/main" id="{37CA2245-2CDC-402E-AE8B-B700ECD401F5}"/>
              </a:ext>
            </a:extLst>
          </p:cNvPr>
          <p:cNvCxnSpPr/>
          <p:nvPr/>
        </p:nvCxnSpPr>
        <p:spPr>
          <a:xfrm flipH="1">
            <a:off x="8949052" y="3546270"/>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4" name="Straight Connector 123">
            <a:extLst>
              <a:ext uri="{FF2B5EF4-FFF2-40B4-BE49-F238E27FC236}">
                <a16:creationId xmlns:a16="http://schemas.microsoft.com/office/drawing/2014/main" id="{9B071983-DF2A-41AC-A886-1315C6046ADF}"/>
              </a:ext>
            </a:extLst>
          </p:cNvPr>
          <p:cNvCxnSpPr/>
          <p:nvPr/>
        </p:nvCxnSpPr>
        <p:spPr>
          <a:xfrm flipH="1">
            <a:off x="6631632"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cxnSp>
        <p:nvCxnSpPr>
          <p:cNvPr id="126" name="Straight Connector 125">
            <a:extLst>
              <a:ext uri="{FF2B5EF4-FFF2-40B4-BE49-F238E27FC236}">
                <a16:creationId xmlns:a16="http://schemas.microsoft.com/office/drawing/2014/main" id="{3B0BB5E1-F775-429B-91F5-38E28F8F0EB8}"/>
              </a:ext>
            </a:extLst>
          </p:cNvPr>
          <p:cNvCxnSpPr/>
          <p:nvPr/>
        </p:nvCxnSpPr>
        <p:spPr>
          <a:xfrm flipH="1">
            <a:off x="8190601" y="2548156"/>
            <a:ext cx="0" cy="180000"/>
          </a:xfrm>
          <a:prstGeom prst="line">
            <a:avLst/>
          </a:prstGeom>
          <a:ln w="12700">
            <a:solidFill>
              <a:schemeClr val="tx2"/>
            </a:solidFill>
          </a:ln>
        </p:spPr>
        <p:style>
          <a:lnRef idx="1">
            <a:schemeClr val="accent6"/>
          </a:lnRef>
          <a:fillRef idx="0">
            <a:schemeClr val="accent6"/>
          </a:fillRef>
          <a:effectRef idx="0">
            <a:schemeClr val="accent6"/>
          </a:effectRef>
          <a:fontRef idx="minor">
            <a:schemeClr val="tx1"/>
          </a:fontRef>
        </p:style>
      </p:cxnSp>
      <p:sp>
        <p:nvSpPr>
          <p:cNvPr id="127" name="TextBox 138">
            <a:extLst>
              <a:ext uri="{FF2B5EF4-FFF2-40B4-BE49-F238E27FC236}">
                <a16:creationId xmlns:a16="http://schemas.microsoft.com/office/drawing/2014/main" id="{EBAE383B-079E-4D39-B095-9264F9B90C05}"/>
              </a:ext>
            </a:extLst>
          </p:cNvPr>
          <p:cNvSpPr txBox="1"/>
          <p:nvPr/>
        </p:nvSpPr>
        <p:spPr>
          <a:xfrm>
            <a:off x="4268215" y="2108894"/>
            <a:ext cx="1656000" cy="48768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Security Screening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2" name="TextBox 131">
            <a:extLst>
              <a:ext uri="{FF2B5EF4-FFF2-40B4-BE49-F238E27FC236}">
                <a16:creationId xmlns:a16="http://schemas.microsoft.com/office/drawing/2014/main" id="{3C34E6C1-98DE-4669-9A72-F82FCAE12279}"/>
              </a:ext>
            </a:extLst>
          </p:cNvPr>
          <p:cNvSpPr txBox="1"/>
          <p:nvPr/>
        </p:nvSpPr>
        <p:spPr>
          <a:xfrm>
            <a:off x="269731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Arrival at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t>
            </a:r>
            <a:r>
              <a:rPr kumimoji="0" lang="en-US" sz="1200" b="0" i="0" u="none" strike="noStrike" kern="1200" cap="none" spc="0" normalizeH="0" baseline="0" noProof="0">
                <a:ln>
                  <a:noFill/>
                </a:ln>
                <a:solidFill>
                  <a:srgbClr val="595959"/>
                </a:solidFill>
                <a:effectLst/>
                <a:uLnTx/>
                <a:uFillTx/>
                <a:latin typeface="Arial" panose="020B0604020202020204" pitchFamily="34" charset="0"/>
                <a:cs typeface="Arial" panose="020B0604020202020204" pitchFamily="34" charset="0"/>
              </a:rPr>
              <a:t>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4.00</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3" name="TextBox 132">
            <a:extLst>
              <a:ext uri="{FF2B5EF4-FFF2-40B4-BE49-F238E27FC236}">
                <a16:creationId xmlns:a16="http://schemas.microsoft.com/office/drawing/2014/main" id="{E659CA44-71C8-4A74-B15D-503EF702A1F0}"/>
              </a:ext>
            </a:extLst>
          </p:cNvPr>
          <p:cNvSpPr txBox="1"/>
          <p:nvPr/>
        </p:nvSpPr>
        <p:spPr>
          <a:xfrm>
            <a:off x="5821057"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Shopping/</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Dining</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4" name="TextBox 133">
            <a:extLst>
              <a:ext uri="{FF2B5EF4-FFF2-40B4-BE49-F238E27FC236}">
                <a16:creationId xmlns:a16="http://schemas.microsoft.com/office/drawing/2014/main" id="{04E7BA98-622B-4D97-87CA-2D91B6CDEF51}"/>
              </a:ext>
            </a:extLst>
          </p:cNvPr>
          <p:cNvSpPr txBox="1"/>
          <p:nvPr/>
        </p:nvSpPr>
        <p:spPr>
          <a:xfrm>
            <a:off x="7375970" y="1947312"/>
            <a:ext cx="1656000" cy="670560"/>
          </a:xfrm>
          <a:prstGeom prst="rect">
            <a:avLst/>
          </a:prstGeom>
          <a:noFill/>
        </p:spPr>
        <p:txBody>
          <a:bodyPr wrap="square"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Throughout </a:t>
            </a:r>
          </a:p>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the Airport</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3.74</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5" name="TextBox 134">
            <a:extLst>
              <a:ext uri="{FF2B5EF4-FFF2-40B4-BE49-F238E27FC236}">
                <a16:creationId xmlns:a16="http://schemas.microsoft.com/office/drawing/2014/main" id="{A887E9AA-6477-4320-8D8C-3F14D20F599C}"/>
              </a:ext>
            </a:extLst>
          </p:cNvPr>
          <p:cNvSpPr txBox="1"/>
          <p:nvPr/>
        </p:nvSpPr>
        <p:spPr>
          <a:xfrm>
            <a:off x="3503857" y="3675297"/>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Check-in</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4.19</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6" name="TextBox 135">
            <a:extLst>
              <a:ext uri="{FF2B5EF4-FFF2-40B4-BE49-F238E27FC236}">
                <a16:creationId xmlns:a16="http://schemas.microsoft.com/office/drawing/2014/main" id="{4886AC98-7A32-46F4-B2D8-48202A12C5E2}"/>
              </a:ext>
            </a:extLst>
          </p:cNvPr>
          <p:cNvSpPr txBox="1"/>
          <p:nvPr/>
        </p:nvSpPr>
        <p:spPr>
          <a:xfrm>
            <a:off x="5029889"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B</a:t>
            </a: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order/</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Passport Control</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4.07</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7" name="TextBox 136">
            <a:extLst>
              <a:ext uri="{FF2B5EF4-FFF2-40B4-BE49-F238E27FC236}">
                <a16:creationId xmlns:a16="http://schemas.microsoft.com/office/drawing/2014/main" id="{E0A11AA9-26F9-4618-BFB2-3C120012679B}"/>
              </a:ext>
            </a:extLst>
          </p:cNvPr>
          <p:cNvSpPr txBox="1"/>
          <p:nvPr/>
        </p:nvSpPr>
        <p:spPr>
          <a:xfrm>
            <a:off x="6592338" y="3675298"/>
            <a:ext cx="1656000" cy="48768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fr-CA"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Gate Areas</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3.41</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sp>
        <p:nvSpPr>
          <p:cNvPr id="138" name="TextBox 137">
            <a:extLst>
              <a:ext uri="{FF2B5EF4-FFF2-40B4-BE49-F238E27FC236}">
                <a16:creationId xmlns:a16="http://schemas.microsoft.com/office/drawing/2014/main" id="{09A044E2-6EDC-4597-A110-BB62751193E5}"/>
              </a:ext>
            </a:extLst>
          </p:cNvPr>
          <p:cNvSpPr txBox="1"/>
          <p:nvPr/>
        </p:nvSpPr>
        <p:spPr>
          <a:xfrm>
            <a:off x="8123985" y="3654000"/>
            <a:ext cx="1656000" cy="670560"/>
          </a:xfrm>
          <a:prstGeom prst="rect">
            <a:avLst/>
          </a:prstGeom>
          <a:noFill/>
        </p:spPr>
        <p:txBody>
          <a:bodyPr wrap="square" rtlCol="0" anchor="b">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Airport</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US" sz="1200" b="0" i="0" u="none" strike="noStrike" kern="1200" cap="none" spc="0" normalizeH="0" baseline="0" noProof="0">
                <a:ln>
                  <a:noFill/>
                </a:ln>
                <a:solidFill>
                  <a:schemeClr val="tx1">
                    <a:lumMod val="65000"/>
                    <a:lumOff val="35000"/>
                  </a:schemeClr>
                </a:solidFill>
                <a:effectLst/>
                <a:uLnTx/>
                <a:uFillTx/>
                <a:latin typeface="Arial" panose="020B0604020202020204" pitchFamily="34" charset="0"/>
                <a:cs typeface="Arial" panose="020B0604020202020204" pitchFamily="34" charset="0"/>
              </a:rPr>
              <a:t>Atmosphere</a:t>
            </a:r>
          </a:p>
          <a:p>
            <a:pPr lvl="0" algn="ctr">
              <a:defRPr/>
            </a:pPr>
            <a:r>
              <a:rPr lang="en-US" sz="1400" b="1">
                <a:solidFill>
                  <a:schemeClr val="tx1">
                    <a:lumMod val="65000"/>
                    <a:lumOff val="35000"/>
                  </a:schemeClr>
                </a:solidFill>
                <a:latin typeface="Arial" panose="020B0604020202020204" pitchFamily="34" charset="0"/>
                <a:cs typeface="Arial" panose="020B0604020202020204" pitchFamily="34" charset="0"/>
              </a:rPr>
              <a:t>3.83</a:t>
            </a:r>
            <a:endParaRPr lang="en-US" sz="1100" b="1">
              <a:solidFill>
                <a:schemeClr val="tx1">
                  <a:lumMod val="65000"/>
                  <a:lumOff val="35000"/>
                </a:schemeClr>
              </a:solidFill>
              <a:latin typeface="Arial" panose="020B0604020202020204" pitchFamily="34" charset="0"/>
              <a:cs typeface="Arial" panose="020B0604020202020204" pitchFamily="34" charset="0"/>
            </a:endParaRPr>
          </a:p>
        </p:txBody>
      </p:sp>
      <p:cxnSp>
        <p:nvCxnSpPr>
          <p:cNvPr id="139" name="Straight Connector 138">
            <a:extLst>
              <a:ext uri="{FF2B5EF4-FFF2-40B4-BE49-F238E27FC236}">
                <a16:creationId xmlns:a16="http://schemas.microsoft.com/office/drawing/2014/main" id="{596BC266-303E-461F-A888-E9421AD3B05E}"/>
              </a:ext>
            </a:extLst>
          </p:cNvPr>
          <p:cNvCxnSpPr/>
          <p:nvPr/>
        </p:nvCxnSpPr>
        <p:spPr>
          <a:xfrm>
            <a:off x="2931269" y="3136134"/>
            <a:ext cx="216000" cy="0"/>
          </a:xfrm>
          <a:prstGeom prst="line">
            <a:avLst/>
          </a:prstGeom>
          <a:ln w="28575">
            <a:solidFill>
              <a:schemeClr val="tx2"/>
            </a:solidFill>
          </a:ln>
        </p:spPr>
        <p:style>
          <a:lnRef idx="1">
            <a:schemeClr val="accent6"/>
          </a:lnRef>
          <a:fillRef idx="0">
            <a:schemeClr val="accent6"/>
          </a:fillRef>
          <a:effectRef idx="0">
            <a:schemeClr val="accent6"/>
          </a:effectRef>
          <a:fontRef idx="minor">
            <a:schemeClr val="tx1"/>
          </a:fontRef>
        </p:style>
      </p:cxnSp>
      <p:pic>
        <p:nvPicPr>
          <p:cNvPr id="146" name="Graphic 145" descr="Police male outline">
            <a:extLst>
              <a:ext uri="{FF2B5EF4-FFF2-40B4-BE49-F238E27FC236}">
                <a16:creationId xmlns:a16="http://schemas.microsoft.com/office/drawing/2014/main" id="{B170DCE9-6582-4F10-8A01-98757280324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834006" y="2889785"/>
            <a:ext cx="525159" cy="519364"/>
          </a:xfrm>
          <a:prstGeom prst="rect">
            <a:avLst/>
          </a:prstGeom>
        </p:spPr>
      </p:pic>
      <p:pic>
        <p:nvPicPr>
          <p:cNvPr id="148" name="Graphic 147" descr="Couch outline">
            <a:extLst>
              <a:ext uri="{FF2B5EF4-FFF2-40B4-BE49-F238E27FC236}">
                <a16:creationId xmlns:a16="http://schemas.microsoft.com/office/drawing/2014/main" id="{1570BF3E-09CC-47F6-9FDC-EE30E73C4886}"/>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7125093" y="2862906"/>
            <a:ext cx="560426" cy="560426"/>
          </a:xfrm>
          <a:prstGeom prst="rect">
            <a:avLst/>
          </a:prstGeom>
        </p:spPr>
      </p:pic>
      <p:pic>
        <p:nvPicPr>
          <p:cNvPr id="149" name="Graphic 148" descr="Taxi outline">
            <a:extLst>
              <a:ext uri="{FF2B5EF4-FFF2-40B4-BE49-F238E27FC236}">
                <a16:creationId xmlns:a16="http://schemas.microsoft.com/office/drawing/2014/main" id="{DD8F4671-BCD8-4D70-B040-E54A17934DA9}"/>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234168" y="2807842"/>
            <a:ext cx="654356" cy="654356"/>
          </a:xfrm>
          <a:prstGeom prst="rect">
            <a:avLst/>
          </a:prstGeom>
        </p:spPr>
      </p:pic>
      <p:pic>
        <p:nvPicPr>
          <p:cNvPr id="150" name="Graphic 149" descr="Shopping bag outline">
            <a:extLst>
              <a:ext uri="{FF2B5EF4-FFF2-40B4-BE49-F238E27FC236}">
                <a16:creationId xmlns:a16="http://schemas.microsoft.com/office/drawing/2014/main" id="{73BB1020-C9AE-4ECC-8D6E-37D98C274FF8}"/>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6380237" y="2889785"/>
            <a:ext cx="522137" cy="522137"/>
          </a:xfrm>
          <a:prstGeom prst="rect">
            <a:avLst/>
          </a:prstGeom>
        </p:spPr>
      </p:pic>
      <p:pic>
        <p:nvPicPr>
          <p:cNvPr id="151" name="Graphic 150" descr="Sanitizer outline">
            <a:extLst>
              <a:ext uri="{FF2B5EF4-FFF2-40B4-BE49-F238E27FC236}">
                <a16:creationId xmlns:a16="http://schemas.microsoft.com/office/drawing/2014/main" id="{39AE830E-A284-423F-A5FB-0EF6994876CA}"/>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639180" y="2854660"/>
            <a:ext cx="562766" cy="562766"/>
          </a:xfrm>
          <a:prstGeom prst="rect">
            <a:avLst/>
          </a:prstGeom>
        </p:spPr>
      </p:pic>
      <p:pic>
        <p:nvPicPr>
          <p:cNvPr id="152" name="Graphic 151" descr="Suitcase outline">
            <a:extLst>
              <a:ext uri="{FF2B5EF4-FFF2-40B4-BE49-F238E27FC236}">
                <a16:creationId xmlns:a16="http://schemas.microsoft.com/office/drawing/2014/main" id="{8F64A6B8-5A04-40A5-95FD-AE2C89FD3B3B}"/>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4050350" y="2826305"/>
            <a:ext cx="570365" cy="570365"/>
          </a:xfrm>
          <a:prstGeom prst="rect">
            <a:avLst/>
          </a:prstGeom>
        </p:spPr>
      </p:pic>
      <p:pic>
        <p:nvPicPr>
          <p:cNvPr id="153" name="Graphic 152" descr="Signpost outline">
            <a:extLst>
              <a:ext uri="{FF2B5EF4-FFF2-40B4-BE49-F238E27FC236}">
                <a16:creationId xmlns:a16="http://schemas.microsoft.com/office/drawing/2014/main" id="{1DC21C8E-5170-4D64-9AF0-26507CE121C8}"/>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886984" y="2876713"/>
            <a:ext cx="581080" cy="581080"/>
          </a:xfrm>
          <a:prstGeom prst="rect">
            <a:avLst/>
          </a:prstGeom>
        </p:spPr>
      </p:pic>
      <p:sp>
        <p:nvSpPr>
          <p:cNvPr id="114" name="Graphic 153">
            <a:extLst>
              <a:ext uri="{FF2B5EF4-FFF2-40B4-BE49-F238E27FC236}">
                <a16:creationId xmlns:a16="http://schemas.microsoft.com/office/drawing/2014/main" id="{A6618B4B-FD55-450B-99A2-5CC0B1CB5EE7}"/>
              </a:ext>
            </a:extLst>
          </p:cNvPr>
          <p:cNvSpPr>
            <a:spLocks noChangeAspect="1" noEditPoints="1"/>
          </p:cNvSpPr>
          <p:nvPr/>
        </p:nvSpPr>
        <p:spPr bwMode="auto">
          <a:xfrm>
            <a:off x="5656673" y="2894376"/>
            <a:ext cx="399798" cy="490715"/>
          </a:xfrm>
          <a:custGeom>
            <a:avLst/>
            <a:gdLst>
              <a:gd name="T0" fmla="*/ 590 w 829"/>
              <a:gd name="T1" fmla="*/ 806 h 906"/>
              <a:gd name="T2" fmla="*/ 283 w 829"/>
              <a:gd name="T3" fmla="*/ 26 h 906"/>
              <a:gd name="T4" fmla="*/ 192 w 829"/>
              <a:gd name="T5" fmla="*/ 454 h 906"/>
              <a:gd name="T6" fmla="*/ 192 w 829"/>
              <a:gd name="T7" fmla="*/ 454 h 906"/>
              <a:gd name="T8" fmla="*/ 200 w 829"/>
              <a:gd name="T9" fmla="*/ 539 h 906"/>
              <a:gd name="T10" fmla="*/ 207 w 829"/>
              <a:gd name="T11" fmla="*/ 368 h 906"/>
              <a:gd name="T12" fmla="*/ 150 w 829"/>
              <a:gd name="T13" fmla="*/ 584 h 906"/>
              <a:gd name="T14" fmla="*/ 266 w 829"/>
              <a:gd name="T15" fmla="*/ 639 h 906"/>
              <a:gd name="T16" fmla="*/ 104 w 829"/>
              <a:gd name="T17" fmla="*/ 478 h 906"/>
              <a:gd name="T18" fmla="*/ 151 w 829"/>
              <a:gd name="T19" fmla="*/ 347 h 906"/>
              <a:gd name="T20" fmla="*/ 158 w 829"/>
              <a:gd name="T21" fmla="*/ 767 h 906"/>
              <a:gd name="T22" fmla="*/ 123 w 829"/>
              <a:gd name="T23" fmla="*/ 781 h 906"/>
              <a:gd name="T24" fmla="*/ 155 w 829"/>
              <a:gd name="T25" fmla="*/ 758 h 906"/>
              <a:gd name="T26" fmla="*/ 177 w 829"/>
              <a:gd name="T27" fmla="*/ 385 h 906"/>
              <a:gd name="T28" fmla="*/ 211 w 829"/>
              <a:gd name="T29" fmla="*/ 796 h 906"/>
              <a:gd name="T30" fmla="*/ 343 w 829"/>
              <a:gd name="T31" fmla="*/ 628 h 906"/>
              <a:gd name="T32" fmla="*/ 422 w 829"/>
              <a:gd name="T33" fmla="*/ 564 h 906"/>
              <a:gd name="T34" fmla="*/ 343 w 829"/>
              <a:gd name="T35" fmla="*/ 305 h 906"/>
              <a:gd name="T36" fmla="*/ 29 w 829"/>
              <a:gd name="T37" fmla="*/ 183 h 906"/>
              <a:gd name="T38" fmla="*/ 527 w 829"/>
              <a:gd name="T39" fmla="*/ 906 h 906"/>
              <a:gd name="T40" fmla="*/ 167 w 829"/>
              <a:gd name="T41" fmla="*/ 791 h 906"/>
              <a:gd name="T42" fmla="*/ 123 w 829"/>
              <a:gd name="T43" fmla="*/ 835 h 906"/>
              <a:gd name="T44" fmla="*/ 159 w 829"/>
              <a:gd name="T45" fmla="*/ 737 h 906"/>
              <a:gd name="T46" fmla="*/ 167 w 829"/>
              <a:gd name="T47" fmla="*/ 791 h 906"/>
              <a:gd name="T48" fmla="*/ 196 w 829"/>
              <a:gd name="T49" fmla="*/ 835 h 906"/>
              <a:gd name="T50" fmla="*/ 274 w 829"/>
              <a:gd name="T51" fmla="*/ 835 h 906"/>
              <a:gd name="T52" fmla="*/ 321 w 829"/>
              <a:gd name="T53" fmla="*/ 837 h 906"/>
              <a:gd name="T54" fmla="*/ 307 w 829"/>
              <a:gd name="T55" fmla="*/ 815 h 906"/>
              <a:gd name="T56" fmla="*/ 339 w 829"/>
              <a:gd name="T57" fmla="*/ 800 h 906"/>
              <a:gd name="T58" fmla="*/ 284 w 829"/>
              <a:gd name="T59" fmla="*/ 762 h 906"/>
              <a:gd name="T60" fmla="*/ 348 w 829"/>
              <a:gd name="T61" fmla="*/ 742 h 906"/>
              <a:gd name="T62" fmla="*/ 320 w 829"/>
              <a:gd name="T63" fmla="*/ 751 h 906"/>
              <a:gd name="T64" fmla="*/ 324 w 829"/>
              <a:gd name="T65" fmla="*/ 773 h 906"/>
              <a:gd name="T66" fmla="*/ 356 w 829"/>
              <a:gd name="T67" fmla="*/ 822 h 906"/>
              <a:gd name="T68" fmla="*/ 384 w 829"/>
              <a:gd name="T69" fmla="*/ 828 h 906"/>
              <a:gd name="T70" fmla="*/ 413 w 829"/>
              <a:gd name="T71" fmla="*/ 820 h 906"/>
              <a:gd name="T72" fmla="*/ 424 w 829"/>
              <a:gd name="T73" fmla="*/ 796 h 906"/>
              <a:gd name="T74" fmla="*/ 380 w 829"/>
              <a:gd name="T75" fmla="*/ 748 h 906"/>
              <a:gd name="T76" fmla="*/ 450 w 829"/>
              <a:gd name="T77" fmla="*/ 764 h 906"/>
              <a:gd name="T78" fmla="*/ 398 w 829"/>
              <a:gd name="T79" fmla="*/ 754 h 906"/>
              <a:gd name="T80" fmla="*/ 438 w 829"/>
              <a:gd name="T81" fmla="*/ 780 h 906"/>
              <a:gd name="T82" fmla="*/ 476 w 829"/>
              <a:gd name="T83" fmla="*/ 476 h 906"/>
              <a:gd name="T84" fmla="*/ 278 w 829"/>
              <a:gd name="T85" fmla="*/ 665 h 906"/>
              <a:gd name="T86" fmla="*/ 80 w 829"/>
              <a:gd name="T87" fmla="*/ 476 h 906"/>
              <a:gd name="T88" fmla="*/ 129 w 829"/>
              <a:gd name="T89" fmla="*/ 336 h 906"/>
              <a:gd name="T90" fmla="*/ 278 w 829"/>
              <a:gd name="T91" fmla="*/ 268 h 906"/>
              <a:gd name="T92" fmla="*/ 427 w 829"/>
              <a:gd name="T93" fmla="*/ 336 h 906"/>
              <a:gd name="T94" fmla="*/ 476 w 829"/>
              <a:gd name="T95" fmla="*/ 476 h 906"/>
              <a:gd name="T96" fmla="*/ 379 w 829"/>
              <a:gd name="T97" fmla="*/ 385 h 906"/>
              <a:gd name="T98" fmla="*/ 290 w 829"/>
              <a:gd name="T99" fmla="*/ 555 h 906"/>
              <a:gd name="T100" fmla="*/ 290 w 829"/>
              <a:gd name="T101" fmla="*/ 294 h 906"/>
              <a:gd name="T102" fmla="*/ 290 w 829"/>
              <a:gd name="T103" fmla="*/ 399 h 906"/>
              <a:gd name="T104" fmla="*/ 290 w 829"/>
              <a:gd name="T105" fmla="*/ 531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9" h="905">
                <a:moveTo>
                  <a:pt x="826" y="148"/>
                </a:moveTo>
                <a:cubicBezTo>
                  <a:pt x="680" y="796"/>
                  <a:pt x="680" y="796"/>
                  <a:pt x="680" y="796"/>
                </a:cubicBezTo>
                <a:cubicBezTo>
                  <a:pt x="676" y="812"/>
                  <a:pt x="660" y="822"/>
                  <a:pt x="645" y="818"/>
                </a:cubicBezTo>
                <a:cubicBezTo>
                  <a:pt x="590" y="806"/>
                  <a:pt x="590" y="806"/>
                  <a:pt x="590" y="806"/>
                </a:cubicBezTo>
                <a:cubicBezTo>
                  <a:pt x="590" y="201"/>
                  <a:pt x="590" y="201"/>
                  <a:pt x="590" y="201"/>
                </a:cubicBezTo>
                <a:cubicBezTo>
                  <a:pt x="590" y="173"/>
                  <a:pt x="567" y="150"/>
                  <a:pt x="538" y="150"/>
                </a:cubicBezTo>
                <a:cubicBezTo>
                  <a:pt x="255" y="150"/>
                  <a:pt x="255" y="150"/>
                  <a:pt x="255" y="150"/>
                </a:cubicBezTo>
                <a:cubicBezTo>
                  <a:pt x="283" y="26"/>
                  <a:pt x="283" y="26"/>
                  <a:pt x="283" y="26"/>
                </a:cubicBezTo>
                <a:cubicBezTo>
                  <a:pt x="286" y="10"/>
                  <a:pt x="302" y="0"/>
                  <a:pt x="318" y="4"/>
                </a:cubicBezTo>
                <a:cubicBezTo>
                  <a:pt x="804" y="113"/>
                  <a:pt x="804" y="113"/>
                  <a:pt x="804" y="113"/>
                </a:cubicBezTo>
                <a:cubicBezTo>
                  <a:pt x="819" y="117"/>
                  <a:pt x="829" y="132"/>
                  <a:pt x="826" y="148"/>
                </a:cubicBezTo>
                <a:close/>
                <a:moveTo>
                  <a:pt x="192" y="454"/>
                </a:moveTo>
                <a:cubicBezTo>
                  <a:pt x="266" y="454"/>
                  <a:pt x="266" y="454"/>
                  <a:pt x="266" y="454"/>
                </a:cubicBezTo>
                <a:cubicBezTo>
                  <a:pt x="266" y="399"/>
                  <a:pt x="266" y="399"/>
                  <a:pt x="266" y="399"/>
                </a:cubicBezTo>
                <a:cubicBezTo>
                  <a:pt x="243" y="399"/>
                  <a:pt x="221" y="396"/>
                  <a:pt x="200" y="391"/>
                </a:cubicBezTo>
                <a:cubicBezTo>
                  <a:pt x="195" y="411"/>
                  <a:pt x="193" y="432"/>
                  <a:pt x="192" y="454"/>
                </a:cubicBezTo>
                <a:close/>
                <a:moveTo>
                  <a:pt x="192" y="478"/>
                </a:moveTo>
                <a:cubicBezTo>
                  <a:pt x="266" y="478"/>
                  <a:pt x="266" y="478"/>
                  <a:pt x="266" y="478"/>
                </a:cubicBezTo>
                <a:cubicBezTo>
                  <a:pt x="266" y="531"/>
                  <a:pt x="266" y="531"/>
                  <a:pt x="266" y="531"/>
                </a:cubicBezTo>
                <a:cubicBezTo>
                  <a:pt x="243" y="532"/>
                  <a:pt x="221" y="534"/>
                  <a:pt x="200" y="539"/>
                </a:cubicBezTo>
                <a:cubicBezTo>
                  <a:pt x="195" y="520"/>
                  <a:pt x="193" y="499"/>
                  <a:pt x="192" y="478"/>
                </a:cubicBezTo>
                <a:close/>
                <a:moveTo>
                  <a:pt x="266" y="294"/>
                </a:moveTo>
                <a:cubicBezTo>
                  <a:pt x="266" y="375"/>
                  <a:pt x="266" y="375"/>
                  <a:pt x="266" y="375"/>
                </a:cubicBezTo>
                <a:cubicBezTo>
                  <a:pt x="246" y="374"/>
                  <a:pt x="226" y="372"/>
                  <a:pt x="207" y="368"/>
                </a:cubicBezTo>
                <a:cubicBezTo>
                  <a:pt x="221" y="328"/>
                  <a:pt x="243" y="301"/>
                  <a:pt x="266" y="294"/>
                </a:cubicBezTo>
                <a:close/>
                <a:moveTo>
                  <a:pt x="183" y="569"/>
                </a:moveTo>
                <a:cubicBezTo>
                  <a:pt x="191" y="592"/>
                  <a:pt x="201" y="612"/>
                  <a:pt x="213" y="628"/>
                </a:cubicBezTo>
                <a:cubicBezTo>
                  <a:pt x="189" y="618"/>
                  <a:pt x="167" y="603"/>
                  <a:pt x="150" y="584"/>
                </a:cubicBezTo>
                <a:cubicBezTo>
                  <a:pt x="159" y="578"/>
                  <a:pt x="171" y="573"/>
                  <a:pt x="183" y="569"/>
                </a:cubicBezTo>
                <a:close/>
                <a:moveTo>
                  <a:pt x="207" y="563"/>
                </a:moveTo>
                <a:cubicBezTo>
                  <a:pt x="226" y="558"/>
                  <a:pt x="245" y="556"/>
                  <a:pt x="266" y="555"/>
                </a:cubicBezTo>
                <a:cubicBezTo>
                  <a:pt x="266" y="639"/>
                  <a:pt x="266" y="639"/>
                  <a:pt x="266" y="639"/>
                </a:cubicBezTo>
                <a:cubicBezTo>
                  <a:pt x="242" y="631"/>
                  <a:pt x="221" y="604"/>
                  <a:pt x="207" y="563"/>
                </a:cubicBezTo>
                <a:close/>
                <a:moveTo>
                  <a:pt x="176" y="546"/>
                </a:moveTo>
                <a:cubicBezTo>
                  <a:pt x="161" y="551"/>
                  <a:pt x="147" y="557"/>
                  <a:pt x="134" y="564"/>
                </a:cubicBezTo>
                <a:cubicBezTo>
                  <a:pt x="117" y="539"/>
                  <a:pt x="106" y="509"/>
                  <a:pt x="104" y="478"/>
                </a:cubicBezTo>
                <a:cubicBezTo>
                  <a:pt x="168" y="478"/>
                  <a:pt x="168" y="478"/>
                  <a:pt x="168" y="478"/>
                </a:cubicBezTo>
                <a:cubicBezTo>
                  <a:pt x="168" y="502"/>
                  <a:pt x="171" y="524"/>
                  <a:pt x="176" y="546"/>
                </a:cubicBezTo>
                <a:close/>
                <a:moveTo>
                  <a:pt x="184" y="361"/>
                </a:moveTo>
                <a:cubicBezTo>
                  <a:pt x="172" y="357"/>
                  <a:pt x="161" y="352"/>
                  <a:pt x="151" y="347"/>
                </a:cubicBezTo>
                <a:cubicBezTo>
                  <a:pt x="168" y="329"/>
                  <a:pt x="189" y="314"/>
                  <a:pt x="213" y="305"/>
                </a:cubicBezTo>
                <a:cubicBezTo>
                  <a:pt x="201" y="320"/>
                  <a:pt x="191" y="339"/>
                  <a:pt x="184" y="361"/>
                </a:cubicBezTo>
                <a:close/>
                <a:moveTo>
                  <a:pt x="155" y="758"/>
                </a:moveTo>
                <a:cubicBezTo>
                  <a:pt x="157" y="760"/>
                  <a:pt x="158" y="763"/>
                  <a:pt x="158" y="767"/>
                </a:cubicBezTo>
                <a:cubicBezTo>
                  <a:pt x="158" y="770"/>
                  <a:pt x="158" y="772"/>
                  <a:pt x="156" y="774"/>
                </a:cubicBezTo>
                <a:cubicBezTo>
                  <a:pt x="155" y="777"/>
                  <a:pt x="152" y="778"/>
                  <a:pt x="150" y="779"/>
                </a:cubicBezTo>
                <a:cubicBezTo>
                  <a:pt x="147" y="780"/>
                  <a:pt x="142" y="781"/>
                  <a:pt x="134" y="781"/>
                </a:cubicBezTo>
                <a:cubicBezTo>
                  <a:pt x="123" y="781"/>
                  <a:pt x="123" y="781"/>
                  <a:pt x="123" y="781"/>
                </a:cubicBezTo>
                <a:cubicBezTo>
                  <a:pt x="123" y="753"/>
                  <a:pt x="123" y="753"/>
                  <a:pt x="123" y="753"/>
                </a:cubicBezTo>
                <a:cubicBezTo>
                  <a:pt x="133" y="753"/>
                  <a:pt x="133" y="753"/>
                  <a:pt x="133" y="753"/>
                </a:cubicBezTo>
                <a:cubicBezTo>
                  <a:pt x="140" y="753"/>
                  <a:pt x="145" y="753"/>
                  <a:pt x="147" y="753"/>
                </a:cubicBezTo>
                <a:cubicBezTo>
                  <a:pt x="150" y="754"/>
                  <a:pt x="153" y="755"/>
                  <a:pt x="155" y="758"/>
                </a:cubicBezTo>
                <a:close/>
                <a:moveTo>
                  <a:pt x="168" y="454"/>
                </a:moveTo>
                <a:cubicBezTo>
                  <a:pt x="104" y="454"/>
                  <a:pt x="104" y="454"/>
                  <a:pt x="104" y="454"/>
                </a:cubicBezTo>
                <a:cubicBezTo>
                  <a:pt x="106" y="423"/>
                  <a:pt x="117" y="393"/>
                  <a:pt x="135" y="367"/>
                </a:cubicBezTo>
                <a:cubicBezTo>
                  <a:pt x="148" y="374"/>
                  <a:pt x="162" y="380"/>
                  <a:pt x="177" y="385"/>
                </a:cubicBezTo>
                <a:cubicBezTo>
                  <a:pt x="171" y="407"/>
                  <a:pt x="168" y="430"/>
                  <a:pt x="168" y="454"/>
                </a:cubicBezTo>
                <a:close/>
                <a:moveTo>
                  <a:pt x="224" y="759"/>
                </a:moveTo>
                <a:cubicBezTo>
                  <a:pt x="238" y="796"/>
                  <a:pt x="238" y="796"/>
                  <a:pt x="238" y="796"/>
                </a:cubicBezTo>
                <a:cubicBezTo>
                  <a:pt x="211" y="796"/>
                  <a:pt x="211" y="796"/>
                  <a:pt x="211" y="796"/>
                </a:cubicBezTo>
                <a:lnTo>
                  <a:pt x="224" y="759"/>
                </a:lnTo>
                <a:close/>
                <a:moveTo>
                  <a:pt x="373" y="569"/>
                </a:moveTo>
                <a:cubicBezTo>
                  <a:pt x="385" y="573"/>
                  <a:pt x="396" y="578"/>
                  <a:pt x="406" y="584"/>
                </a:cubicBezTo>
                <a:cubicBezTo>
                  <a:pt x="389" y="603"/>
                  <a:pt x="367" y="618"/>
                  <a:pt x="343" y="628"/>
                </a:cubicBezTo>
                <a:cubicBezTo>
                  <a:pt x="355" y="612"/>
                  <a:pt x="365" y="592"/>
                  <a:pt x="373" y="569"/>
                </a:cubicBezTo>
                <a:close/>
                <a:moveTo>
                  <a:pt x="388" y="478"/>
                </a:moveTo>
                <a:cubicBezTo>
                  <a:pt x="452" y="478"/>
                  <a:pt x="452" y="478"/>
                  <a:pt x="452" y="478"/>
                </a:cubicBezTo>
                <a:cubicBezTo>
                  <a:pt x="450" y="509"/>
                  <a:pt x="439" y="539"/>
                  <a:pt x="422" y="564"/>
                </a:cubicBezTo>
                <a:cubicBezTo>
                  <a:pt x="409" y="557"/>
                  <a:pt x="395" y="551"/>
                  <a:pt x="380" y="546"/>
                </a:cubicBezTo>
                <a:cubicBezTo>
                  <a:pt x="385" y="524"/>
                  <a:pt x="388" y="502"/>
                  <a:pt x="388" y="478"/>
                </a:cubicBezTo>
                <a:close/>
                <a:moveTo>
                  <a:pt x="372" y="361"/>
                </a:moveTo>
                <a:cubicBezTo>
                  <a:pt x="365" y="339"/>
                  <a:pt x="355" y="320"/>
                  <a:pt x="343" y="305"/>
                </a:cubicBezTo>
                <a:cubicBezTo>
                  <a:pt x="366" y="314"/>
                  <a:pt x="388" y="329"/>
                  <a:pt x="405" y="347"/>
                </a:cubicBezTo>
                <a:cubicBezTo>
                  <a:pt x="395" y="352"/>
                  <a:pt x="384" y="357"/>
                  <a:pt x="372" y="361"/>
                </a:cubicBezTo>
                <a:close/>
                <a:moveTo>
                  <a:pt x="527" y="183"/>
                </a:moveTo>
                <a:cubicBezTo>
                  <a:pt x="29" y="183"/>
                  <a:pt x="29" y="183"/>
                  <a:pt x="29" y="183"/>
                </a:cubicBezTo>
                <a:cubicBezTo>
                  <a:pt x="13" y="183"/>
                  <a:pt x="0" y="196"/>
                  <a:pt x="0" y="212"/>
                </a:cubicBezTo>
                <a:cubicBezTo>
                  <a:pt x="0" y="876"/>
                  <a:pt x="0" y="876"/>
                  <a:pt x="0" y="876"/>
                </a:cubicBezTo>
                <a:cubicBezTo>
                  <a:pt x="0" y="893"/>
                  <a:pt x="13" y="906"/>
                  <a:pt x="29" y="906"/>
                </a:cubicBezTo>
                <a:cubicBezTo>
                  <a:pt x="527" y="906"/>
                  <a:pt x="527" y="906"/>
                  <a:pt x="527" y="906"/>
                </a:cubicBezTo>
                <a:cubicBezTo>
                  <a:pt x="543" y="906"/>
                  <a:pt x="556" y="893"/>
                  <a:pt x="556" y="876"/>
                </a:cubicBezTo>
                <a:cubicBezTo>
                  <a:pt x="556" y="212"/>
                  <a:pt x="556" y="212"/>
                  <a:pt x="556" y="212"/>
                </a:cubicBezTo>
                <a:cubicBezTo>
                  <a:pt x="556" y="196"/>
                  <a:pt x="543" y="183"/>
                  <a:pt x="527" y="183"/>
                </a:cubicBezTo>
                <a:close/>
                <a:moveTo>
                  <a:pt x="167" y="791"/>
                </a:moveTo>
                <a:cubicBezTo>
                  <a:pt x="164" y="794"/>
                  <a:pt x="160" y="795"/>
                  <a:pt x="157" y="796"/>
                </a:cubicBezTo>
                <a:cubicBezTo>
                  <a:pt x="152" y="797"/>
                  <a:pt x="145" y="798"/>
                  <a:pt x="136" y="798"/>
                </a:cubicBezTo>
                <a:cubicBezTo>
                  <a:pt x="123" y="798"/>
                  <a:pt x="123" y="798"/>
                  <a:pt x="123" y="798"/>
                </a:cubicBezTo>
                <a:cubicBezTo>
                  <a:pt x="123" y="835"/>
                  <a:pt x="123" y="835"/>
                  <a:pt x="123" y="835"/>
                </a:cubicBezTo>
                <a:cubicBezTo>
                  <a:pt x="103" y="835"/>
                  <a:pt x="103" y="835"/>
                  <a:pt x="103" y="835"/>
                </a:cubicBezTo>
                <a:cubicBezTo>
                  <a:pt x="103" y="736"/>
                  <a:pt x="103" y="736"/>
                  <a:pt x="103" y="736"/>
                </a:cubicBezTo>
                <a:cubicBezTo>
                  <a:pt x="135" y="736"/>
                  <a:pt x="135" y="736"/>
                  <a:pt x="135" y="736"/>
                </a:cubicBezTo>
                <a:cubicBezTo>
                  <a:pt x="147" y="736"/>
                  <a:pt x="155" y="736"/>
                  <a:pt x="159" y="737"/>
                </a:cubicBezTo>
                <a:cubicBezTo>
                  <a:pt x="165" y="739"/>
                  <a:pt x="169" y="742"/>
                  <a:pt x="173" y="747"/>
                </a:cubicBezTo>
                <a:cubicBezTo>
                  <a:pt x="177" y="752"/>
                  <a:pt x="179" y="758"/>
                  <a:pt x="179" y="766"/>
                </a:cubicBezTo>
                <a:cubicBezTo>
                  <a:pt x="179" y="772"/>
                  <a:pt x="178" y="778"/>
                  <a:pt x="176" y="782"/>
                </a:cubicBezTo>
                <a:cubicBezTo>
                  <a:pt x="173" y="786"/>
                  <a:pt x="171" y="789"/>
                  <a:pt x="167" y="791"/>
                </a:cubicBezTo>
                <a:close/>
                <a:moveTo>
                  <a:pt x="253" y="835"/>
                </a:moveTo>
                <a:cubicBezTo>
                  <a:pt x="244" y="812"/>
                  <a:pt x="244" y="812"/>
                  <a:pt x="244" y="812"/>
                </a:cubicBezTo>
                <a:cubicBezTo>
                  <a:pt x="204" y="812"/>
                  <a:pt x="204" y="812"/>
                  <a:pt x="204" y="812"/>
                </a:cubicBezTo>
                <a:cubicBezTo>
                  <a:pt x="196" y="835"/>
                  <a:pt x="196" y="835"/>
                  <a:pt x="196" y="835"/>
                </a:cubicBezTo>
                <a:cubicBezTo>
                  <a:pt x="175" y="835"/>
                  <a:pt x="175" y="835"/>
                  <a:pt x="175" y="835"/>
                </a:cubicBezTo>
                <a:cubicBezTo>
                  <a:pt x="214" y="736"/>
                  <a:pt x="214" y="736"/>
                  <a:pt x="214" y="736"/>
                </a:cubicBezTo>
                <a:cubicBezTo>
                  <a:pt x="235" y="736"/>
                  <a:pt x="235" y="736"/>
                  <a:pt x="235" y="736"/>
                </a:cubicBezTo>
                <a:cubicBezTo>
                  <a:pt x="274" y="835"/>
                  <a:pt x="274" y="835"/>
                  <a:pt x="274" y="835"/>
                </a:cubicBezTo>
                <a:lnTo>
                  <a:pt x="253" y="835"/>
                </a:lnTo>
                <a:close/>
                <a:moveTo>
                  <a:pt x="356" y="822"/>
                </a:moveTo>
                <a:cubicBezTo>
                  <a:pt x="353" y="827"/>
                  <a:pt x="348" y="831"/>
                  <a:pt x="342" y="833"/>
                </a:cubicBezTo>
                <a:cubicBezTo>
                  <a:pt x="337" y="836"/>
                  <a:pt x="330" y="837"/>
                  <a:pt x="321" y="837"/>
                </a:cubicBezTo>
                <a:cubicBezTo>
                  <a:pt x="308" y="837"/>
                  <a:pt x="299" y="834"/>
                  <a:pt x="292" y="828"/>
                </a:cubicBezTo>
                <a:cubicBezTo>
                  <a:pt x="285" y="822"/>
                  <a:pt x="281" y="814"/>
                  <a:pt x="280" y="803"/>
                </a:cubicBezTo>
                <a:cubicBezTo>
                  <a:pt x="299" y="801"/>
                  <a:pt x="299" y="801"/>
                  <a:pt x="299" y="801"/>
                </a:cubicBezTo>
                <a:cubicBezTo>
                  <a:pt x="301" y="807"/>
                  <a:pt x="303" y="812"/>
                  <a:pt x="307" y="815"/>
                </a:cubicBezTo>
                <a:cubicBezTo>
                  <a:pt x="310" y="818"/>
                  <a:pt x="315" y="820"/>
                  <a:pt x="321" y="820"/>
                </a:cubicBezTo>
                <a:cubicBezTo>
                  <a:pt x="328" y="820"/>
                  <a:pt x="332" y="818"/>
                  <a:pt x="336" y="816"/>
                </a:cubicBezTo>
                <a:cubicBezTo>
                  <a:pt x="339" y="813"/>
                  <a:pt x="341" y="810"/>
                  <a:pt x="341" y="806"/>
                </a:cubicBezTo>
                <a:cubicBezTo>
                  <a:pt x="341" y="804"/>
                  <a:pt x="340" y="802"/>
                  <a:pt x="339" y="800"/>
                </a:cubicBezTo>
                <a:cubicBezTo>
                  <a:pt x="337" y="799"/>
                  <a:pt x="335" y="797"/>
                  <a:pt x="331" y="796"/>
                </a:cubicBezTo>
                <a:cubicBezTo>
                  <a:pt x="329" y="795"/>
                  <a:pt x="324" y="794"/>
                  <a:pt x="315" y="792"/>
                </a:cubicBezTo>
                <a:cubicBezTo>
                  <a:pt x="305" y="789"/>
                  <a:pt x="297" y="786"/>
                  <a:pt x="293" y="782"/>
                </a:cubicBezTo>
                <a:cubicBezTo>
                  <a:pt x="287" y="776"/>
                  <a:pt x="284" y="770"/>
                  <a:pt x="284" y="762"/>
                </a:cubicBezTo>
                <a:cubicBezTo>
                  <a:pt x="284" y="757"/>
                  <a:pt x="285" y="752"/>
                  <a:pt x="288" y="748"/>
                </a:cubicBezTo>
                <a:cubicBezTo>
                  <a:pt x="291" y="743"/>
                  <a:pt x="295" y="740"/>
                  <a:pt x="300" y="738"/>
                </a:cubicBezTo>
                <a:cubicBezTo>
                  <a:pt x="306" y="735"/>
                  <a:pt x="312" y="734"/>
                  <a:pt x="320" y="734"/>
                </a:cubicBezTo>
                <a:cubicBezTo>
                  <a:pt x="332" y="734"/>
                  <a:pt x="342" y="737"/>
                  <a:pt x="348" y="742"/>
                </a:cubicBezTo>
                <a:cubicBezTo>
                  <a:pt x="354" y="748"/>
                  <a:pt x="357" y="755"/>
                  <a:pt x="358" y="764"/>
                </a:cubicBezTo>
                <a:cubicBezTo>
                  <a:pt x="338" y="765"/>
                  <a:pt x="338" y="765"/>
                  <a:pt x="338" y="765"/>
                </a:cubicBezTo>
                <a:cubicBezTo>
                  <a:pt x="337" y="760"/>
                  <a:pt x="335" y="756"/>
                  <a:pt x="332" y="754"/>
                </a:cubicBezTo>
                <a:cubicBezTo>
                  <a:pt x="329" y="752"/>
                  <a:pt x="325" y="751"/>
                  <a:pt x="320" y="751"/>
                </a:cubicBezTo>
                <a:cubicBezTo>
                  <a:pt x="314" y="751"/>
                  <a:pt x="309" y="752"/>
                  <a:pt x="306" y="754"/>
                </a:cubicBezTo>
                <a:cubicBezTo>
                  <a:pt x="304" y="756"/>
                  <a:pt x="303" y="758"/>
                  <a:pt x="303" y="760"/>
                </a:cubicBezTo>
                <a:cubicBezTo>
                  <a:pt x="303" y="763"/>
                  <a:pt x="304" y="765"/>
                  <a:pt x="306" y="767"/>
                </a:cubicBezTo>
                <a:cubicBezTo>
                  <a:pt x="308" y="769"/>
                  <a:pt x="314" y="771"/>
                  <a:pt x="324" y="773"/>
                </a:cubicBezTo>
                <a:cubicBezTo>
                  <a:pt x="334" y="775"/>
                  <a:pt x="341" y="778"/>
                  <a:pt x="346" y="780"/>
                </a:cubicBezTo>
                <a:cubicBezTo>
                  <a:pt x="350" y="783"/>
                  <a:pt x="354" y="786"/>
                  <a:pt x="357" y="790"/>
                </a:cubicBezTo>
                <a:cubicBezTo>
                  <a:pt x="359" y="795"/>
                  <a:pt x="361" y="800"/>
                  <a:pt x="361" y="806"/>
                </a:cubicBezTo>
                <a:cubicBezTo>
                  <a:pt x="361" y="812"/>
                  <a:pt x="359" y="817"/>
                  <a:pt x="356" y="822"/>
                </a:cubicBezTo>
                <a:close/>
                <a:moveTo>
                  <a:pt x="448" y="822"/>
                </a:moveTo>
                <a:cubicBezTo>
                  <a:pt x="445" y="827"/>
                  <a:pt x="441" y="831"/>
                  <a:pt x="435" y="833"/>
                </a:cubicBezTo>
                <a:cubicBezTo>
                  <a:pt x="429" y="836"/>
                  <a:pt x="422" y="837"/>
                  <a:pt x="413" y="837"/>
                </a:cubicBezTo>
                <a:cubicBezTo>
                  <a:pt x="401" y="837"/>
                  <a:pt x="391" y="834"/>
                  <a:pt x="384" y="828"/>
                </a:cubicBezTo>
                <a:cubicBezTo>
                  <a:pt x="378" y="822"/>
                  <a:pt x="374" y="814"/>
                  <a:pt x="372" y="803"/>
                </a:cubicBezTo>
                <a:cubicBezTo>
                  <a:pt x="392" y="801"/>
                  <a:pt x="392" y="801"/>
                  <a:pt x="392" y="801"/>
                </a:cubicBezTo>
                <a:cubicBezTo>
                  <a:pt x="393" y="807"/>
                  <a:pt x="395" y="812"/>
                  <a:pt x="399" y="815"/>
                </a:cubicBezTo>
                <a:cubicBezTo>
                  <a:pt x="403" y="818"/>
                  <a:pt x="407" y="820"/>
                  <a:pt x="413" y="820"/>
                </a:cubicBezTo>
                <a:cubicBezTo>
                  <a:pt x="420" y="820"/>
                  <a:pt x="425" y="818"/>
                  <a:pt x="428" y="816"/>
                </a:cubicBezTo>
                <a:cubicBezTo>
                  <a:pt x="431" y="813"/>
                  <a:pt x="433" y="810"/>
                  <a:pt x="433" y="806"/>
                </a:cubicBezTo>
                <a:cubicBezTo>
                  <a:pt x="433" y="804"/>
                  <a:pt x="432" y="802"/>
                  <a:pt x="431" y="800"/>
                </a:cubicBezTo>
                <a:cubicBezTo>
                  <a:pt x="429" y="799"/>
                  <a:pt x="427" y="797"/>
                  <a:pt x="424" y="796"/>
                </a:cubicBezTo>
                <a:cubicBezTo>
                  <a:pt x="421" y="795"/>
                  <a:pt x="416" y="794"/>
                  <a:pt x="408" y="792"/>
                </a:cubicBezTo>
                <a:cubicBezTo>
                  <a:pt x="397" y="789"/>
                  <a:pt x="389" y="786"/>
                  <a:pt x="385" y="782"/>
                </a:cubicBezTo>
                <a:cubicBezTo>
                  <a:pt x="379" y="776"/>
                  <a:pt x="376" y="770"/>
                  <a:pt x="376" y="762"/>
                </a:cubicBezTo>
                <a:cubicBezTo>
                  <a:pt x="376" y="757"/>
                  <a:pt x="377" y="752"/>
                  <a:pt x="380" y="748"/>
                </a:cubicBezTo>
                <a:cubicBezTo>
                  <a:pt x="383" y="743"/>
                  <a:pt x="387" y="740"/>
                  <a:pt x="393" y="738"/>
                </a:cubicBezTo>
                <a:cubicBezTo>
                  <a:pt x="398" y="735"/>
                  <a:pt x="404" y="734"/>
                  <a:pt x="412" y="734"/>
                </a:cubicBezTo>
                <a:cubicBezTo>
                  <a:pt x="425" y="734"/>
                  <a:pt x="434" y="737"/>
                  <a:pt x="440" y="742"/>
                </a:cubicBezTo>
                <a:cubicBezTo>
                  <a:pt x="446" y="748"/>
                  <a:pt x="450" y="755"/>
                  <a:pt x="450" y="764"/>
                </a:cubicBezTo>
                <a:cubicBezTo>
                  <a:pt x="430" y="765"/>
                  <a:pt x="430" y="765"/>
                  <a:pt x="430" y="765"/>
                </a:cubicBezTo>
                <a:cubicBezTo>
                  <a:pt x="429" y="760"/>
                  <a:pt x="427" y="756"/>
                  <a:pt x="425" y="754"/>
                </a:cubicBezTo>
                <a:cubicBezTo>
                  <a:pt x="422" y="752"/>
                  <a:pt x="418" y="751"/>
                  <a:pt x="412" y="751"/>
                </a:cubicBezTo>
                <a:cubicBezTo>
                  <a:pt x="406" y="751"/>
                  <a:pt x="402" y="752"/>
                  <a:pt x="398" y="754"/>
                </a:cubicBezTo>
                <a:cubicBezTo>
                  <a:pt x="396" y="756"/>
                  <a:pt x="395" y="758"/>
                  <a:pt x="395" y="760"/>
                </a:cubicBezTo>
                <a:cubicBezTo>
                  <a:pt x="395" y="763"/>
                  <a:pt x="396" y="765"/>
                  <a:pt x="398" y="767"/>
                </a:cubicBezTo>
                <a:cubicBezTo>
                  <a:pt x="401" y="769"/>
                  <a:pt x="407" y="771"/>
                  <a:pt x="416" y="773"/>
                </a:cubicBezTo>
                <a:cubicBezTo>
                  <a:pt x="426" y="775"/>
                  <a:pt x="433" y="778"/>
                  <a:pt x="438" y="780"/>
                </a:cubicBezTo>
                <a:cubicBezTo>
                  <a:pt x="443" y="783"/>
                  <a:pt x="446" y="786"/>
                  <a:pt x="449" y="790"/>
                </a:cubicBezTo>
                <a:cubicBezTo>
                  <a:pt x="452" y="795"/>
                  <a:pt x="453" y="800"/>
                  <a:pt x="453" y="806"/>
                </a:cubicBezTo>
                <a:cubicBezTo>
                  <a:pt x="453" y="812"/>
                  <a:pt x="451" y="817"/>
                  <a:pt x="448" y="822"/>
                </a:cubicBezTo>
                <a:close/>
                <a:moveTo>
                  <a:pt x="476" y="476"/>
                </a:moveTo>
                <a:cubicBezTo>
                  <a:pt x="474" y="513"/>
                  <a:pt x="462" y="549"/>
                  <a:pt x="441" y="580"/>
                </a:cubicBezTo>
                <a:cubicBezTo>
                  <a:pt x="437" y="585"/>
                  <a:pt x="433" y="590"/>
                  <a:pt x="428" y="595"/>
                </a:cubicBezTo>
                <a:cubicBezTo>
                  <a:pt x="393" y="637"/>
                  <a:pt x="342" y="662"/>
                  <a:pt x="288" y="664"/>
                </a:cubicBezTo>
                <a:cubicBezTo>
                  <a:pt x="284" y="665"/>
                  <a:pt x="281" y="665"/>
                  <a:pt x="278" y="665"/>
                </a:cubicBezTo>
                <a:cubicBezTo>
                  <a:pt x="275" y="665"/>
                  <a:pt x="272" y="665"/>
                  <a:pt x="268" y="664"/>
                </a:cubicBezTo>
                <a:cubicBezTo>
                  <a:pt x="214" y="662"/>
                  <a:pt x="163" y="637"/>
                  <a:pt x="128" y="595"/>
                </a:cubicBezTo>
                <a:cubicBezTo>
                  <a:pt x="123" y="590"/>
                  <a:pt x="119" y="585"/>
                  <a:pt x="115" y="580"/>
                </a:cubicBezTo>
                <a:cubicBezTo>
                  <a:pt x="94" y="549"/>
                  <a:pt x="82" y="513"/>
                  <a:pt x="80" y="476"/>
                </a:cubicBezTo>
                <a:cubicBezTo>
                  <a:pt x="80" y="473"/>
                  <a:pt x="80" y="469"/>
                  <a:pt x="80" y="466"/>
                </a:cubicBezTo>
                <a:cubicBezTo>
                  <a:pt x="80" y="463"/>
                  <a:pt x="80" y="460"/>
                  <a:pt x="80" y="456"/>
                </a:cubicBezTo>
                <a:cubicBezTo>
                  <a:pt x="82" y="419"/>
                  <a:pt x="94" y="382"/>
                  <a:pt x="117" y="351"/>
                </a:cubicBezTo>
                <a:cubicBezTo>
                  <a:pt x="120" y="346"/>
                  <a:pt x="124" y="341"/>
                  <a:pt x="129" y="336"/>
                </a:cubicBezTo>
                <a:cubicBezTo>
                  <a:pt x="165" y="295"/>
                  <a:pt x="214" y="271"/>
                  <a:pt x="268" y="268"/>
                </a:cubicBezTo>
                <a:cubicBezTo>
                  <a:pt x="271" y="268"/>
                  <a:pt x="271" y="268"/>
                  <a:pt x="271" y="268"/>
                </a:cubicBezTo>
                <a:cubicBezTo>
                  <a:pt x="271" y="268"/>
                  <a:pt x="271" y="268"/>
                  <a:pt x="271" y="268"/>
                </a:cubicBezTo>
                <a:cubicBezTo>
                  <a:pt x="273" y="268"/>
                  <a:pt x="276" y="268"/>
                  <a:pt x="278" y="268"/>
                </a:cubicBezTo>
                <a:cubicBezTo>
                  <a:pt x="280" y="268"/>
                  <a:pt x="283" y="268"/>
                  <a:pt x="285" y="268"/>
                </a:cubicBezTo>
                <a:cubicBezTo>
                  <a:pt x="285" y="268"/>
                  <a:pt x="285" y="268"/>
                  <a:pt x="285" y="268"/>
                </a:cubicBezTo>
                <a:cubicBezTo>
                  <a:pt x="288" y="268"/>
                  <a:pt x="288" y="268"/>
                  <a:pt x="288" y="268"/>
                </a:cubicBezTo>
                <a:cubicBezTo>
                  <a:pt x="342" y="271"/>
                  <a:pt x="391" y="295"/>
                  <a:pt x="427" y="336"/>
                </a:cubicBezTo>
                <a:cubicBezTo>
                  <a:pt x="431" y="341"/>
                  <a:pt x="436" y="346"/>
                  <a:pt x="439" y="351"/>
                </a:cubicBezTo>
                <a:cubicBezTo>
                  <a:pt x="462" y="382"/>
                  <a:pt x="474" y="419"/>
                  <a:pt x="476" y="456"/>
                </a:cubicBezTo>
                <a:cubicBezTo>
                  <a:pt x="476" y="460"/>
                  <a:pt x="476" y="463"/>
                  <a:pt x="476" y="466"/>
                </a:cubicBezTo>
                <a:cubicBezTo>
                  <a:pt x="476" y="469"/>
                  <a:pt x="476" y="473"/>
                  <a:pt x="476" y="476"/>
                </a:cubicBezTo>
                <a:close/>
                <a:moveTo>
                  <a:pt x="421" y="367"/>
                </a:moveTo>
                <a:cubicBezTo>
                  <a:pt x="439" y="393"/>
                  <a:pt x="450" y="423"/>
                  <a:pt x="452" y="454"/>
                </a:cubicBezTo>
                <a:cubicBezTo>
                  <a:pt x="388" y="454"/>
                  <a:pt x="388" y="454"/>
                  <a:pt x="388" y="454"/>
                </a:cubicBezTo>
                <a:cubicBezTo>
                  <a:pt x="388" y="430"/>
                  <a:pt x="385" y="407"/>
                  <a:pt x="379" y="385"/>
                </a:cubicBezTo>
                <a:cubicBezTo>
                  <a:pt x="394" y="380"/>
                  <a:pt x="408" y="374"/>
                  <a:pt x="421" y="367"/>
                </a:cubicBezTo>
                <a:close/>
                <a:moveTo>
                  <a:pt x="349" y="563"/>
                </a:moveTo>
                <a:cubicBezTo>
                  <a:pt x="335" y="604"/>
                  <a:pt x="314" y="631"/>
                  <a:pt x="290" y="639"/>
                </a:cubicBezTo>
                <a:cubicBezTo>
                  <a:pt x="290" y="555"/>
                  <a:pt x="290" y="555"/>
                  <a:pt x="290" y="555"/>
                </a:cubicBezTo>
                <a:cubicBezTo>
                  <a:pt x="311" y="556"/>
                  <a:pt x="330" y="558"/>
                  <a:pt x="349" y="563"/>
                </a:cubicBezTo>
                <a:close/>
                <a:moveTo>
                  <a:pt x="349" y="368"/>
                </a:moveTo>
                <a:cubicBezTo>
                  <a:pt x="330" y="372"/>
                  <a:pt x="310" y="374"/>
                  <a:pt x="290" y="375"/>
                </a:cubicBezTo>
                <a:cubicBezTo>
                  <a:pt x="290" y="294"/>
                  <a:pt x="290" y="294"/>
                  <a:pt x="290" y="294"/>
                </a:cubicBezTo>
                <a:cubicBezTo>
                  <a:pt x="313" y="301"/>
                  <a:pt x="335" y="328"/>
                  <a:pt x="349" y="368"/>
                </a:cubicBezTo>
                <a:close/>
                <a:moveTo>
                  <a:pt x="364" y="454"/>
                </a:moveTo>
                <a:cubicBezTo>
                  <a:pt x="290" y="454"/>
                  <a:pt x="290" y="454"/>
                  <a:pt x="290" y="454"/>
                </a:cubicBezTo>
                <a:cubicBezTo>
                  <a:pt x="290" y="399"/>
                  <a:pt x="290" y="399"/>
                  <a:pt x="290" y="399"/>
                </a:cubicBezTo>
                <a:cubicBezTo>
                  <a:pt x="313" y="399"/>
                  <a:pt x="335" y="396"/>
                  <a:pt x="356" y="391"/>
                </a:cubicBezTo>
                <a:cubicBezTo>
                  <a:pt x="360" y="411"/>
                  <a:pt x="363" y="432"/>
                  <a:pt x="364" y="454"/>
                </a:cubicBezTo>
                <a:close/>
                <a:moveTo>
                  <a:pt x="356" y="539"/>
                </a:moveTo>
                <a:cubicBezTo>
                  <a:pt x="335" y="534"/>
                  <a:pt x="313" y="532"/>
                  <a:pt x="290" y="531"/>
                </a:cubicBezTo>
                <a:cubicBezTo>
                  <a:pt x="290" y="478"/>
                  <a:pt x="290" y="478"/>
                  <a:pt x="290" y="478"/>
                </a:cubicBezTo>
                <a:cubicBezTo>
                  <a:pt x="364" y="478"/>
                  <a:pt x="364" y="478"/>
                  <a:pt x="364" y="478"/>
                </a:cubicBezTo>
                <a:cubicBezTo>
                  <a:pt x="363" y="499"/>
                  <a:pt x="361" y="520"/>
                  <a:pt x="356" y="539"/>
                </a:cubicBezTo>
                <a:close/>
              </a:path>
            </a:pathLst>
          </a:custGeom>
          <a:noFill/>
          <a:ln>
            <a:solidFill>
              <a:schemeClr val="tx2"/>
            </a:solid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1400">
              <a:latin typeface="Arial" panose="020B0604020202020204" pitchFamily="34" charset="0"/>
              <a:cs typeface="Arial" panose="020B0604020202020204" pitchFamily="34" charset="0"/>
            </a:endParaRPr>
          </a:p>
        </p:txBody>
      </p:sp>
      <p:sp>
        <p:nvSpPr>
          <p:cNvPr id="182" name="TextBox 181">
            <a:extLst>
              <a:ext uri="{FF2B5EF4-FFF2-40B4-BE49-F238E27FC236}">
                <a16:creationId xmlns:a16="http://schemas.microsoft.com/office/drawing/2014/main" id="{3FD5AA75-D24E-41C2-AF0C-3DA1DCF28F7E}"/>
              </a:ext>
            </a:extLst>
          </p:cNvPr>
          <p:cNvSpPr txBox="1"/>
          <p:nvPr/>
        </p:nvSpPr>
        <p:spPr>
          <a:xfrm>
            <a:off x="9694977" y="4212825"/>
            <a:ext cx="2066650" cy="461665"/>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Passenger </a:t>
            </a:r>
          </a:p>
          <a:p>
            <a:pPr algn="ctr"/>
            <a:r>
              <a:rPr lang="en-CA" sz="1200" b="1">
                <a:solidFill>
                  <a:schemeClr val="tx2"/>
                </a:solidFill>
                <a:latin typeface="Arial" panose="020B0604020202020204" pitchFamily="34" charset="0"/>
                <a:cs typeface="Arial" panose="020B0604020202020204" pitchFamily="34" charset="0"/>
              </a:rPr>
              <a:t>Emotions</a:t>
            </a:r>
          </a:p>
        </p:txBody>
      </p:sp>
      <p:grpSp>
        <p:nvGrpSpPr>
          <p:cNvPr id="183" name="Group 182">
            <a:extLst>
              <a:ext uri="{FF2B5EF4-FFF2-40B4-BE49-F238E27FC236}">
                <a16:creationId xmlns:a16="http://schemas.microsoft.com/office/drawing/2014/main" id="{6CF04076-3B8E-4285-8743-901E550812FC}"/>
              </a:ext>
            </a:extLst>
          </p:cNvPr>
          <p:cNvGrpSpPr/>
          <p:nvPr/>
        </p:nvGrpSpPr>
        <p:grpSpPr>
          <a:xfrm>
            <a:off x="11202203" y="4294880"/>
            <a:ext cx="276791" cy="278167"/>
            <a:chOff x="2894182" y="1607747"/>
            <a:chExt cx="1931143" cy="1942120"/>
          </a:xfrm>
        </p:grpSpPr>
        <p:grpSp>
          <p:nvGrpSpPr>
            <p:cNvPr id="184" name="Group 183">
              <a:extLst>
                <a:ext uri="{FF2B5EF4-FFF2-40B4-BE49-F238E27FC236}">
                  <a16:creationId xmlns:a16="http://schemas.microsoft.com/office/drawing/2014/main" id="{04C2C06B-078E-4679-803C-638B1EA2B801}"/>
                </a:ext>
              </a:extLst>
            </p:cNvPr>
            <p:cNvGrpSpPr/>
            <p:nvPr/>
          </p:nvGrpSpPr>
          <p:grpSpPr>
            <a:xfrm rot="20098359">
              <a:off x="2894182" y="1607747"/>
              <a:ext cx="1144442" cy="1174470"/>
              <a:chOff x="575673" y="1237685"/>
              <a:chExt cx="1144442" cy="1174470"/>
            </a:xfrm>
          </p:grpSpPr>
          <p:sp>
            <p:nvSpPr>
              <p:cNvPr id="191" name="Flowchart: Delay 190">
                <a:extLst>
                  <a:ext uri="{FF2B5EF4-FFF2-40B4-BE49-F238E27FC236}">
                    <a16:creationId xmlns:a16="http://schemas.microsoft.com/office/drawing/2014/main" id="{B27BEA8F-C113-470B-9994-AA1CAF63D5E6}"/>
                  </a:ext>
                </a:extLst>
              </p:cNvPr>
              <p:cNvSpPr/>
              <p:nvPr/>
            </p:nvSpPr>
            <p:spPr>
              <a:xfrm rot="5400000">
                <a:off x="560659" y="1252699"/>
                <a:ext cx="1174470" cy="1144442"/>
              </a:xfrm>
              <a:prstGeom prst="flowChartDelay">
                <a:avLst/>
              </a:prstGeom>
              <a:no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92" name="Group 191">
                <a:extLst>
                  <a:ext uri="{FF2B5EF4-FFF2-40B4-BE49-F238E27FC236}">
                    <a16:creationId xmlns:a16="http://schemas.microsoft.com/office/drawing/2014/main" id="{68FE6427-5C6E-4F35-A710-0AD101381F7C}"/>
                  </a:ext>
                </a:extLst>
              </p:cNvPr>
              <p:cNvGrpSpPr/>
              <p:nvPr/>
            </p:nvGrpSpPr>
            <p:grpSpPr>
              <a:xfrm>
                <a:off x="842214" y="1463747"/>
                <a:ext cx="611360" cy="144000"/>
                <a:chOff x="806742" y="1443427"/>
                <a:chExt cx="611360" cy="144000"/>
              </a:xfrm>
            </p:grpSpPr>
            <p:sp>
              <p:nvSpPr>
                <p:cNvPr id="195" name="Oval 194">
                  <a:extLst>
                    <a:ext uri="{FF2B5EF4-FFF2-40B4-BE49-F238E27FC236}">
                      <a16:creationId xmlns:a16="http://schemas.microsoft.com/office/drawing/2014/main" id="{E75C9463-4351-4A7B-B165-A55FFB69B1B6}"/>
                    </a:ext>
                  </a:extLst>
                </p:cNvPr>
                <p:cNvSpPr/>
                <p:nvPr/>
              </p:nvSpPr>
              <p:spPr>
                <a:xfrm>
                  <a:off x="80674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6" name="Oval 195">
                  <a:extLst>
                    <a:ext uri="{FF2B5EF4-FFF2-40B4-BE49-F238E27FC236}">
                      <a16:creationId xmlns:a16="http://schemas.microsoft.com/office/drawing/2014/main" id="{8420460A-DC9F-4A8A-B0A7-7BD17DD2F12C}"/>
                    </a:ext>
                  </a:extLst>
                </p:cNvPr>
                <p:cNvSpPr/>
                <p:nvPr/>
              </p:nvSpPr>
              <p:spPr>
                <a:xfrm>
                  <a:off x="1274102" y="1443427"/>
                  <a:ext cx="144000" cy="144000"/>
                </a:xfrm>
                <a:prstGeom prst="ellipse">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3" name="Moon 192">
                <a:extLst>
                  <a:ext uri="{FF2B5EF4-FFF2-40B4-BE49-F238E27FC236}">
                    <a16:creationId xmlns:a16="http://schemas.microsoft.com/office/drawing/2014/main" id="{E9667E2A-AD24-4160-B523-A4C20F6F3F5C}"/>
                  </a:ext>
                </a:extLst>
              </p:cNvPr>
              <p:cNvSpPr/>
              <p:nvPr/>
            </p:nvSpPr>
            <p:spPr>
              <a:xfrm rot="16200000">
                <a:off x="978314" y="1688820"/>
                <a:ext cx="337220" cy="613300"/>
              </a:xfrm>
              <a:prstGeom prst="moon">
                <a:avLst/>
              </a:prstGeom>
              <a:solidFill>
                <a:schemeClr val="tx2"/>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CA"/>
              </a:p>
            </p:txBody>
          </p:sp>
        </p:grpSp>
        <p:grpSp>
          <p:nvGrpSpPr>
            <p:cNvPr id="185" name="Group 184">
              <a:extLst>
                <a:ext uri="{FF2B5EF4-FFF2-40B4-BE49-F238E27FC236}">
                  <a16:creationId xmlns:a16="http://schemas.microsoft.com/office/drawing/2014/main" id="{F3E916C8-C878-4F59-A213-104EAB2CAACC}"/>
                </a:ext>
              </a:extLst>
            </p:cNvPr>
            <p:cNvGrpSpPr/>
            <p:nvPr/>
          </p:nvGrpSpPr>
          <p:grpSpPr>
            <a:xfrm rot="1315934">
              <a:off x="3680883" y="2375397"/>
              <a:ext cx="1144442" cy="1174470"/>
              <a:chOff x="565513" y="4136706"/>
              <a:chExt cx="1144442" cy="1174470"/>
            </a:xfrm>
          </p:grpSpPr>
          <p:sp>
            <p:nvSpPr>
              <p:cNvPr id="186" name="Flowchart: Delay 185">
                <a:extLst>
                  <a:ext uri="{FF2B5EF4-FFF2-40B4-BE49-F238E27FC236}">
                    <a16:creationId xmlns:a16="http://schemas.microsoft.com/office/drawing/2014/main" id="{4FDE9E30-7406-4EB8-B869-E0A4EA253EF4}"/>
                  </a:ext>
                </a:extLst>
              </p:cNvPr>
              <p:cNvSpPr/>
              <p:nvPr/>
            </p:nvSpPr>
            <p:spPr>
              <a:xfrm rot="5400000">
                <a:off x="550499" y="4151720"/>
                <a:ext cx="1174470" cy="1144442"/>
              </a:xfrm>
              <a:prstGeom prst="flowChartDelay">
                <a:avLst/>
              </a:prstGeom>
              <a:solidFill>
                <a:schemeClr val="bg1">
                  <a:lumMod val="95000"/>
                </a:schemeClr>
              </a:solidFill>
              <a:ln>
                <a:solidFill>
                  <a:schemeClr val="tx2"/>
                </a:solidFill>
              </a:ln>
            </p:spPr>
            <p:style>
              <a:lnRef idx="2">
                <a:schemeClr val="dk1"/>
              </a:lnRef>
              <a:fillRef idx="1">
                <a:schemeClr val="lt1"/>
              </a:fillRef>
              <a:effectRef idx="0">
                <a:schemeClr val="dk1"/>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endParaRPr lang="en-CA"/>
              </a:p>
            </p:txBody>
          </p:sp>
          <p:grpSp>
            <p:nvGrpSpPr>
              <p:cNvPr id="187" name="Group 186">
                <a:extLst>
                  <a:ext uri="{FF2B5EF4-FFF2-40B4-BE49-F238E27FC236}">
                    <a16:creationId xmlns:a16="http://schemas.microsoft.com/office/drawing/2014/main" id="{2C8D1407-C9E4-4642-9C20-71C71ABD04DF}"/>
                  </a:ext>
                </a:extLst>
              </p:cNvPr>
              <p:cNvGrpSpPr/>
              <p:nvPr/>
            </p:nvGrpSpPr>
            <p:grpSpPr>
              <a:xfrm>
                <a:off x="796054" y="4399987"/>
                <a:ext cx="683360" cy="72000"/>
                <a:chOff x="760054" y="4369507"/>
                <a:chExt cx="683360" cy="72000"/>
              </a:xfrm>
            </p:grpSpPr>
            <p:sp>
              <p:nvSpPr>
                <p:cNvPr id="189" name="Rectangle 188">
                  <a:extLst>
                    <a:ext uri="{FF2B5EF4-FFF2-40B4-BE49-F238E27FC236}">
                      <a16:creationId xmlns:a16="http://schemas.microsoft.com/office/drawing/2014/main" id="{6EF2A9CB-CDAD-4AC1-8EC2-581AFBE169C5}"/>
                    </a:ext>
                  </a:extLst>
                </p:cNvPr>
                <p:cNvSpPr/>
                <p:nvPr/>
              </p:nvSpPr>
              <p:spPr>
                <a:xfrm rot="5400000">
                  <a:off x="83205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90" name="Rectangle 189">
                  <a:extLst>
                    <a:ext uri="{FF2B5EF4-FFF2-40B4-BE49-F238E27FC236}">
                      <a16:creationId xmlns:a16="http://schemas.microsoft.com/office/drawing/2014/main" id="{8A6212D2-F78D-4A6A-B7A2-1E9C6B52DFBE}"/>
                    </a:ext>
                  </a:extLst>
                </p:cNvPr>
                <p:cNvSpPr/>
                <p:nvPr/>
              </p:nvSpPr>
              <p:spPr>
                <a:xfrm rot="5400000">
                  <a:off x="1299414" y="4297507"/>
                  <a:ext cx="72000" cy="21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8" name="Rectangle 187">
                <a:extLst>
                  <a:ext uri="{FF2B5EF4-FFF2-40B4-BE49-F238E27FC236}">
                    <a16:creationId xmlns:a16="http://schemas.microsoft.com/office/drawing/2014/main" id="{9CF8536F-2D68-4FA9-A024-32FABFF3C110}"/>
                  </a:ext>
                </a:extLst>
              </p:cNvPr>
              <p:cNvSpPr/>
              <p:nvPr/>
            </p:nvSpPr>
            <p:spPr>
              <a:xfrm rot="5400000">
                <a:off x="1101734" y="4584867"/>
                <a:ext cx="72000" cy="576000"/>
              </a:xfrm>
              <a:prstGeom prst="rect">
                <a:avLst/>
              </a:prstGeom>
              <a:solidFill>
                <a:schemeClr val="tx2"/>
              </a:solidFill>
              <a:ln>
                <a:solidFill>
                  <a:schemeClr val="tx2"/>
                </a:solidFill>
              </a:ln>
              <a:effectLst>
                <a:outerShdw blurRad="40000" dist="23000" dir="5400000" rotWithShape="0">
                  <a:srgbClr val="000000">
                    <a:alpha val="0"/>
                  </a:srgb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sp>
        <p:nvSpPr>
          <p:cNvPr id="3" name="Slide Number Placeholder 2">
            <a:extLst>
              <a:ext uri="{FF2B5EF4-FFF2-40B4-BE49-F238E27FC236}">
                <a16:creationId xmlns:a16="http://schemas.microsoft.com/office/drawing/2014/main" id="{22028283-31BA-5E89-B073-DDD28DC7BFAD}"/>
              </a:ext>
            </a:extLst>
          </p:cNvPr>
          <p:cNvSpPr>
            <a:spLocks noGrp="1"/>
          </p:cNvSpPr>
          <p:nvPr>
            <p:ph type="sldNum" sz="quarter" idx="4"/>
          </p:nvPr>
        </p:nvSpPr>
        <p:spPr/>
        <p:txBody>
          <a:bodyPr/>
          <a:lstStyle/>
          <a:p>
            <a:fld id="{13DAD56E-802A-2646-A8DB-6610A51D0FC3}" type="slidenum">
              <a:rPr lang="en-IN" smtClean="0"/>
              <a:t>18</a:t>
            </a:fld>
            <a:endParaRPr lang="en-IN"/>
          </a:p>
        </p:txBody>
      </p:sp>
    </p:spTree>
    <p:extLst>
      <p:ext uri="{BB962C8B-B14F-4D97-AF65-F5344CB8AC3E}">
        <p14:creationId xmlns:p14="http://schemas.microsoft.com/office/powerpoint/2010/main" val="7929232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Table 29">
            <a:extLst>
              <a:ext uri="{FF2B5EF4-FFF2-40B4-BE49-F238E27FC236}">
                <a16:creationId xmlns:a16="http://schemas.microsoft.com/office/drawing/2014/main" id="{B587D765-3737-4D54-8C31-2C680C182EEE}"/>
              </a:ext>
            </a:extLst>
          </p:cNvPr>
          <p:cNvGraphicFramePr>
            <a:graphicFrameLocks noGrp="1"/>
          </p:cNvGraphicFramePr>
          <p:nvPr/>
        </p:nvGraphicFramePr>
        <p:xfrm>
          <a:off x="435600" y="1256400"/>
          <a:ext cx="11419188" cy="4758480"/>
        </p:xfrm>
        <a:graphic>
          <a:graphicData uri="http://schemas.openxmlformats.org/drawingml/2006/table">
            <a:tbl>
              <a:tblPr>
                <a:tableStyleId>{5C22544A-7EE6-4342-B048-85BDC9FD1C3A}</a:tableStyleId>
              </a:tblPr>
              <a:tblGrid>
                <a:gridCol w="458343">
                  <a:extLst>
                    <a:ext uri="{9D8B030D-6E8A-4147-A177-3AD203B41FA5}">
                      <a16:colId xmlns:a16="http://schemas.microsoft.com/office/drawing/2014/main" val="494224020"/>
                    </a:ext>
                  </a:extLst>
                </a:gridCol>
                <a:gridCol w="1857983">
                  <a:extLst>
                    <a:ext uri="{9D8B030D-6E8A-4147-A177-3AD203B41FA5}">
                      <a16:colId xmlns:a16="http://schemas.microsoft.com/office/drawing/2014/main" val="597288634"/>
                    </a:ext>
                  </a:extLst>
                </a:gridCol>
                <a:gridCol w="515566">
                  <a:extLst>
                    <a:ext uri="{9D8B030D-6E8A-4147-A177-3AD203B41FA5}">
                      <a16:colId xmlns:a16="http://schemas.microsoft.com/office/drawing/2014/main" val="712746979"/>
                    </a:ext>
                  </a:extLst>
                </a:gridCol>
                <a:gridCol w="7395696">
                  <a:extLst>
                    <a:ext uri="{9D8B030D-6E8A-4147-A177-3AD203B41FA5}">
                      <a16:colId xmlns:a16="http://schemas.microsoft.com/office/drawing/2014/main" val="980622461"/>
                    </a:ext>
                  </a:extLst>
                </a:gridCol>
                <a:gridCol w="1191600">
                  <a:extLst>
                    <a:ext uri="{9D8B030D-6E8A-4147-A177-3AD203B41FA5}">
                      <a16:colId xmlns:a16="http://schemas.microsoft.com/office/drawing/2014/main" val="2781124993"/>
                    </a:ext>
                  </a:extLst>
                </a:gridCol>
              </a:tblGrid>
              <a:tr h="182880">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mpd="sng">
                      <a:noFill/>
                    </a:lnL>
                    <a:lnR w="12700" cmpd="sng">
                      <a:noFill/>
                    </a:lnR>
                    <a:lnT w="12700" cap="flat" cmpd="sng" algn="ctr">
                      <a:noFill/>
                      <a:prstDash val="solid"/>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147600">
                <a:tc rowSpan="3">
                  <a:txBody>
                    <a:bodyPr/>
                    <a:lstStyle/>
                    <a:p>
                      <a:pPr algn="l" fontAlgn="b"/>
                      <a:endParaRPr lang="en-CA" sz="100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l="9000" t="6000" r="9000" b="6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Arrival at the Airport</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b"/>
                      <a:r>
                        <a:rPr lang="en-CA" sz="1050" b="1" i="0" u="none" strike="noStrike">
                          <a:solidFill>
                            <a:schemeClr val="tx2"/>
                          </a:solidFill>
                          <a:effectLst/>
                          <a:latin typeface="Arial" panose="020B0604020202020204" pitchFamily="34" charset="0"/>
                          <a:cs typeface="Arial" panose="020B0604020202020204" pitchFamily="34" charset="0"/>
                        </a:rPr>
                        <a:t>4.00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-0.01</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400554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i="0" u="none" strike="noStrike" kern="1200">
                          <a:solidFill>
                            <a:srgbClr val="595959"/>
                          </a:solidFill>
                          <a:effectLst/>
                          <a:latin typeface="Arial" panose="020B0604020202020204" pitchFamily="34" charset="0"/>
                          <a:ea typeface="+mn-ea"/>
                          <a:cs typeface="Arial" panose="020B0604020202020204" pitchFamily="34" charset="0"/>
                        </a:rPr>
                        <a:t>-0.14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7461732"/>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0">
                      <a:blip r:embed="rId4"/>
                      <a:stretch>
                        <a:fillRect l="13000" t="8000" r="13000" b="8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Check-in</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ctr" defTabSz="457200" rtl="0" eaLnBrk="1" fontAlgn="b" latinLnBrk="0" hangingPunct="1"/>
                      <a:r>
                        <a:rPr lang="en-CA" sz="1050" b="1" i="0" u="none" strike="noStrike" kern="1200">
                          <a:solidFill>
                            <a:schemeClr val="tx2"/>
                          </a:solidFill>
                          <a:effectLst/>
                          <a:latin typeface="Arial" panose="020B0604020202020204" pitchFamily="34" charset="0"/>
                          <a:ea typeface="+mn-ea"/>
                          <a:cs typeface="Arial" panose="020B0604020202020204" pitchFamily="34" charset="0"/>
                        </a:rPr>
                        <a:t>4.19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C00000"/>
                          </a:solidFill>
                          <a:effectLst/>
                          <a:latin typeface="Arial" panose="020B0604020202020204" pitchFamily="34" charset="0"/>
                          <a:ea typeface="+mn-ea"/>
                          <a:cs typeface="Arial" panose="020B0604020202020204" pitchFamily="34" charset="0"/>
                        </a:rPr>
                        <a:t>-0.22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08908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algn="ctr" defTabSz="457200" rtl="0" eaLnBrk="1" fontAlgn="b" latinLnBrk="0" hangingPunct="1"/>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0196828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5"/>
                      <a:stretch>
                        <a:fillRect l="5000" t="5000" r="5000" b="5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Security Screening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4.14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2957568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4859302"/>
                  </a:ext>
                </a:extLst>
              </a:tr>
              <a:tr h="147600">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tcPr>
                </a:tc>
                <a:tc rowSpan="2">
                  <a:txBody>
                    <a:bodyPr/>
                    <a:lstStyle/>
                    <a:p>
                      <a:pPr marL="91440" marR="0" lvl="0" indent="0" algn="l" defTabSz="457200" rtl="0" eaLnBrk="1" fontAlgn="b" latinLnBrk="0" hangingPunct="1">
                        <a:lnSpc>
                          <a:spcPct val="100000"/>
                        </a:lnSpc>
                        <a:spcBef>
                          <a:spcPct val="0"/>
                        </a:spcBef>
                        <a:spcAft>
                          <a:spcPct val="0"/>
                        </a:spcAft>
                        <a:buClrTx/>
                        <a:buSzTx/>
                        <a:buFontTx/>
                        <a:buNone/>
                        <a:defRPr/>
                      </a:pPr>
                      <a:r>
                        <a:rPr lang="en-CA" sz="900" b="1" i="0" u="none" strike="noStrike">
                          <a:solidFill>
                            <a:schemeClr val="tx2"/>
                          </a:solidFill>
                          <a:effectLst/>
                          <a:latin typeface="Arial" panose="020B0604020202020204" pitchFamily="34" charset="0"/>
                          <a:cs typeface="Arial" panose="020B0604020202020204" pitchFamily="34" charset="0"/>
                        </a:rPr>
                        <a:t>Border / Passport Control</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4.07</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80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944401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ctr" fontAlgn="b"/>
                      <a:r>
                        <a:rPr lang="en-CA" sz="80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919156858"/>
                  </a:ext>
                </a:extLst>
              </a:tr>
              <a:tr h="147600">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8"/>
                      <a:stretch>
                        <a:fillRect l="3000" t="18000" r="3000" b="18000"/>
                      </a:stretch>
                    </a:blipFill>
                  </a:tcPr>
                </a:tc>
                <a:tc rowSpan="5">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Shopping / Dining</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3.19</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7885664"/>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-0.15</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9861032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0.00</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671486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1385387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39879380"/>
                  </a:ext>
                </a:extLst>
              </a:tr>
              <a:tr h="147600">
                <a:tc rowSpan="2">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9"/>
                      <a:stretch>
                        <a:fillRect l="8000" r="8000"/>
                      </a:stretch>
                    </a:blipFill>
                  </a:tcPr>
                </a:tc>
                <a:tc rowSpan="2">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Gate Areas</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3.41</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7926552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89729399"/>
                  </a:ext>
                </a:extLst>
              </a:tr>
              <a:tr h="147600">
                <a:tc rowSpan="10">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blipFill dpi="0" rotWithShape="1">
                      <a:blip r:embed="rId10"/>
                      <a:stretch>
                        <a:fillRect l="5000" t="5000" r="5000" b="5000"/>
                      </a:stretch>
                    </a:blipFill>
                  </a:tcPr>
                </a:tc>
                <a:tc rowSpan="10">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Throughout the Airport</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3.74</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10">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rgbClr val="404040"/>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5468818"/>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95452270"/>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2386792"/>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0.30</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0742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-0.04</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3035671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0.12</a:t>
                      </a:r>
                    </a:p>
                  </a:txBody>
                  <a:tcPr marL="0" marR="0" marT="0" marB="0" anchor="ctr">
                    <a:lnL w="12700" cmpd="sng">
                      <a:noFill/>
                    </a:lnL>
                    <a:lnR w="12700" cmpd="sng">
                      <a:noFill/>
                    </a:lnR>
                    <a:lnT w="6350" cap="flat" cmpd="sng" algn="ctr">
                      <a:noFill/>
                      <a:prstDash val="dash"/>
                      <a:round/>
                      <a:headEnd type="none" w="med" len="med"/>
                      <a:tailEnd type="none" w="med" len="med"/>
                    </a:lnT>
                    <a:lnB w="6350" cap="flat" cmpd="sng" algn="ctr">
                      <a:noFill/>
                      <a:prstDash val="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93759006"/>
                  </a:ext>
                </a:extLst>
              </a:tr>
              <a:tr h="147600">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vMerge="1">
                  <a:txBody>
                    <a:bodyPr/>
                    <a:lstStyle/>
                    <a:p>
                      <a:endParaRPr lang="en-US"/>
                    </a:p>
                  </a:txBody>
                  <a:tcPr>
                    <a:lnT w="6350" cap="flat" cmpd="sng" algn="ctr">
                      <a:solidFill>
                        <a:schemeClr val="bg1">
                          <a:lumMod val="75000"/>
                        </a:schemeClr>
                      </a:solidFill>
                      <a:prstDash val="dash"/>
                      <a:round/>
                      <a:headEnd type="none" w="med" len="med"/>
                      <a:tailEnd type="none" w="med" len="med"/>
                    </a:lnT>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-0.11</a:t>
                      </a:r>
                    </a:p>
                  </a:txBody>
                  <a:tcPr marL="0" marR="0" marT="0" marB="0" anchor="ctr">
                    <a:lnR w="12700" cmpd="sng">
                      <a:noFill/>
                    </a:lnR>
                    <a:lnT w="6350" cap="flat" cmpd="sng" algn="ctr">
                      <a:noFill/>
                      <a:prstDash val="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70055306"/>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0.03</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95880698"/>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76099829"/>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C00000"/>
                          </a:solidFill>
                          <a:effectLst/>
                          <a:latin typeface="Arial" panose="020B0604020202020204" pitchFamily="34" charset="0"/>
                          <a:ea typeface="+mn-ea"/>
                          <a:cs typeface="Arial" panose="020B0604020202020204" pitchFamily="34" charset="0"/>
                        </a:rPr>
                        <a:t>-0.17</a:t>
                      </a:r>
                    </a:p>
                  </a:txBody>
                  <a:tcPr marL="0" marR="0" marT="0" marB="0" anchor="ctr">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0555218"/>
                  </a:ext>
                </a:extLst>
              </a:tr>
              <a:tr h="147600">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no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11"/>
                      <a:stretch>
                        <a:fillRect l="4000" t="4000" r="4000" b="4000"/>
                      </a:stretch>
                    </a:blipFill>
                  </a:tcPr>
                </a:tc>
                <a:tc rowSpan="3">
                  <a:txBody>
                    <a:bodyPr/>
                    <a:lstStyle/>
                    <a:p>
                      <a:pPr marL="91440" algn="l" fontAlgn="b"/>
                      <a:r>
                        <a:rPr lang="en-CA" sz="900" b="1" i="0" u="none" strike="noStrike">
                          <a:solidFill>
                            <a:schemeClr val="tx2"/>
                          </a:solidFill>
                          <a:effectLst/>
                          <a:latin typeface="Arial" panose="020B0604020202020204" pitchFamily="34" charset="0"/>
                          <a:cs typeface="Arial" panose="020B0604020202020204" pitchFamily="34" charset="0"/>
                        </a:rPr>
                        <a:t>Airport Atmosphere</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1" i="0" u="none" strike="noStrike" kern="1200">
                          <a:solidFill>
                            <a:schemeClr val="tx2"/>
                          </a:solidFill>
                          <a:effectLst/>
                          <a:latin typeface="Arial" panose="020B0604020202020204" pitchFamily="34" charset="0"/>
                          <a:ea typeface="+mn-ea"/>
                          <a:cs typeface="Arial" panose="020B0604020202020204" pitchFamily="34" charset="0"/>
                        </a:rPr>
                        <a:t>3.83</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3">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-0.08</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26196879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-0.06</a:t>
                      </a:r>
                    </a:p>
                  </a:txBody>
                  <a:tcPr marL="0" marR="0" marT="0" marB="0" anchor="ctr">
                    <a:lnL w="12700" cmpd="sng">
                      <a:noFill/>
                    </a:lnL>
                    <a:lnR w="12700" cmpd="sng">
                      <a:noFill/>
                    </a:lnR>
                    <a:lnT w="6350" cap="flat" cmpd="sng" algn="ctr">
                      <a:noFill/>
                      <a:prstDash val="dash"/>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4032503"/>
                  </a:ext>
                </a:extLst>
              </a:tr>
              <a:tr h="147600">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800" b="0" i="0" u="none" strike="noStrike" kern="1200">
                          <a:solidFill>
                            <a:srgbClr val="595959"/>
                          </a:solidFill>
                          <a:effectLst/>
                          <a:latin typeface="Arial" panose="020B0604020202020204" pitchFamily="34" charset="0"/>
                          <a:ea typeface="+mn-ea"/>
                          <a:cs typeface="Arial" panose="020B0604020202020204" pitchFamily="34" charset="0"/>
                        </a:rPr>
                        <a:t>-0.05</a:t>
                      </a:r>
                    </a:p>
                  </a:txBody>
                  <a:tcPr marL="0" marR="0" marT="0" marB="0" anchor="ctr">
                    <a:lnL w="12700" cmpd="sng">
                      <a:noFill/>
                    </a:lnL>
                    <a:lnR w="12700" cmpd="sng">
                      <a:noFill/>
                    </a:lnR>
                    <a:lnT w="6350" cap="flat" cmpd="sng" algn="ctr">
                      <a:noFill/>
                      <a:prstDash val="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59103057"/>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p:txBody>
          <a:bodyPr>
            <a:normAutofit/>
          </a:bodyPr>
          <a:lstStyle/>
          <a:p>
            <a:r>
              <a:rPr lang="en-CA" b="1"/>
              <a:t>RUN – Airport Performance</a:t>
            </a:r>
            <a:br>
              <a:rPr lang="en-CA" b="0"/>
            </a:br>
            <a:r>
              <a:rPr lang="en-CA" b="0">
                <a:solidFill>
                  <a:schemeClr val="bg2"/>
                </a:solidFill>
              </a:rPr>
              <a:t>Satisfaction by Category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541937" y="1064593"/>
            <a:ext cx="1435435" cy="13716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7436040" y="1063924"/>
            <a:ext cx="1714579"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350611" y="1442396"/>
          <a:ext cx="7277630" cy="435073"/>
        </p:xfrm>
        <a:graphic>
          <a:graphicData uri="http://schemas.openxmlformats.org/drawingml/2006/chart">
            <c:chart xmlns:c="http://schemas.openxmlformats.org/drawingml/2006/chart" xmlns:r="http://schemas.openxmlformats.org/officeDocument/2006/relationships" r:id="rId12"/>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342145" y="1882079"/>
          <a:ext cx="7277630" cy="432051"/>
        </p:xfrm>
        <a:graphic>
          <a:graphicData uri="http://schemas.openxmlformats.org/drawingml/2006/chart">
            <c:chart xmlns:c="http://schemas.openxmlformats.org/drawingml/2006/chart" xmlns:r="http://schemas.openxmlformats.org/officeDocument/2006/relationships" r:id="rId13"/>
          </a:graphicData>
        </a:graphic>
      </p:graphicFrame>
      <p:graphicFrame>
        <p:nvGraphicFramePr>
          <p:cNvPr id="48" name="Chart 47">
            <a:extLst>
              <a:ext uri="{FF2B5EF4-FFF2-40B4-BE49-F238E27FC236}">
                <a16:creationId xmlns:a16="http://schemas.microsoft.com/office/drawing/2014/main" id="{9C15778C-38EE-944B-B560-2580E2CE4042}"/>
              </a:ext>
            </a:extLst>
          </p:cNvPr>
          <p:cNvGraphicFramePr/>
          <p:nvPr/>
        </p:nvGraphicFramePr>
        <p:xfrm>
          <a:off x="3350611" y="2328572"/>
          <a:ext cx="7277630" cy="432051"/>
        </p:xfrm>
        <a:graphic>
          <a:graphicData uri="http://schemas.openxmlformats.org/drawingml/2006/chart">
            <c:chart xmlns:c="http://schemas.openxmlformats.org/drawingml/2006/chart" xmlns:r="http://schemas.openxmlformats.org/officeDocument/2006/relationships" r:id="rId14"/>
          </a:graphicData>
        </a:graphic>
      </p:graphicFrame>
      <p:graphicFrame>
        <p:nvGraphicFramePr>
          <p:cNvPr id="50" name="Chart 49">
            <a:extLst>
              <a:ext uri="{FF2B5EF4-FFF2-40B4-BE49-F238E27FC236}">
                <a16:creationId xmlns:a16="http://schemas.microsoft.com/office/drawing/2014/main" id="{569D994D-2467-0642-B5A4-7DE32092B54A}"/>
              </a:ext>
            </a:extLst>
          </p:cNvPr>
          <p:cNvGraphicFramePr/>
          <p:nvPr/>
        </p:nvGraphicFramePr>
        <p:xfrm>
          <a:off x="3352728" y="3074168"/>
          <a:ext cx="7277630" cy="719696"/>
        </p:xfrm>
        <a:graphic>
          <a:graphicData uri="http://schemas.openxmlformats.org/drawingml/2006/chart">
            <c:chart xmlns:c="http://schemas.openxmlformats.org/drawingml/2006/chart" xmlns:r="http://schemas.openxmlformats.org/officeDocument/2006/relationships" r:id="rId15"/>
          </a:graphicData>
        </a:graphic>
      </p:graphicFrame>
      <p:graphicFrame>
        <p:nvGraphicFramePr>
          <p:cNvPr id="59" name="Chart 58">
            <a:extLst>
              <a:ext uri="{FF2B5EF4-FFF2-40B4-BE49-F238E27FC236}">
                <a16:creationId xmlns:a16="http://schemas.microsoft.com/office/drawing/2014/main" id="{5AA999EF-B3BE-A646-A4AE-69F72B834D5D}"/>
              </a:ext>
            </a:extLst>
          </p:cNvPr>
          <p:cNvGraphicFramePr/>
          <p:nvPr/>
        </p:nvGraphicFramePr>
        <p:xfrm>
          <a:off x="3352728" y="3808306"/>
          <a:ext cx="7277630" cy="291299"/>
        </p:xfrm>
        <a:graphic>
          <a:graphicData uri="http://schemas.openxmlformats.org/drawingml/2006/chart">
            <c:chart xmlns:c="http://schemas.openxmlformats.org/drawingml/2006/chart" xmlns:r="http://schemas.openxmlformats.org/officeDocument/2006/relationships" r:id="rId16"/>
          </a:graphicData>
        </a:graphic>
      </p:graphicFrame>
      <p:graphicFrame>
        <p:nvGraphicFramePr>
          <p:cNvPr id="60" name="Chart 59">
            <a:extLst>
              <a:ext uri="{FF2B5EF4-FFF2-40B4-BE49-F238E27FC236}">
                <a16:creationId xmlns:a16="http://schemas.microsoft.com/office/drawing/2014/main" id="{BC8BE09D-F7F2-0E40-9F4B-2CEF84BF750D}"/>
              </a:ext>
            </a:extLst>
          </p:cNvPr>
          <p:cNvGraphicFramePr/>
          <p:nvPr/>
        </p:nvGraphicFramePr>
        <p:xfrm>
          <a:off x="3352728" y="4114047"/>
          <a:ext cx="7279200" cy="1455723"/>
        </p:xfrm>
        <a:graphic>
          <a:graphicData uri="http://schemas.openxmlformats.org/drawingml/2006/chart">
            <c:chart xmlns:c="http://schemas.openxmlformats.org/drawingml/2006/chart" xmlns:r="http://schemas.openxmlformats.org/officeDocument/2006/relationships" r:id="rId17"/>
          </a:graphicData>
        </a:graphic>
      </p:graphicFrame>
      <p:graphicFrame>
        <p:nvGraphicFramePr>
          <p:cNvPr id="61" name="Chart 60">
            <a:extLst>
              <a:ext uri="{FF2B5EF4-FFF2-40B4-BE49-F238E27FC236}">
                <a16:creationId xmlns:a16="http://schemas.microsoft.com/office/drawing/2014/main" id="{347AFA62-45F3-C745-85F3-C1B031B58AAD}"/>
              </a:ext>
            </a:extLst>
          </p:cNvPr>
          <p:cNvGraphicFramePr/>
          <p:nvPr/>
        </p:nvGraphicFramePr>
        <p:xfrm>
          <a:off x="3351458" y="5584212"/>
          <a:ext cx="7277630" cy="435277"/>
        </p:xfrm>
        <a:graphic>
          <a:graphicData uri="http://schemas.openxmlformats.org/drawingml/2006/chart">
            <c:chart xmlns:c="http://schemas.openxmlformats.org/drawingml/2006/chart" xmlns:r="http://schemas.openxmlformats.org/officeDocument/2006/relationships" r:id="rId18"/>
          </a:graphicData>
        </a:graphic>
      </p:graphicFrame>
      <p:graphicFrame>
        <p:nvGraphicFramePr>
          <p:cNvPr id="25" name="Chart 24">
            <a:extLst>
              <a:ext uri="{FF2B5EF4-FFF2-40B4-BE49-F238E27FC236}">
                <a16:creationId xmlns:a16="http://schemas.microsoft.com/office/drawing/2014/main" id="{4298012D-CC9D-4103-9370-330F2746D4D5}"/>
              </a:ext>
            </a:extLst>
          </p:cNvPr>
          <p:cNvGraphicFramePr/>
          <p:nvPr/>
        </p:nvGraphicFramePr>
        <p:xfrm>
          <a:off x="3480495" y="2775065"/>
          <a:ext cx="7236000" cy="284661"/>
        </p:xfrm>
        <a:graphic>
          <a:graphicData uri="http://schemas.openxmlformats.org/drawingml/2006/chart">
            <c:chart xmlns:c="http://schemas.openxmlformats.org/drawingml/2006/chart" xmlns:r="http://schemas.openxmlformats.org/officeDocument/2006/relationships" r:id="rId19"/>
          </a:graphicData>
        </a:graphic>
      </p:graphicFrame>
      <p:graphicFrame>
        <p:nvGraphicFramePr>
          <p:cNvPr id="20" name="Chart 19">
            <a:extLst>
              <a:ext uri="{FF2B5EF4-FFF2-40B4-BE49-F238E27FC236}">
                <a16:creationId xmlns:a16="http://schemas.microsoft.com/office/drawing/2014/main" id="{194B50D9-8C59-494B-8146-A6AF4E2BDDAD}"/>
              </a:ext>
            </a:extLst>
          </p:cNvPr>
          <p:cNvGraphicFramePr/>
          <p:nvPr/>
        </p:nvGraphicFramePr>
        <p:xfrm>
          <a:off x="3352728" y="1258180"/>
          <a:ext cx="7277630" cy="164325"/>
        </p:xfrm>
        <a:graphic>
          <a:graphicData uri="http://schemas.openxmlformats.org/drawingml/2006/chart">
            <c:chart xmlns:c="http://schemas.openxmlformats.org/drawingml/2006/chart" xmlns:r="http://schemas.openxmlformats.org/officeDocument/2006/relationships" r:id="rId20"/>
          </a:graphicData>
        </a:graphic>
      </p:graphicFrame>
      <p:sp>
        <p:nvSpPr>
          <p:cNvPr id="4" name="Slide Number Placeholder 3">
            <a:extLst>
              <a:ext uri="{FF2B5EF4-FFF2-40B4-BE49-F238E27FC236}">
                <a16:creationId xmlns:a16="http://schemas.microsoft.com/office/drawing/2014/main" id="{6DE01F65-1560-4A5F-F78E-24ECCC2B8902}"/>
              </a:ext>
            </a:extLst>
          </p:cNvPr>
          <p:cNvSpPr>
            <a:spLocks noGrp="1"/>
          </p:cNvSpPr>
          <p:nvPr>
            <p:ph type="sldNum" sz="quarter" idx="4"/>
          </p:nvPr>
        </p:nvSpPr>
        <p:spPr/>
        <p:txBody>
          <a:bodyPr/>
          <a:lstStyle/>
          <a:p>
            <a:fld id="{13DAD56E-802A-2646-A8DB-6610A51D0FC3}" type="slidenum">
              <a:rPr lang="en-IN" smtClean="0"/>
              <a:t>19</a:t>
            </a:fld>
            <a:endParaRPr lang="en-IN"/>
          </a:p>
        </p:txBody>
      </p:sp>
      <p:sp>
        <p:nvSpPr>
          <p:cNvPr id="2" name="Nuage 1">
            <a:extLst>
              <a:ext uri="{FF2B5EF4-FFF2-40B4-BE49-F238E27FC236}">
                <a16:creationId xmlns:a16="http://schemas.microsoft.com/office/drawing/2014/main" id="{D7C244C4-BD1B-0E83-7B64-36CB3EDB8967}"/>
              </a:ext>
            </a:extLst>
          </p:cNvPr>
          <p:cNvSpPr/>
          <p:nvPr/>
        </p:nvSpPr>
        <p:spPr>
          <a:xfrm>
            <a:off x="3350611" y="2174240"/>
            <a:ext cx="6108349" cy="3068320"/>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Simplifier / voir CS</a:t>
            </a:r>
          </a:p>
          <a:p>
            <a:pPr algn="ctr"/>
            <a:endParaRPr lang="fr-FR" dirty="0"/>
          </a:p>
          <a:p>
            <a:pPr algn="ctr"/>
            <a:r>
              <a:rPr lang="fr-FR" dirty="0"/>
              <a:t>Tableau </a:t>
            </a:r>
          </a:p>
          <a:p>
            <a:pPr algn="ctr"/>
            <a:r>
              <a:rPr lang="fr-FR" dirty="0"/>
              <a:t>Points forts</a:t>
            </a:r>
          </a:p>
          <a:p>
            <a:pPr algn="ctr"/>
            <a:r>
              <a:rPr lang="fr-FR" dirty="0"/>
              <a:t>Points à améliorer</a:t>
            </a:r>
          </a:p>
        </p:txBody>
      </p:sp>
    </p:spTree>
    <p:extLst>
      <p:ext uri="{BB962C8B-B14F-4D97-AF65-F5344CB8AC3E}">
        <p14:creationId xmlns:p14="http://schemas.microsoft.com/office/powerpoint/2010/main" val="151918402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62965"/>
            <a:ext cx="10236200" cy="1325563"/>
          </a:xfrm>
        </p:spPr>
        <p:txBody>
          <a:bodyPr/>
          <a:lstStyle/>
          <a:p>
            <a:r>
              <a:rPr lang="fr-FR" b="1" dirty="0">
                <a:solidFill>
                  <a:srgbClr val="2DB7CD"/>
                </a:solidFill>
              </a:rPr>
              <a:t>Profil du voyageur</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7021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FC2FC625-41D0-8AD4-D365-CBFF0AB3F0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0480" y="2067931"/>
            <a:ext cx="7081520" cy="4721013"/>
          </a:xfrm>
          <a:prstGeom prst="rect">
            <a:avLst/>
          </a:prstGeom>
        </p:spPr>
      </p:pic>
    </p:spTree>
    <p:extLst>
      <p:ext uri="{BB962C8B-B14F-4D97-AF65-F5344CB8AC3E}">
        <p14:creationId xmlns:p14="http://schemas.microsoft.com/office/powerpoint/2010/main" val="4071557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Table 29">
            <a:extLst>
              <a:ext uri="{FF2B5EF4-FFF2-40B4-BE49-F238E27FC236}">
                <a16:creationId xmlns:a16="http://schemas.microsoft.com/office/drawing/2014/main" id="{102FB7DD-A5E9-4C79-9FEF-0DED3158DA53}"/>
              </a:ext>
            </a:extLst>
          </p:cNvPr>
          <p:cNvGraphicFramePr>
            <a:graphicFrameLocks noGrp="1"/>
          </p:cNvGraphicFramePr>
          <p:nvPr/>
        </p:nvGraphicFramePr>
        <p:xfrm>
          <a:off x="436598" y="1217100"/>
          <a:ext cx="11661314" cy="4797786"/>
        </p:xfrm>
        <a:graphic>
          <a:graphicData uri="http://schemas.openxmlformats.org/drawingml/2006/table">
            <a:tbl>
              <a:tblPr>
                <a:tableStyleId>{5C22544A-7EE6-4342-B048-85BDC9FD1C3A}</a:tableStyleId>
              </a:tblPr>
              <a:tblGrid>
                <a:gridCol w="544514">
                  <a:extLst>
                    <a:ext uri="{9D8B030D-6E8A-4147-A177-3AD203B41FA5}">
                      <a16:colId xmlns:a16="http://schemas.microsoft.com/office/drawing/2014/main" val="494224020"/>
                    </a:ext>
                  </a:extLst>
                </a:gridCol>
                <a:gridCol w="2016000">
                  <a:extLst>
                    <a:ext uri="{9D8B030D-6E8A-4147-A177-3AD203B41FA5}">
                      <a16:colId xmlns:a16="http://schemas.microsoft.com/office/drawing/2014/main" val="597288634"/>
                    </a:ext>
                  </a:extLst>
                </a:gridCol>
                <a:gridCol w="514800">
                  <a:extLst>
                    <a:ext uri="{9D8B030D-6E8A-4147-A177-3AD203B41FA5}">
                      <a16:colId xmlns:a16="http://schemas.microsoft.com/office/drawing/2014/main" val="2768313664"/>
                    </a:ext>
                  </a:extLst>
                </a:gridCol>
                <a:gridCol w="7394400">
                  <a:extLst>
                    <a:ext uri="{9D8B030D-6E8A-4147-A177-3AD203B41FA5}">
                      <a16:colId xmlns:a16="http://schemas.microsoft.com/office/drawing/2014/main" val="980622461"/>
                    </a:ext>
                  </a:extLst>
                </a:gridCol>
                <a:gridCol w="1191600">
                  <a:extLst>
                    <a:ext uri="{9D8B030D-6E8A-4147-A177-3AD203B41FA5}">
                      <a16:colId xmlns:a16="http://schemas.microsoft.com/office/drawing/2014/main" val="1429611378"/>
                    </a:ext>
                  </a:extLst>
                </a:gridCol>
              </a:tblGrid>
              <a:tr h="342699">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l" fontAlgn="b"/>
                      <a:r>
                        <a:rPr lang="en-CA" sz="1050" b="1" i="0" u="none" strike="noStrike">
                          <a:solidFill>
                            <a:schemeClr val="tx2"/>
                          </a:solidFill>
                          <a:effectLst/>
                          <a:latin typeface="Arial" panose="020B0604020202020204" pitchFamily="34" charset="0"/>
                          <a:cs typeface="Arial" panose="020B0604020202020204" pitchFamily="34" charset="0"/>
                        </a:rPr>
                        <a:t>Overall Satisfaction</a:t>
                      </a:r>
                    </a:p>
                  </a:txBody>
                  <a:tcPr marL="0" marR="0" marT="0" marB="0" anchor="ctr">
                    <a:lnL w="12700" cmpd="sng">
                      <a:noFill/>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91440" algn="ctr" fontAlgn="b"/>
                      <a:endParaRPr lang="en-CA" sz="10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457200" rtl="0" eaLnBrk="1" fontAlgn="b" latinLnBrk="0" hangingPunct="1">
                        <a:lnSpc>
                          <a:spcPct val="100000"/>
                        </a:lnSpc>
                        <a:spcBef>
                          <a:spcPct val="0"/>
                        </a:spcBef>
                        <a:spcAft>
                          <a:spcPct val="0"/>
                        </a:spcAft>
                        <a:buClrTx/>
                        <a:buSzTx/>
                        <a:buFontTx/>
                        <a:buNone/>
                        <a:defRPr/>
                      </a:pPr>
                      <a:r>
                        <a:rPr lang="en-CA" sz="1050" b="0" u="none" strike="noStrike">
                          <a:solidFill>
                            <a:srgbClr val="595959"/>
                          </a:solidFill>
                          <a:effectLst/>
                          <a:latin typeface="Arial" panose="020B0604020202020204" pitchFamily="34" charset="0"/>
                          <a:cs typeface="Arial" panose="020B0604020202020204" pitchFamily="34" charset="0"/>
                        </a:rPr>
                        <a:t>-0.06</a:t>
                      </a:r>
                    </a:p>
                  </a:txBody>
                  <a:tcPr marL="0" marR="0" marT="0" marB="0" anchor="ctr">
                    <a:lnL w="12700" cap="flat" cmpd="sng" algn="ctr">
                      <a:noFill/>
                      <a:prstDash val="solid"/>
                      <a:round/>
                      <a:headEnd type="none" w="med" len="med"/>
                      <a:tailEnd type="none" w="med" len="med"/>
                    </a:lnL>
                    <a:lnR w="12700" cmpd="sng">
                      <a:noFill/>
                    </a:lnR>
                    <a:lnT w="12700" cmpd="sng">
                      <a:noFill/>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19241072"/>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3"/>
                      <a:stretch>
                        <a:fillRect/>
                      </a:stretch>
                    </a:blipFill>
                  </a:tcPr>
                </a:tc>
                <a:tc rowSpan="5">
                  <a:txBody>
                    <a:bodyPr/>
                    <a:lstStyle/>
                    <a:p>
                      <a:pPr algn="l"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Ease of Travelling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404813" algn="l"/>
                        </a:tabLst>
                      </a:pPr>
                      <a:r>
                        <a:rPr lang="en-US" sz="1050" b="1" i="0" u="none" strike="noStrike">
                          <a:solidFill>
                            <a:schemeClr val="tx2"/>
                          </a:solidFill>
                          <a:effectLst/>
                          <a:latin typeface="Arial" panose="020B0604020202020204" pitchFamily="34" charset="0"/>
                          <a:cs typeface="Arial" panose="020B0604020202020204" pitchFamily="34" charset="0"/>
                        </a:rPr>
                        <a:t>4.15</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5">
                  <a:txBody>
                    <a:bodyPr/>
                    <a:lstStyle/>
                    <a:p>
                      <a:pPr algn="l" fontAlgn="b"/>
                      <a:endParaRPr lang="en-CA" sz="105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5263969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-0.02</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21535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0080740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i="0" u="none" strike="noStrike">
                          <a:solidFill>
                            <a:srgbClr val="595959"/>
                          </a:solidFill>
                          <a:effectLst/>
                          <a:latin typeface="Arial" panose="020B0604020202020204" pitchFamily="34" charset="0"/>
                          <a:cs typeface="Arial" panose="020B0604020202020204" pitchFamily="34" charset="0"/>
                        </a:rPr>
                        <a:t>0.08</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058764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0.30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76648342"/>
                  </a:ext>
                </a:extLst>
              </a:tr>
              <a:tr h="342699">
                <a:tc rowSpan="3">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blipFill dpi="0" rotWithShape="1">
                      <a:blip r:embed="rId4">
                        <a:extLst>
                          <a:ext uri="{96DAC541-7B7A-43D3-8B79-37D633B846F1}">
                            <asvg:svgBlip xmlns:asvg="http://schemas.microsoft.com/office/drawing/2016/SVG/main" r:embed="rId5"/>
                          </a:ext>
                        </a:extLst>
                      </a:blip>
                      <a:stretch>
                        <a:fillRect/>
                      </a:stretch>
                    </a:blipFill>
                  </a:tcPr>
                </a:tc>
                <a:tc rowSpan="3">
                  <a:txBody>
                    <a:bodyPr/>
                    <a:lstStyle/>
                    <a:p>
                      <a:pPr algn="l" fontAlgn="ctr"/>
                      <a:r>
                        <a:rPr lang="en-US" sz="1050" b="1" i="0" u="none" strike="noStrike">
                          <a:solidFill>
                            <a:schemeClr val="tx2"/>
                          </a:solidFill>
                          <a:effectLst/>
                          <a:latin typeface="Arial" panose="020B0604020202020204" pitchFamily="34" charset="0"/>
                          <a:cs typeface="Arial" panose="020B0604020202020204" pitchFamily="34" charset="0"/>
                        </a:rPr>
                        <a:t>Waiting Time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algn="ctr" fontAlgn="ctr"/>
                      <a:r>
                        <a:rPr lang="en-US" sz="1050" b="1" i="0" u="none" strike="noStrike">
                          <a:solidFill>
                            <a:schemeClr val="tx2"/>
                          </a:solidFill>
                          <a:effectLst/>
                          <a:latin typeface="Arial" panose="020B0604020202020204" pitchFamily="34" charset="0"/>
                          <a:cs typeface="Arial" panose="020B0604020202020204" pitchFamily="34" charset="0"/>
                        </a:rPr>
                        <a:t>4.07</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rowSpan="3">
                  <a:txBody>
                    <a:bodyPr/>
                    <a:lstStyle/>
                    <a:p>
                      <a:pPr marL="0" algn="l" defTabSz="457200" rtl="0" eaLnBrk="1" fontAlgn="b" latinLnBrk="0" hangingPunct="1"/>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-0.22</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9754885"/>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8202199"/>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-0.10</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solidFill>
                        <a:schemeClr val="tx1">
                          <a:lumMod val="65000"/>
                          <a:lumOff val="35000"/>
                        </a:schemeClr>
                      </a:solid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9125955"/>
                  </a:ext>
                </a:extLst>
              </a:tr>
              <a:tr h="342699">
                <a:tc rowSpan="5">
                  <a:txBody>
                    <a:bodyPr/>
                    <a:lstStyle/>
                    <a:p>
                      <a:pPr algn="l" fontAlgn="b"/>
                      <a:endParaRPr lang="en-CA" sz="900" b="1" i="0" u="none" strike="noStrike">
                        <a:solidFill>
                          <a:schemeClr val="tx2"/>
                        </a:solidFill>
                        <a:effectLst/>
                        <a:latin typeface="Arial" panose="020B0604020202020204" pitchFamily="34" charset="0"/>
                        <a:cs typeface="Arial" panose="020B0604020202020204" pitchFamily="34" charset="0"/>
                      </a:endParaRP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dpi="0" rotWithShape="1">
                      <a:blip r:embed="rId6">
                        <a:extLst>
                          <a:ext uri="{96DAC541-7B7A-43D3-8B79-37D633B846F1}">
                            <asvg:svgBlip xmlns:asvg="http://schemas.microsoft.com/office/drawing/2016/SVG/main" r:embed="rId7"/>
                          </a:ext>
                        </a:extLst>
                      </a:blip>
                      <a:stretch>
                        <a:fillRect/>
                      </a:stretch>
                    </a:blipFill>
                  </a:tcPr>
                </a:tc>
                <a:tc rowSpan="5">
                  <a:txBody>
                    <a:bodyPr/>
                    <a:lstStyle/>
                    <a:p>
                      <a:pPr algn="l"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Staff Index</a:t>
                      </a:r>
                    </a:p>
                  </a:txBody>
                  <a:tcPr marL="0" marR="0" marT="0" marB="0" anchor="ctr">
                    <a:lnL w="12700" cmpd="sng">
                      <a:noFill/>
                    </a:lnL>
                    <a:lnR w="12700" cmpd="sng">
                      <a:noFill/>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algn="ctr" fontAlgn="ctr">
                        <a:tabLst>
                          <a:tab pos="115888" algn="l"/>
                        </a:tabLst>
                      </a:pPr>
                      <a:r>
                        <a:rPr lang="en-US" sz="1050" b="1" i="0" u="none" strike="noStrike">
                          <a:solidFill>
                            <a:schemeClr val="tx2"/>
                          </a:solidFill>
                          <a:effectLst/>
                          <a:latin typeface="Arial" panose="020B0604020202020204" pitchFamily="34" charset="0"/>
                          <a:cs typeface="Arial" panose="020B0604020202020204" pitchFamily="34" charset="0"/>
                        </a:rPr>
                        <a:t>4.08</a:t>
                      </a:r>
                    </a:p>
                  </a:txBody>
                  <a:tcPr marL="0" marR="0" marT="0" marB="0" anchor="ctr">
                    <a:lnL w="12700" cmpd="sng">
                      <a:noFill/>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rowSpan="5">
                  <a:txBody>
                    <a:bodyPr/>
                    <a:lstStyle/>
                    <a:p>
                      <a:pPr marL="0" marR="0" lvl="0" indent="0" algn="l" defTabSz="457200" rtl="0" eaLnBrk="1" fontAlgn="b" latinLnBrk="0" hangingPunct="1">
                        <a:lnSpc>
                          <a:spcPct val="100000"/>
                        </a:lnSpc>
                        <a:spcBef>
                          <a:spcPct val="0"/>
                        </a:spcBef>
                        <a:spcAft>
                          <a:spcPct val="0"/>
                        </a:spcAft>
                        <a:buClrTx/>
                        <a:buSzTx/>
                        <a:buFontTx/>
                        <a:buNone/>
                        <a:defRPr/>
                      </a:pPr>
                      <a:endParaRPr lang="en-CA" sz="1050" b="1" i="0" u="none" strike="noStrike" kern="1200">
                        <a:solidFill>
                          <a:schemeClr val="tx2"/>
                        </a:solidFill>
                        <a:effectLst/>
                        <a:latin typeface="Arial" panose="020B0604020202020204" pitchFamily="34" charset="0"/>
                        <a:ea typeface="+mn-ea"/>
                        <a:cs typeface="Arial" panose="020B0604020202020204" pitchFamily="34"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tx1">
                          <a:lumMod val="65000"/>
                          <a:lumOff val="35000"/>
                        </a:schemeClr>
                      </a:solid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solidFill>
                        <a:schemeClr val="tx1">
                          <a:lumMod val="65000"/>
                          <a:lumOff val="35000"/>
                        </a:schemeClr>
                      </a:solid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3806212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-0.17</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25842261"/>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C00000"/>
                          </a:solidFill>
                          <a:effectLst/>
                          <a:latin typeface="Arial" panose="020B0604020202020204" pitchFamily="34" charset="0"/>
                          <a:cs typeface="Arial" panose="020B0604020202020204" pitchFamily="34" charset="0"/>
                        </a:rPr>
                        <a:t>-0.16</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2021818"/>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0.05</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6350" cap="flat" cmpd="sng" algn="ctr">
                      <a:noFill/>
                      <a:prstDash val="lgDash"/>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7250162"/>
                  </a:ext>
                </a:extLst>
              </a:tr>
              <a:tr h="342699">
                <a:tc vMerge="1">
                  <a:txBody>
                    <a:bodyPr/>
                    <a:lstStyle/>
                    <a:p>
                      <a:endParaRPr lang="en-US"/>
                    </a:p>
                  </a:txBody>
                  <a:tcPr/>
                </a:tc>
                <a:tc vMerge="1">
                  <a:txBody>
                    <a:bodyPr/>
                    <a:lstStyle/>
                    <a:p>
                      <a:endParaRPr lang="en-US"/>
                    </a:p>
                  </a:txBody>
                  <a:tcPr/>
                </a:tc>
                <a:tc vMerge="1">
                  <a:txBody>
                    <a:bodyPr/>
                    <a:lstStyle/>
                    <a:p>
                      <a:endParaRPr lang="en-IN"/>
                    </a:p>
                  </a:txBody>
                  <a:tcPr/>
                </a:tc>
                <a:tc vMerge="1">
                  <a:txBody>
                    <a:bodyPr/>
                    <a:lstStyle/>
                    <a:p>
                      <a:endParaRPr lang="en-US"/>
                    </a:p>
                  </a:txBody>
                  <a:tcPr/>
                </a:tc>
                <a:tc>
                  <a:txBody>
                    <a:bodyPr/>
                    <a:lstStyle/>
                    <a:p>
                      <a:pPr algn="ctr" fontAlgn="b"/>
                      <a:r>
                        <a:rPr lang="en-CA" sz="1050" b="0" u="none" strike="noStrike">
                          <a:solidFill>
                            <a:srgbClr val="595959"/>
                          </a:solidFill>
                          <a:effectLst/>
                          <a:latin typeface="Arial" panose="020B0604020202020204" pitchFamily="34" charset="0"/>
                          <a:cs typeface="Arial" panose="020B0604020202020204" pitchFamily="34" charset="0"/>
                        </a:rPr>
                        <a:t>-0.04</a:t>
                      </a:r>
                    </a:p>
                  </a:txBody>
                  <a:tcPr marL="0" marR="0" marT="0" marB="0" anchor="ctr">
                    <a:lnL w="12700" cap="flat" cmpd="sng" algn="ctr">
                      <a:noFill/>
                      <a:prstDash val="solid"/>
                      <a:round/>
                      <a:headEnd type="none" w="med" len="med"/>
                      <a:tailEnd type="none" w="med" len="med"/>
                    </a:lnL>
                    <a:lnR w="12700" cmpd="sng">
                      <a:noFill/>
                    </a:lnR>
                    <a:lnT w="6350" cap="flat" cmpd="sng" algn="ctr">
                      <a:noFill/>
                      <a:prstDash val="lgDash"/>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97726192"/>
                  </a:ext>
                </a:extLst>
              </a:tr>
            </a:tbl>
          </a:graphicData>
        </a:graphic>
      </p:graphicFrame>
      <p:sp>
        <p:nvSpPr>
          <p:cNvPr id="8" name="Title 7">
            <a:extLst>
              <a:ext uri="{FF2B5EF4-FFF2-40B4-BE49-F238E27FC236}">
                <a16:creationId xmlns:a16="http://schemas.microsoft.com/office/drawing/2014/main" id="{2A5F9DCC-7A89-4D4F-B41E-356F35C0BED6}"/>
              </a:ext>
            </a:extLst>
          </p:cNvPr>
          <p:cNvSpPr>
            <a:spLocks noGrp="1"/>
          </p:cNvSpPr>
          <p:nvPr>
            <p:ph type="title"/>
          </p:nvPr>
        </p:nvSpPr>
        <p:spPr>
          <a:xfrm>
            <a:off x="527305" y="148009"/>
            <a:ext cx="9611999" cy="954570"/>
          </a:xfrm>
        </p:spPr>
        <p:txBody>
          <a:bodyPr>
            <a:normAutofit/>
          </a:bodyPr>
          <a:lstStyle/>
          <a:p>
            <a:r>
              <a:rPr lang="en-CA" b="1"/>
              <a:t>RUN – Airport Performance</a:t>
            </a:r>
            <a:br>
              <a:rPr lang="en-CA" b="0"/>
            </a:br>
            <a:r>
              <a:rPr lang="en-US" b="0">
                <a:solidFill>
                  <a:schemeClr val="bg2"/>
                </a:solidFill>
              </a:rPr>
              <a:t>Satisfaction by ASQ Indexes &amp; Service Quality Items – Q2 2023</a:t>
            </a:r>
            <a:endParaRPr lang="en-CA" b="0"/>
          </a:p>
        </p:txBody>
      </p:sp>
      <p:sp>
        <p:nvSpPr>
          <p:cNvPr id="39" name="TextBox 38">
            <a:extLst>
              <a:ext uri="{FF2B5EF4-FFF2-40B4-BE49-F238E27FC236}">
                <a16:creationId xmlns:a16="http://schemas.microsoft.com/office/drawing/2014/main" id="{7802EE91-5DBF-9E4B-919B-4A82EA561ED8}"/>
              </a:ext>
            </a:extLst>
          </p:cNvPr>
          <p:cNvSpPr txBox="1"/>
          <p:nvPr/>
        </p:nvSpPr>
        <p:spPr>
          <a:xfrm>
            <a:off x="10934700" y="986388"/>
            <a:ext cx="1163212" cy="274320"/>
          </a:xfrm>
          <a:prstGeom prst="rect">
            <a:avLst/>
          </a:prstGeom>
          <a:noFill/>
        </p:spPr>
        <p:txBody>
          <a:bodyPr wrap="square" lIns="0" tIns="0" rIns="0" bIns="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b="1">
                <a:solidFill>
                  <a:schemeClr val="tx1">
                    <a:lumMod val="65000"/>
                    <a:lumOff val="35000"/>
                  </a:schemeClr>
                </a:solidFill>
                <a:latin typeface="Arial" panose="020B0604020202020204" pitchFamily="34" charset="0"/>
                <a:cs typeface="Arial" panose="020B0604020202020204" pitchFamily="34" charset="0"/>
              </a:rPr>
              <a:t>Diff. (Q2 2023 vs. Q1 2023)</a:t>
            </a:r>
          </a:p>
        </p:txBody>
      </p:sp>
      <p:sp>
        <p:nvSpPr>
          <p:cNvPr id="40" name="TextBox 39">
            <a:extLst>
              <a:ext uri="{FF2B5EF4-FFF2-40B4-BE49-F238E27FC236}">
                <a16:creationId xmlns:a16="http://schemas.microsoft.com/office/drawing/2014/main" id="{1D2B893D-2EC6-9D4D-9368-40EBB2823B04}"/>
              </a:ext>
            </a:extLst>
          </p:cNvPr>
          <p:cNvSpPr txBox="1"/>
          <p:nvPr/>
        </p:nvSpPr>
        <p:spPr>
          <a:xfrm>
            <a:off x="6273800" y="1081238"/>
            <a:ext cx="3790950" cy="138499"/>
          </a:xfrm>
          <a:prstGeom prst="rect">
            <a:avLst/>
          </a:prstGeom>
          <a:noFill/>
        </p:spPr>
        <p:txBody>
          <a:bodyPr vert="horz" wrap="square" lIns="0" tIns="0" rIns="0" bIns="0" rtlCol="0" anchor="ctr" anchorCtr="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CA" sz="900">
                <a:solidFill>
                  <a:schemeClr val="tx1">
                    <a:lumMod val="65000"/>
                    <a:lumOff val="35000"/>
                  </a:schemeClr>
                </a:solidFill>
                <a:latin typeface="Arial" panose="020B0604020202020204" pitchFamily="34" charset="0"/>
                <a:cs typeface="Arial" panose="020B0604020202020204" pitchFamily="34" charset="0"/>
              </a:rPr>
              <a:t>Average (out of 5-pt scale)</a:t>
            </a:r>
          </a:p>
        </p:txBody>
      </p:sp>
      <p:sp>
        <p:nvSpPr>
          <p:cNvPr id="43" name="Text Placeholder 11">
            <a:extLst>
              <a:ext uri="{FF2B5EF4-FFF2-40B4-BE49-F238E27FC236}">
                <a16:creationId xmlns:a16="http://schemas.microsoft.com/office/drawing/2014/main" id="{2E21B54F-D5FA-E742-9277-4B014906E4A6}"/>
              </a:ext>
            </a:extLst>
          </p:cNvPr>
          <p:cNvSpPr>
            <a:spLocks noGrp="1"/>
          </p:cNvSpPr>
          <p:nvPr>
            <p:ph type="body" sz="quarter" idx="11"/>
          </p:nvPr>
        </p:nvSpPr>
        <p:spPr>
          <a:xfrm>
            <a:off x="342900" y="6149975"/>
            <a:ext cx="11520488" cy="376238"/>
          </a:xfrm>
        </p:spPr>
        <p:txBody>
          <a:bodyPr/>
          <a:lstStyle/>
          <a:p>
            <a:pPr>
              <a:spcBef>
                <a:spcPct val="0"/>
              </a:spcBef>
            </a:pPr>
            <a:r>
              <a:rPr lang="en-US"/>
              <a:t>Average scores by category are based on the average scores of all items within the category, weighted by their number of respondents. All items have the same importance as there are no additional weights applied.</a:t>
            </a:r>
            <a:br>
              <a:rPr lang="en-US"/>
            </a:br>
            <a:r>
              <a:rPr lang="en-US"/>
              <a:t>Q10. Based on your experience today, please rate THIS airport on each service item.</a:t>
            </a:r>
            <a:br>
              <a:rPr lang="en-US"/>
            </a:br>
            <a:r>
              <a:rPr lang="en-US"/>
              <a:t>Note: The green and red values indicate that the segment’s performance is </a:t>
            </a:r>
            <a:r>
              <a:rPr lang="en-US" b="1">
                <a:solidFill>
                  <a:srgbClr val="649B3F"/>
                </a:solidFill>
              </a:rPr>
              <a:t>higher</a:t>
            </a:r>
            <a:r>
              <a:rPr lang="en-US"/>
              <a:t> or </a:t>
            </a:r>
            <a:r>
              <a:rPr lang="en-US" b="1">
                <a:solidFill>
                  <a:srgbClr val="C00000"/>
                </a:solidFill>
              </a:rPr>
              <a:t>lower</a:t>
            </a:r>
            <a:r>
              <a:rPr lang="en-US" sz="800" i="0">
                <a:solidFill>
                  <a:srgbClr val="C00000"/>
                </a:solidFill>
                <a:sym typeface="Wingdings 3" panose="05040102010807070707" pitchFamily="18" charset="2"/>
              </a:rPr>
              <a:t> </a:t>
            </a:r>
            <a:r>
              <a:rPr lang="en-US"/>
              <a:t>at a statistically significant level (95%) compared to previous quarter. </a:t>
            </a:r>
          </a:p>
        </p:txBody>
      </p:sp>
      <p:graphicFrame>
        <p:nvGraphicFramePr>
          <p:cNvPr id="44" name="Chart 43">
            <a:extLst>
              <a:ext uri="{FF2B5EF4-FFF2-40B4-BE49-F238E27FC236}">
                <a16:creationId xmlns:a16="http://schemas.microsoft.com/office/drawing/2014/main" id="{A78D4DE5-36A0-1846-B369-D37001BE3657}"/>
              </a:ext>
            </a:extLst>
          </p:cNvPr>
          <p:cNvGraphicFramePr/>
          <p:nvPr/>
        </p:nvGraphicFramePr>
        <p:xfrm>
          <a:off x="3513666" y="1560090"/>
          <a:ext cx="7365600" cy="1699946"/>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47" name="Chart 46">
            <a:extLst>
              <a:ext uri="{FF2B5EF4-FFF2-40B4-BE49-F238E27FC236}">
                <a16:creationId xmlns:a16="http://schemas.microsoft.com/office/drawing/2014/main" id="{A71A44BA-FF7A-324B-B870-5F95ADA5CAF5}"/>
              </a:ext>
            </a:extLst>
          </p:cNvPr>
          <p:cNvGraphicFramePr/>
          <p:nvPr/>
        </p:nvGraphicFramePr>
        <p:xfrm>
          <a:off x="3500965" y="4293704"/>
          <a:ext cx="7365600" cy="1721182"/>
        </p:xfrm>
        <a:graphic>
          <a:graphicData uri="http://schemas.openxmlformats.org/drawingml/2006/chart">
            <c:chart xmlns:c="http://schemas.openxmlformats.org/drawingml/2006/chart" xmlns:r="http://schemas.openxmlformats.org/officeDocument/2006/relationships" r:id="rId9"/>
          </a:graphicData>
        </a:graphic>
      </p:graphicFrame>
      <p:graphicFrame>
        <p:nvGraphicFramePr>
          <p:cNvPr id="26" name="Chart 25">
            <a:extLst>
              <a:ext uri="{FF2B5EF4-FFF2-40B4-BE49-F238E27FC236}">
                <a16:creationId xmlns:a16="http://schemas.microsoft.com/office/drawing/2014/main" id="{3EDA00BF-2DF5-ED46-98BE-02BB4E2142B2}"/>
              </a:ext>
            </a:extLst>
          </p:cNvPr>
          <p:cNvGraphicFramePr/>
          <p:nvPr/>
        </p:nvGraphicFramePr>
        <p:xfrm>
          <a:off x="3513665" y="3279913"/>
          <a:ext cx="7365600" cy="101822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16" name="Chart 15">
            <a:extLst>
              <a:ext uri="{FF2B5EF4-FFF2-40B4-BE49-F238E27FC236}">
                <a16:creationId xmlns:a16="http://schemas.microsoft.com/office/drawing/2014/main" id="{744F2299-02B9-AD4C-8BA7-66957248E888}"/>
              </a:ext>
            </a:extLst>
          </p:cNvPr>
          <p:cNvGraphicFramePr/>
          <p:nvPr/>
        </p:nvGraphicFramePr>
        <p:xfrm>
          <a:off x="3513665" y="1217101"/>
          <a:ext cx="7365600" cy="333403"/>
        </p:xfrm>
        <a:graphic>
          <a:graphicData uri="http://schemas.openxmlformats.org/drawingml/2006/chart">
            <c:chart xmlns:c="http://schemas.openxmlformats.org/drawingml/2006/chart" xmlns:r="http://schemas.openxmlformats.org/officeDocument/2006/relationships" r:id="rId11"/>
          </a:graphicData>
        </a:graphic>
      </p:graphicFrame>
      <p:sp>
        <p:nvSpPr>
          <p:cNvPr id="4" name="Slide Number Placeholder 3">
            <a:extLst>
              <a:ext uri="{FF2B5EF4-FFF2-40B4-BE49-F238E27FC236}">
                <a16:creationId xmlns:a16="http://schemas.microsoft.com/office/drawing/2014/main" id="{6F29472C-92FA-4DD8-F635-9B6A1ADACB80}"/>
              </a:ext>
            </a:extLst>
          </p:cNvPr>
          <p:cNvSpPr>
            <a:spLocks noGrp="1"/>
          </p:cNvSpPr>
          <p:nvPr>
            <p:ph type="sldNum" sz="quarter" idx="4"/>
          </p:nvPr>
        </p:nvSpPr>
        <p:spPr/>
        <p:txBody>
          <a:bodyPr/>
          <a:lstStyle/>
          <a:p>
            <a:fld id="{13DAD56E-802A-2646-A8DB-6610A51D0FC3}" type="slidenum">
              <a:rPr lang="en-IN" smtClean="0"/>
              <a:t>20</a:t>
            </a:fld>
            <a:endParaRPr lang="en-IN"/>
          </a:p>
        </p:txBody>
      </p:sp>
    </p:spTree>
    <p:extLst>
      <p:ext uri="{BB962C8B-B14F-4D97-AF65-F5344CB8AC3E}">
        <p14:creationId xmlns:p14="http://schemas.microsoft.com/office/powerpoint/2010/main" val="408156546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ABACA71-6038-36D4-EBC3-D82B46F85815}"/>
              </a:ext>
            </a:extLst>
          </p:cNvPr>
          <p:cNvSpPr>
            <a:spLocks noGrp="1"/>
          </p:cNvSpPr>
          <p:nvPr>
            <p:ph type="title"/>
          </p:nvPr>
        </p:nvSpPr>
        <p:spPr>
          <a:xfrm>
            <a:off x="838200" y="253887"/>
            <a:ext cx="10515600" cy="927332"/>
          </a:xfrm>
        </p:spPr>
        <p:txBody>
          <a:bodyPr/>
          <a:lstStyle/>
          <a:p>
            <a:r>
              <a:rPr lang="fr-FR" dirty="0"/>
              <a:t>Temps d’attente</a:t>
            </a:r>
            <a:endParaRPr lang="fr-FR" i="1" dirty="0"/>
          </a:p>
        </p:txBody>
      </p:sp>
      <p:pic>
        <p:nvPicPr>
          <p:cNvPr id="4" name="Image 3">
            <a:extLst>
              <a:ext uri="{FF2B5EF4-FFF2-40B4-BE49-F238E27FC236}">
                <a16:creationId xmlns:a16="http://schemas.microsoft.com/office/drawing/2014/main" id="{B31112B4-07BE-5582-7C1C-6A7FC5601326}"/>
              </a:ext>
            </a:extLst>
          </p:cNvPr>
          <p:cNvPicPr>
            <a:picLocks noChangeAspect="1"/>
          </p:cNvPicPr>
          <p:nvPr/>
        </p:nvPicPr>
        <p:blipFill rotWithShape="1">
          <a:blip r:embed="rId2"/>
          <a:srcRect t="9480"/>
          <a:stretch/>
        </p:blipFill>
        <p:spPr>
          <a:xfrm>
            <a:off x="437028" y="1759994"/>
            <a:ext cx="4907275" cy="2206680"/>
          </a:xfrm>
          <a:prstGeom prst="rect">
            <a:avLst/>
          </a:prstGeom>
        </p:spPr>
      </p:pic>
      <p:pic>
        <p:nvPicPr>
          <p:cNvPr id="7" name="Image 6">
            <a:extLst>
              <a:ext uri="{FF2B5EF4-FFF2-40B4-BE49-F238E27FC236}">
                <a16:creationId xmlns:a16="http://schemas.microsoft.com/office/drawing/2014/main" id="{3FB46CA3-67EF-7ABE-9765-F48F8891C504}"/>
              </a:ext>
            </a:extLst>
          </p:cNvPr>
          <p:cNvPicPr>
            <a:picLocks noChangeAspect="1"/>
          </p:cNvPicPr>
          <p:nvPr/>
        </p:nvPicPr>
        <p:blipFill>
          <a:blip r:embed="rId3"/>
          <a:stretch>
            <a:fillRect/>
          </a:stretch>
        </p:blipFill>
        <p:spPr>
          <a:xfrm>
            <a:off x="6533052" y="1816383"/>
            <a:ext cx="4704617" cy="2078784"/>
          </a:xfrm>
          <a:prstGeom prst="rect">
            <a:avLst/>
          </a:prstGeom>
        </p:spPr>
      </p:pic>
      <p:sp>
        <p:nvSpPr>
          <p:cNvPr id="10" name="ZoneTexte 9">
            <a:extLst>
              <a:ext uri="{FF2B5EF4-FFF2-40B4-BE49-F238E27FC236}">
                <a16:creationId xmlns:a16="http://schemas.microsoft.com/office/drawing/2014/main" id="{F008A4D4-64F3-621D-CD34-2545908A48B8}"/>
              </a:ext>
            </a:extLst>
          </p:cNvPr>
          <p:cNvSpPr txBox="1"/>
          <p:nvPr/>
        </p:nvSpPr>
        <p:spPr>
          <a:xfrm>
            <a:off x="7570529" y="1475708"/>
            <a:ext cx="1862498" cy="369332"/>
          </a:xfrm>
          <a:prstGeom prst="rect">
            <a:avLst/>
          </a:prstGeom>
          <a:noFill/>
        </p:spPr>
        <p:txBody>
          <a:bodyPr wrap="none" rtlCol="0">
            <a:spAutoFit/>
          </a:bodyPr>
          <a:lstStyle/>
          <a:p>
            <a:r>
              <a:rPr lang="fr-FR" dirty="0"/>
              <a:t>Pays ILE MAURICE</a:t>
            </a:r>
          </a:p>
        </p:txBody>
      </p:sp>
      <p:sp>
        <p:nvSpPr>
          <p:cNvPr id="15" name="ZoneTexte 14">
            <a:extLst>
              <a:ext uri="{FF2B5EF4-FFF2-40B4-BE49-F238E27FC236}">
                <a16:creationId xmlns:a16="http://schemas.microsoft.com/office/drawing/2014/main" id="{E34FDDE8-28EA-504A-571E-8F30CA5830B4}"/>
              </a:ext>
            </a:extLst>
          </p:cNvPr>
          <p:cNvSpPr txBox="1"/>
          <p:nvPr/>
        </p:nvSpPr>
        <p:spPr>
          <a:xfrm>
            <a:off x="1639701" y="1515511"/>
            <a:ext cx="1398011" cy="369332"/>
          </a:xfrm>
          <a:prstGeom prst="rect">
            <a:avLst/>
          </a:prstGeom>
          <a:noFill/>
        </p:spPr>
        <p:txBody>
          <a:bodyPr wrap="none" rtlCol="0">
            <a:spAutoFit/>
          </a:bodyPr>
          <a:lstStyle/>
          <a:p>
            <a:r>
              <a:rPr lang="fr-FR" dirty="0"/>
              <a:t>Pays FRANCE</a:t>
            </a:r>
          </a:p>
        </p:txBody>
      </p:sp>
      <p:pic>
        <p:nvPicPr>
          <p:cNvPr id="16" name="Graphic 79" descr="Alarm clock outline">
            <a:extLst>
              <a:ext uri="{FF2B5EF4-FFF2-40B4-BE49-F238E27FC236}">
                <a16:creationId xmlns:a16="http://schemas.microsoft.com/office/drawing/2014/main" id="{C2488CA2-51C4-AD0C-9D0E-981EE09F933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295" y="464793"/>
            <a:ext cx="716426" cy="716426"/>
          </a:xfrm>
          <a:prstGeom prst="rect">
            <a:avLst/>
          </a:prstGeom>
        </p:spPr>
      </p:pic>
      <p:sp>
        <p:nvSpPr>
          <p:cNvPr id="17" name="Espace réservé du contenu 9">
            <a:extLst>
              <a:ext uri="{FF2B5EF4-FFF2-40B4-BE49-F238E27FC236}">
                <a16:creationId xmlns:a16="http://schemas.microsoft.com/office/drawing/2014/main" id="{84C7B843-6BF6-9CE8-D3EA-38066E34EE42}"/>
              </a:ext>
            </a:extLst>
          </p:cNvPr>
          <p:cNvSpPr>
            <a:spLocks noGrp="1"/>
          </p:cNvSpPr>
          <p:nvPr>
            <p:ph idx="1"/>
          </p:nvPr>
        </p:nvSpPr>
        <p:spPr>
          <a:xfrm>
            <a:off x="323759" y="5704022"/>
            <a:ext cx="6646001" cy="1093519"/>
          </a:xfrm>
          <a:solidFill>
            <a:srgbClr val="FFC000"/>
          </a:solidFill>
          <a:ln>
            <a:solidFill>
              <a:schemeClr val="tx1"/>
            </a:solidFill>
            <a:prstDash val="sysDash"/>
          </a:ln>
        </p:spPr>
        <p:txBody>
          <a:bodyPr>
            <a:normAutofit lnSpcReduction="10000"/>
          </a:bodyPr>
          <a:lstStyle/>
          <a:p>
            <a:pPr marL="0" indent="0">
              <a:buNone/>
            </a:pPr>
            <a:r>
              <a:rPr lang="fr-FR" sz="1400" i="1" dirty="0"/>
              <a:t>Commentaires</a:t>
            </a:r>
            <a:r>
              <a:rPr lang="fr-FR" sz="1400" dirty="0"/>
              <a:t> :</a:t>
            </a:r>
          </a:p>
          <a:p>
            <a:pPr marL="0" indent="0">
              <a:buNone/>
            </a:pPr>
            <a:r>
              <a:rPr lang="fr-FR" sz="1400" dirty="0"/>
              <a:t>2 heures d’attente depuis les formalités de sureté jusqu’à l’embarquement sur les grands porteurs</a:t>
            </a:r>
          </a:p>
          <a:p>
            <a:pPr marL="0" indent="0">
              <a:buNone/>
            </a:pPr>
            <a:r>
              <a:rPr lang="fr-FR" sz="1400" dirty="0"/>
              <a:t>1h30 sur les vols régionaux</a:t>
            </a:r>
          </a:p>
        </p:txBody>
      </p:sp>
      <p:pic>
        <p:nvPicPr>
          <p:cNvPr id="3" name="Image 2">
            <a:extLst>
              <a:ext uri="{FF2B5EF4-FFF2-40B4-BE49-F238E27FC236}">
                <a16:creationId xmlns:a16="http://schemas.microsoft.com/office/drawing/2014/main" id="{9AA02FC8-3E9D-BE0A-16FD-44B150C25731}"/>
              </a:ext>
            </a:extLst>
          </p:cNvPr>
          <p:cNvPicPr>
            <a:picLocks noChangeAspect="1"/>
          </p:cNvPicPr>
          <p:nvPr/>
        </p:nvPicPr>
        <p:blipFill rotWithShape="1">
          <a:blip r:embed="rId6"/>
          <a:srcRect t="48491"/>
          <a:stretch/>
        </p:blipFill>
        <p:spPr>
          <a:xfrm>
            <a:off x="3832816" y="4667170"/>
            <a:ext cx="6022384" cy="983931"/>
          </a:xfrm>
          <a:prstGeom prst="rect">
            <a:avLst/>
          </a:prstGeom>
        </p:spPr>
      </p:pic>
      <p:sp>
        <p:nvSpPr>
          <p:cNvPr id="5" name="ZoneTexte 4">
            <a:extLst>
              <a:ext uri="{FF2B5EF4-FFF2-40B4-BE49-F238E27FC236}">
                <a16:creationId xmlns:a16="http://schemas.microsoft.com/office/drawing/2014/main" id="{C87EDD73-3662-5C34-E4F4-045284654EFC}"/>
              </a:ext>
            </a:extLst>
          </p:cNvPr>
          <p:cNvSpPr txBox="1"/>
          <p:nvPr/>
        </p:nvSpPr>
        <p:spPr>
          <a:xfrm>
            <a:off x="9433027" y="5529380"/>
            <a:ext cx="2325060" cy="646331"/>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Enquête réalisée par MTA</a:t>
            </a:r>
          </a:p>
          <a:p>
            <a:r>
              <a:rPr lang="fr-FR" b="0" u="none" dirty="0"/>
              <a:t>Face à face</a:t>
            </a:r>
          </a:p>
          <a:p>
            <a:r>
              <a:rPr lang="fr-FR" b="0" u="none" dirty="0" err="1"/>
              <a:t>Mi-dec</a:t>
            </a:r>
            <a:r>
              <a:rPr lang="fr-FR" b="0" u="none" dirty="0"/>
              <a:t> 2022 à mi-janvier 2023</a:t>
            </a:r>
          </a:p>
        </p:txBody>
      </p:sp>
      <p:sp>
        <p:nvSpPr>
          <p:cNvPr id="6" name="ZoneTexte 5">
            <a:extLst>
              <a:ext uri="{FF2B5EF4-FFF2-40B4-BE49-F238E27FC236}">
                <a16:creationId xmlns:a16="http://schemas.microsoft.com/office/drawing/2014/main" id="{0D30231D-74DC-B4AF-4066-2AA5DE6F4926}"/>
              </a:ext>
            </a:extLst>
          </p:cNvPr>
          <p:cNvSpPr txBox="1"/>
          <p:nvPr/>
        </p:nvSpPr>
        <p:spPr>
          <a:xfrm>
            <a:off x="9504147" y="3884000"/>
            <a:ext cx="2325060" cy="430887"/>
          </a:xfrm>
          <a:prstGeom prst="rect">
            <a:avLst/>
          </a:prstGeom>
          <a:solidFill>
            <a:schemeClr val="accent2">
              <a:lumMod val="40000"/>
              <a:lumOff val="60000"/>
            </a:schemeClr>
          </a:solidFill>
        </p:spPr>
        <p:txBody>
          <a:bodyPr wrap="square" rtlCol="0">
            <a:spAutoFit/>
          </a:bodyPr>
          <a:lstStyle>
            <a:defPPr>
              <a:defRPr lang="fr-FR"/>
            </a:defPPr>
            <a:lvl1pPr>
              <a:defRPr sz="1100" b="1" u="sng"/>
            </a:lvl1pPr>
          </a:lstStyle>
          <a:p>
            <a:r>
              <a:rPr lang="fr-FR" dirty="0"/>
              <a:t>Source</a:t>
            </a:r>
            <a:r>
              <a:rPr lang="fr-FR" b="0" u="none" dirty="0"/>
              <a:t> : Chiffres Aéroport / scan e-</a:t>
            </a:r>
            <a:r>
              <a:rPr lang="fr-FR" b="0" u="none" dirty="0" err="1"/>
              <a:t>gates</a:t>
            </a:r>
            <a:endParaRPr lang="fr-FR" b="0" u="none" dirty="0"/>
          </a:p>
        </p:txBody>
      </p:sp>
    </p:spTree>
    <p:extLst>
      <p:ext uri="{BB962C8B-B14F-4D97-AF65-F5344CB8AC3E}">
        <p14:creationId xmlns:p14="http://schemas.microsoft.com/office/powerpoint/2010/main" val="42451470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1645285"/>
            <a:ext cx="10236200" cy="1325563"/>
          </a:xfrm>
        </p:spPr>
        <p:txBody>
          <a:bodyPr/>
          <a:lstStyle/>
          <a:p>
            <a:r>
              <a:rPr lang="fr-FR" dirty="0">
                <a:solidFill>
                  <a:schemeClr val="accent2"/>
                </a:solidFill>
              </a:rPr>
              <a:t>Satisfaction et attentes </a:t>
            </a:r>
            <a:br>
              <a:rPr lang="fr-FR" dirty="0">
                <a:solidFill>
                  <a:schemeClr val="accent2"/>
                </a:solidFill>
              </a:rPr>
            </a:br>
            <a:r>
              <a:rPr lang="fr-FR" dirty="0">
                <a:solidFill>
                  <a:schemeClr val="accent2"/>
                </a:solidFill>
              </a:rPr>
              <a:t>Bars &amp; restaurants</a:t>
            </a:r>
            <a:endParaRPr lang="fr-FR" b="1" dirty="0">
              <a:solidFill>
                <a:schemeClr val="accent2"/>
              </a:solidFill>
            </a:endParaRP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852533"/>
            <a:ext cx="1019334" cy="924560"/>
          </a:xfrm>
          <a:prstGeom prst="triangle">
            <a:avLst/>
          </a:prstGeom>
          <a:solidFill>
            <a:schemeClr val="accent2"/>
          </a:solidFill>
          <a:ln>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accent2"/>
              </a:solidFill>
            </a:endParaRPr>
          </a:p>
        </p:txBody>
      </p:sp>
      <p:pic>
        <p:nvPicPr>
          <p:cNvPr id="6" name="Image 5">
            <a:extLst>
              <a:ext uri="{FF2B5EF4-FFF2-40B4-BE49-F238E27FC236}">
                <a16:creationId xmlns:a16="http://schemas.microsoft.com/office/drawing/2014/main" id="{FEFC7DDA-9F94-787B-7B87-F9F2F444BB54}"/>
              </a:ext>
            </a:extLst>
          </p:cNvPr>
          <p:cNvPicPr>
            <a:picLocks noChangeAspect="1"/>
          </p:cNvPicPr>
          <p:nvPr/>
        </p:nvPicPr>
        <p:blipFill rotWithShape="1">
          <a:blip r:embed="rId2">
            <a:extLst>
              <a:ext uri="{28A0092B-C50C-407E-A947-70E740481C1C}">
                <a14:useLocalDpi xmlns:a14="http://schemas.microsoft.com/office/drawing/2010/main" val="0"/>
              </a:ext>
            </a:extLst>
          </a:blip>
          <a:srcRect l="2839" t="3408" b="27408"/>
          <a:stretch/>
        </p:blipFill>
        <p:spPr>
          <a:xfrm>
            <a:off x="5953760" y="3093757"/>
            <a:ext cx="6319520" cy="3749956"/>
          </a:xfrm>
          <a:prstGeom prst="rect">
            <a:avLst/>
          </a:prstGeom>
        </p:spPr>
      </p:pic>
    </p:spTree>
    <p:extLst>
      <p:ext uri="{BB962C8B-B14F-4D97-AF65-F5344CB8AC3E}">
        <p14:creationId xmlns:p14="http://schemas.microsoft.com/office/powerpoint/2010/main" val="2995276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F8C53856-20DC-4960-2B2D-84D490C366A7}"/>
              </a:ext>
            </a:extLst>
          </p:cNvPr>
          <p:cNvPicPr>
            <a:picLocks noChangeAspect="1"/>
          </p:cNvPicPr>
          <p:nvPr/>
        </p:nvPicPr>
        <p:blipFill>
          <a:blip r:embed="rId2"/>
          <a:stretch>
            <a:fillRect/>
          </a:stretch>
        </p:blipFill>
        <p:spPr>
          <a:xfrm>
            <a:off x="1358656" y="825366"/>
            <a:ext cx="9474687" cy="5207268"/>
          </a:xfrm>
          <a:prstGeom prst="rect">
            <a:avLst/>
          </a:prstGeom>
        </p:spPr>
      </p:pic>
    </p:spTree>
    <p:extLst>
      <p:ext uri="{BB962C8B-B14F-4D97-AF65-F5344CB8AC3E}">
        <p14:creationId xmlns:p14="http://schemas.microsoft.com/office/powerpoint/2010/main" val="3136910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70CA6DB1-C832-88E3-7938-75D104B68253}"/>
              </a:ext>
            </a:extLst>
          </p:cNvPr>
          <p:cNvPicPr>
            <a:picLocks noChangeAspect="1"/>
          </p:cNvPicPr>
          <p:nvPr/>
        </p:nvPicPr>
        <p:blipFill>
          <a:blip r:embed="rId2"/>
          <a:stretch>
            <a:fillRect/>
          </a:stretch>
        </p:blipFill>
        <p:spPr>
          <a:xfrm>
            <a:off x="1320554" y="799965"/>
            <a:ext cx="9550891" cy="5258070"/>
          </a:xfrm>
          <a:prstGeom prst="rect">
            <a:avLst/>
          </a:prstGeom>
        </p:spPr>
      </p:pic>
    </p:spTree>
    <p:extLst>
      <p:ext uri="{BB962C8B-B14F-4D97-AF65-F5344CB8AC3E}">
        <p14:creationId xmlns:p14="http://schemas.microsoft.com/office/powerpoint/2010/main" val="754600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9A017EB-CF3F-F103-CC74-B2D8730F5354}"/>
              </a:ext>
            </a:extLst>
          </p:cNvPr>
          <p:cNvPicPr>
            <a:picLocks noChangeAspect="1"/>
          </p:cNvPicPr>
          <p:nvPr/>
        </p:nvPicPr>
        <p:blipFill>
          <a:blip r:embed="rId2"/>
          <a:stretch>
            <a:fillRect/>
          </a:stretch>
        </p:blipFill>
        <p:spPr>
          <a:xfrm>
            <a:off x="1314204" y="815840"/>
            <a:ext cx="9563591" cy="5226319"/>
          </a:xfrm>
          <a:prstGeom prst="rect">
            <a:avLst/>
          </a:prstGeom>
        </p:spPr>
      </p:pic>
    </p:spTree>
    <p:extLst>
      <p:ext uri="{BB962C8B-B14F-4D97-AF65-F5344CB8AC3E}">
        <p14:creationId xmlns:p14="http://schemas.microsoft.com/office/powerpoint/2010/main" val="25603027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625C86B-A6C5-DAD4-5883-E19336334227}"/>
              </a:ext>
            </a:extLst>
          </p:cNvPr>
          <p:cNvPicPr>
            <a:picLocks noChangeAspect="1"/>
          </p:cNvPicPr>
          <p:nvPr/>
        </p:nvPicPr>
        <p:blipFill>
          <a:blip r:embed="rId2"/>
          <a:stretch>
            <a:fillRect/>
          </a:stretch>
        </p:blipFill>
        <p:spPr>
          <a:xfrm>
            <a:off x="1333255" y="809490"/>
            <a:ext cx="9525490" cy="5239019"/>
          </a:xfrm>
          <a:prstGeom prst="rect">
            <a:avLst/>
          </a:prstGeom>
        </p:spPr>
      </p:pic>
    </p:spTree>
    <p:extLst>
      <p:ext uri="{BB962C8B-B14F-4D97-AF65-F5344CB8AC3E}">
        <p14:creationId xmlns:p14="http://schemas.microsoft.com/office/powerpoint/2010/main" val="2700991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A3B16567-ED7F-7098-7325-17566850E4BE}"/>
              </a:ext>
            </a:extLst>
          </p:cNvPr>
          <p:cNvPicPr>
            <a:picLocks noChangeAspect="1"/>
          </p:cNvPicPr>
          <p:nvPr/>
        </p:nvPicPr>
        <p:blipFill>
          <a:blip r:embed="rId2"/>
          <a:stretch>
            <a:fillRect/>
          </a:stretch>
        </p:blipFill>
        <p:spPr>
          <a:xfrm>
            <a:off x="1159599" y="902480"/>
            <a:ext cx="9531840" cy="5239019"/>
          </a:xfrm>
          <a:prstGeom prst="rect">
            <a:avLst/>
          </a:prstGeom>
        </p:spPr>
      </p:pic>
    </p:spTree>
    <p:extLst>
      <p:ext uri="{BB962C8B-B14F-4D97-AF65-F5344CB8AC3E}">
        <p14:creationId xmlns:p14="http://schemas.microsoft.com/office/powerpoint/2010/main" val="3402124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017511FA-312C-5E43-94D2-1F15BCB02C42}"/>
              </a:ext>
            </a:extLst>
          </p:cNvPr>
          <p:cNvPicPr>
            <a:picLocks noChangeAspect="1"/>
          </p:cNvPicPr>
          <p:nvPr/>
        </p:nvPicPr>
        <p:blipFill>
          <a:blip r:embed="rId2"/>
          <a:stretch>
            <a:fillRect/>
          </a:stretch>
        </p:blipFill>
        <p:spPr>
          <a:xfrm>
            <a:off x="1330080" y="806315"/>
            <a:ext cx="9531840" cy="5245370"/>
          </a:xfrm>
          <a:prstGeom prst="rect">
            <a:avLst/>
          </a:prstGeom>
        </p:spPr>
      </p:pic>
    </p:spTree>
    <p:extLst>
      <p:ext uri="{BB962C8B-B14F-4D97-AF65-F5344CB8AC3E}">
        <p14:creationId xmlns:p14="http://schemas.microsoft.com/office/powerpoint/2010/main" val="21690339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B3AC4F94-EE86-01DE-9B5F-776F7ECBCDAD}"/>
              </a:ext>
            </a:extLst>
          </p:cNvPr>
          <p:cNvPicPr>
            <a:picLocks noChangeAspect="1"/>
          </p:cNvPicPr>
          <p:nvPr/>
        </p:nvPicPr>
        <p:blipFill>
          <a:blip r:embed="rId2"/>
          <a:stretch>
            <a:fillRect/>
          </a:stretch>
        </p:blipFill>
        <p:spPr>
          <a:xfrm>
            <a:off x="1333255" y="799965"/>
            <a:ext cx="9525490" cy="5258070"/>
          </a:xfrm>
          <a:prstGeom prst="rect">
            <a:avLst/>
          </a:prstGeom>
        </p:spPr>
      </p:pic>
    </p:spTree>
    <p:extLst>
      <p:ext uri="{BB962C8B-B14F-4D97-AF65-F5344CB8AC3E}">
        <p14:creationId xmlns:p14="http://schemas.microsoft.com/office/powerpoint/2010/main" val="2253967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 name="Rectangle 163">
            <a:extLst>
              <a:ext uri="{FF2B5EF4-FFF2-40B4-BE49-F238E27FC236}">
                <a16:creationId xmlns:a16="http://schemas.microsoft.com/office/drawing/2014/main" id="{EACED0EE-025F-41D5-AFBF-401FDD47B4A1}"/>
              </a:ext>
            </a:extLst>
          </p:cNvPr>
          <p:cNvSpPr/>
          <p:nvPr/>
        </p:nvSpPr>
        <p:spPr>
          <a:xfrm>
            <a:off x="7094429" y="1104540"/>
            <a:ext cx="4644000" cy="479854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133" name="Chart 132">
            <a:extLst>
              <a:ext uri="{FF2B5EF4-FFF2-40B4-BE49-F238E27FC236}">
                <a16:creationId xmlns:a16="http://schemas.microsoft.com/office/drawing/2014/main" id="{5AA6ECBB-7FE1-FA40-9FF8-05BDDA4E7457}"/>
              </a:ext>
            </a:extLst>
          </p:cNvPr>
          <p:cNvGraphicFramePr/>
          <p:nvPr/>
        </p:nvGraphicFramePr>
        <p:xfrm>
          <a:off x="7099189" y="3687551"/>
          <a:ext cx="4634479" cy="189019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ctangle 145">
            <a:extLst>
              <a:ext uri="{FF2B5EF4-FFF2-40B4-BE49-F238E27FC236}">
                <a16:creationId xmlns:a16="http://schemas.microsoft.com/office/drawing/2014/main" id="{FA3D4F20-49EF-4C5C-AED2-B52E6C9210CE}"/>
              </a:ext>
            </a:extLst>
          </p:cNvPr>
          <p:cNvSpPr/>
          <p:nvPr/>
        </p:nvSpPr>
        <p:spPr>
          <a:xfrm>
            <a:off x="3737300" y="3625701"/>
            <a:ext cx="3276000" cy="2285948"/>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5" name="Rectangle 44">
            <a:extLst>
              <a:ext uri="{FF2B5EF4-FFF2-40B4-BE49-F238E27FC236}">
                <a16:creationId xmlns:a16="http://schemas.microsoft.com/office/drawing/2014/main" id="{4E86075C-A405-4EC2-BA78-6076C664BBBC}"/>
              </a:ext>
            </a:extLst>
          </p:cNvPr>
          <p:cNvSpPr/>
          <p:nvPr/>
        </p:nvSpPr>
        <p:spPr>
          <a:xfrm>
            <a:off x="3737300" y="1104538"/>
            <a:ext cx="3276000" cy="2448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FBD3D3D9-6BEC-43A6-BA38-CC854378149E}"/>
              </a:ext>
            </a:extLst>
          </p:cNvPr>
          <p:cNvSpPr/>
          <p:nvPr/>
        </p:nvSpPr>
        <p:spPr>
          <a:xfrm>
            <a:off x="434730" y="1104539"/>
            <a:ext cx="3222779" cy="4807109"/>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6DCC3CF3-783D-42CA-9D63-7805B3BA223F}"/>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Demographics – Q2 2023</a:t>
            </a:r>
          </a:p>
        </p:txBody>
      </p:sp>
      <p:sp>
        <p:nvSpPr>
          <p:cNvPr id="29" name="TextBox 28">
            <a:extLst>
              <a:ext uri="{FF2B5EF4-FFF2-40B4-BE49-F238E27FC236}">
                <a16:creationId xmlns:a16="http://schemas.microsoft.com/office/drawing/2014/main" id="{673E5825-A9C1-4E0D-A6D2-F83F5B8306A0}"/>
              </a:ext>
            </a:extLst>
          </p:cNvPr>
          <p:cNvSpPr txBox="1"/>
          <p:nvPr/>
        </p:nvSpPr>
        <p:spPr>
          <a:xfrm>
            <a:off x="520824" y="1189231"/>
            <a:ext cx="1944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Gender</a:t>
            </a:r>
          </a:p>
        </p:txBody>
      </p:sp>
      <p:sp>
        <p:nvSpPr>
          <p:cNvPr id="31" name="TextBox 30">
            <a:extLst>
              <a:ext uri="{FF2B5EF4-FFF2-40B4-BE49-F238E27FC236}">
                <a16:creationId xmlns:a16="http://schemas.microsoft.com/office/drawing/2014/main" id="{58D12897-AFC9-4CFC-84BE-2EBC4905CB99}"/>
              </a:ext>
            </a:extLst>
          </p:cNvPr>
          <p:cNvSpPr txBox="1"/>
          <p:nvPr/>
        </p:nvSpPr>
        <p:spPr>
          <a:xfrm>
            <a:off x="463025" y="5681231"/>
            <a:ext cx="917047" cy="228600"/>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900">
                <a:solidFill>
                  <a:schemeClr val="bg1">
                    <a:lumMod val="65000"/>
                  </a:schemeClr>
                </a:solidFill>
                <a:latin typeface="Arial" panose="020B0604020202020204" pitchFamily="34" charset="0"/>
                <a:cs typeface="Arial" panose="020B0604020202020204" pitchFamily="34" charset="0"/>
              </a:rPr>
              <a:t>(n=349) </a:t>
            </a:r>
          </a:p>
        </p:txBody>
      </p:sp>
      <p:sp>
        <p:nvSpPr>
          <p:cNvPr id="119" name="Rectangle 118">
            <a:extLst>
              <a:ext uri="{FF2B5EF4-FFF2-40B4-BE49-F238E27FC236}">
                <a16:creationId xmlns:a16="http://schemas.microsoft.com/office/drawing/2014/main" id="{CD0F49B5-1FB4-4FCC-8C22-28F51DA1832F}"/>
              </a:ext>
            </a:extLst>
          </p:cNvPr>
          <p:cNvSpPr/>
          <p:nvPr/>
        </p:nvSpPr>
        <p:spPr>
          <a:xfrm>
            <a:off x="2339848" y="314925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rgbClr val="5692C9"/>
                </a:solidFill>
                <a:latin typeface="Arial" panose="020B0604020202020204" pitchFamily="34" charset="0"/>
                <a:cs typeface="Arial" panose="020B0604020202020204" pitchFamily="34" charset="0"/>
              </a:rPr>
              <a:t>Female</a:t>
            </a:r>
          </a:p>
        </p:txBody>
      </p:sp>
      <p:sp>
        <p:nvSpPr>
          <p:cNvPr id="46" name="Rectangle 45">
            <a:extLst>
              <a:ext uri="{FF2B5EF4-FFF2-40B4-BE49-F238E27FC236}">
                <a16:creationId xmlns:a16="http://schemas.microsoft.com/office/drawing/2014/main" id="{9926A29E-4D71-499A-B75B-A2DE85E3CFDF}"/>
              </a:ext>
            </a:extLst>
          </p:cNvPr>
          <p:cNvSpPr/>
          <p:nvPr/>
        </p:nvSpPr>
        <p:spPr>
          <a:xfrm>
            <a:off x="1456189" y="4610837"/>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1">
                    <a:lumMod val="65000"/>
                    <a:lumOff val="35000"/>
                  </a:schemeClr>
                </a:solidFill>
                <a:latin typeface="Arial" panose="020B0604020202020204" pitchFamily="34" charset="0"/>
                <a:cs typeface="Arial" panose="020B0604020202020204" pitchFamily="34" charset="0"/>
              </a:rPr>
              <a:t>Other</a:t>
            </a:r>
          </a:p>
        </p:txBody>
      </p:sp>
      <p:sp>
        <p:nvSpPr>
          <p:cNvPr id="39" name="Freeform 3">
            <a:extLst>
              <a:ext uri="{FF2B5EF4-FFF2-40B4-BE49-F238E27FC236}">
                <a16:creationId xmlns:a16="http://schemas.microsoft.com/office/drawing/2014/main" id="{AE490182-44BD-4054-84ED-D629BA5C7A60}"/>
              </a:ext>
            </a:extLst>
          </p:cNvPr>
          <p:cNvSpPr>
            <a:spLocks noChangeArrowheads="1"/>
          </p:cNvSpPr>
          <p:nvPr/>
        </p:nvSpPr>
        <p:spPr bwMode="auto">
          <a:xfrm>
            <a:off x="1351986" y="3645568"/>
            <a:ext cx="1390449" cy="1300847"/>
          </a:xfrm>
          <a:custGeom>
            <a:avLst/>
            <a:gdLst>
              <a:gd name="T0" fmla="*/ 750 w 5854"/>
              <a:gd name="T1" fmla="*/ 37 h 5538"/>
              <a:gd name="T2" fmla="*/ 0 w 5854"/>
              <a:gd name="T3" fmla="*/ 470 h 5538"/>
              <a:gd name="T4" fmla="*/ 0 w 5854"/>
              <a:gd name="T5" fmla="*/ 3848 h 5538"/>
              <a:gd name="T6" fmla="*/ 2927 w 5854"/>
              <a:gd name="T7" fmla="*/ 5537 h 5538"/>
              <a:gd name="T8" fmla="*/ 5853 w 5854"/>
              <a:gd name="T9" fmla="*/ 3848 h 5538"/>
              <a:gd name="T10" fmla="*/ 5853 w 5854"/>
              <a:gd name="T11" fmla="*/ 470 h 5538"/>
              <a:gd name="T12" fmla="*/ 5049 w 5854"/>
              <a:gd name="T13" fmla="*/ 0 h 5538"/>
              <a:gd name="T14" fmla="*/ 2872 w 5854"/>
              <a:gd name="T15" fmla="*/ 1256 h 5538"/>
              <a:gd name="T16" fmla="*/ 750 w 5854"/>
              <a:gd name="T17" fmla="*/ 37 h 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5538">
                <a:moveTo>
                  <a:pt x="750" y="37"/>
                </a:moveTo>
                <a:lnTo>
                  <a:pt x="0" y="470"/>
                </a:lnTo>
                <a:lnTo>
                  <a:pt x="0" y="3848"/>
                </a:lnTo>
                <a:lnTo>
                  <a:pt x="2927" y="5537"/>
                </a:lnTo>
                <a:lnTo>
                  <a:pt x="5853" y="3848"/>
                </a:lnTo>
                <a:lnTo>
                  <a:pt x="5853" y="470"/>
                </a:lnTo>
                <a:lnTo>
                  <a:pt x="5049" y="0"/>
                </a:lnTo>
                <a:lnTo>
                  <a:pt x="2872" y="1256"/>
                </a:lnTo>
                <a:lnTo>
                  <a:pt x="750" y="37"/>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7" name="Freeform 1">
            <a:extLst>
              <a:ext uri="{FF2B5EF4-FFF2-40B4-BE49-F238E27FC236}">
                <a16:creationId xmlns:a16="http://schemas.microsoft.com/office/drawing/2014/main" id="{B84A6A63-E317-449B-B2CF-19C4F952F558}"/>
              </a:ext>
            </a:extLst>
          </p:cNvPr>
          <p:cNvSpPr>
            <a:spLocks noChangeArrowheads="1"/>
          </p:cNvSpPr>
          <p:nvPr/>
        </p:nvSpPr>
        <p:spPr bwMode="auto">
          <a:xfrm>
            <a:off x="637984" y="2121896"/>
            <a:ext cx="1390448" cy="1586703"/>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38" name="Freeform 2">
            <a:extLst>
              <a:ext uri="{FF2B5EF4-FFF2-40B4-BE49-F238E27FC236}">
                <a16:creationId xmlns:a16="http://schemas.microsoft.com/office/drawing/2014/main" id="{3AE0AE52-FF85-43A7-8376-1002300AEC89}"/>
              </a:ext>
            </a:extLst>
          </p:cNvPr>
          <p:cNvSpPr>
            <a:spLocks noChangeArrowheads="1"/>
          </p:cNvSpPr>
          <p:nvPr/>
        </p:nvSpPr>
        <p:spPr bwMode="auto">
          <a:xfrm>
            <a:off x="2078689" y="2121896"/>
            <a:ext cx="1389401" cy="1586703"/>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0" name="Freeform 4">
            <a:extLst>
              <a:ext uri="{FF2B5EF4-FFF2-40B4-BE49-F238E27FC236}">
                <a16:creationId xmlns:a16="http://schemas.microsoft.com/office/drawing/2014/main" id="{3180C3F8-00CC-475F-8505-DB6152DEF73C}"/>
              </a:ext>
            </a:extLst>
          </p:cNvPr>
          <p:cNvSpPr>
            <a:spLocks noChangeArrowheads="1"/>
          </p:cNvSpPr>
          <p:nvPr/>
        </p:nvSpPr>
        <p:spPr bwMode="auto">
          <a:xfrm>
            <a:off x="1501779" y="2727785"/>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1" name="Freeform 5">
            <a:extLst>
              <a:ext uri="{FF2B5EF4-FFF2-40B4-BE49-F238E27FC236}">
                <a16:creationId xmlns:a16="http://schemas.microsoft.com/office/drawing/2014/main" id="{C1DB456F-CDCC-47CE-A7F0-A718B421495F}"/>
              </a:ext>
            </a:extLst>
          </p:cNvPr>
          <p:cNvSpPr>
            <a:spLocks noChangeArrowheads="1"/>
          </p:cNvSpPr>
          <p:nvPr/>
        </p:nvSpPr>
        <p:spPr bwMode="auto">
          <a:xfrm>
            <a:off x="2078689" y="2709758"/>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2" name="Freeform 6">
            <a:extLst>
              <a:ext uri="{FF2B5EF4-FFF2-40B4-BE49-F238E27FC236}">
                <a16:creationId xmlns:a16="http://schemas.microsoft.com/office/drawing/2014/main" id="{A6716032-366C-457C-8083-A409DC43497F}"/>
              </a:ext>
            </a:extLst>
          </p:cNvPr>
          <p:cNvSpPr>
            <a:spLocks noChangeArrowheads="1"/>
          </p:cNvSpPr>
          <p:nvPr/>
        </p:nvSpPr>
        <p:spPr bwMode="auto">
          <a:xfrm>
            <a:off x="1530049" y="3358530"/>
            <a:ext cx="1020848" cy="581032"/>
          </a:xfrm>
          <a:custGeom>
            <a:avLst/>
            <a:gdLst>
              <a:gd name="T0" fmla="*/ 0 w 4300"/>
              <a:gd name="T1" fmla="*/ 1255 h 2475"/>
              <a:gd name="T2" fmla="*/ 2122 w 4300"/>
              <a:gd name="T3" fmla="*/ 2474 h 2475"/>
              <a:gd name="T4" fmla="*/ 4299 w 4300"/>
              <a:gd name="T5" fmla="*/ 1218 h 2475"/>
              <a:gd name="T6" fmla="*/ 2177 w 4300"/>
              <a:gd name="T7" fmla="*/ 0 h 2475"/>
              <a:gd name="T8" fmla="*/ 0 w 4300"/>
              <a:gd name="T9" fmla="*/ 1255 h 2475"/>
            </a:gdLst>
            <a:ahLst/>
            <a:cxnLst>
              <a:cxn ang="0">
                <a:pos x="T0" y="T1"/>
              </a:cxn>
              <a:cxn ang="0">
                <a:pos x="T2" y="T3"/>
              </a:cxn>
              <a:cxn ang="0">
                <a:pos x="T4" y="T5"/>
              </a:cxn>
              <a:cxn ang="0">
                <a:pos x="T6" y="T7"/>
              </a:cxn>
              <a:cxn ang="0">
                <a:pos x="T8" y="T9"/>
              </a:cxn>
            </a:cxnLst>
            <a:rect l="0" t="0" r="r" b="b"/>
            <a:pathLst>
              <a:path w="4300" h="2475">
                <a:moveTo>
                  <a:pt x="0" y="1255"/>
                </a:moveTo>
                <a:lnTo>
                  <a:pt x="2122" y="2474"/>
                </a:lnTo>
                <a:lnTo>
                  <a:pt x="4299" y="1218"/>
                </a:lnTo>
                <a:lnTo>
                  <a:pt x="2177" y="0"/>
                </a:lnTo>
                <a:lnTo>
                  <a:pt x="0" y="1255"/>
                </a:lnTo>
              </a:path>
            </a:pathLst>
          </a:custGeom>
          <a:solidFill>
            <a:schemeClr val="tx1">
              <a:lumMod val="75000"/>
              <a:lumOff val="25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47" name="Rectangle 46">
            <a:extLst>
              <a:ext uri="{FF2B5EF4-FFF2-40B4-BE49-F238E27FC236}">
                <a16:creationId xmlns:a16="http://schemas.microsoft.com/office/drawing/2014/main" id="{587D81FB-D3C3-465E-88E5-8634E102F2B6}"/>
              </a:ext>
            </a:extLst>
          </p:cNvPr>
          <p:cNvSpPr/>
          <p:nvPr/>
        </p:nvSpPr>
        <p:spPr>
          <a:xfrm>
            <a:off x="1472430" y="3446841"/>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2" name="Picture 11">
            <a:extLst>
              <a:ext uri="{FF2B5EF4-FFF2-40B4-BE49-F238E27FC236}">
                <a16:creationId xmlns:a16="http://schemas.microsoft.com/office/drawing/2014/main" id="{9E8361C9-0E7A-49C6-AD48-AA77B30205E0}"/>
              </a:ext>
            </a:extLst>
          </p:cNvPr>
          <p:cNvPicPr>
            <a:picLocks noChangeAspect="1"/>
          </p:cNvPicPr>
          <p:nvPr/>
        </p:nvPicPr>
        <p:blipFill>
          <a:blip r:embed="rId4">
            <a:clrChange>
              <a:clrFrom>
                <a:srgbClr val="FFFFFF"/>
              </a:clrFrom>
              <a:clrTo>
                <a:srgbClr val="FFFFFF">
                  <a:alpha val="0"/>
                </a:srgbClr>
              </a:clrTo>
            </a:clrChange>
            <a:duotone>
              <a:prstClr val="black"/>
              <a:schemeClr val="tx2">
                <a:tint val="45000"/>
                <a:satMod val="400000"/>
              </a:schemeClr>
            </a:duotone>
          </a:blip>
          <a:stretch>
            <a:fillRect/>
          </a:stretch>
        </p:blipFill>
        <p:spPr>
          <a:xfrm>
            <a:off x="1844723" y="3983962"/>
            <a:ext cx="365324" cy="598660"/>
          </a:xfrm>
          <a:prstGeom prst="rect">
            <a:avLst/>
          </a:prstGeom>
        </p:spPr>
      </p:pic>
      <p:sp>
        <p:nvSpPr>
          <p:cNvPr id="163" name="TextBox 162">
            <a:extLst>
              <a:ext uri="{FF2B5EF4-FFF2-40B4-BE49-F238E27FC236}">
                <a16:creationId xmlns:a16="http://schemas.microsoft.com/office/drawing/2014/main" id="{EBCA9F78-F87F-4ECF-ACFD-34A82AF7A742}"/>
              </a:ext>
            </a:extLst>
          </p:cNvPr>
          <p:cNvSpPr txBox="1"/>
          <p:nvPr/>
        </p:nvSpPr>
        <p:spPr>
          <a:xfrm>
            <a:off x="3769529"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241" name="Line 457">
            <a:extLst>
              <a:ext uri="{FF2B5EF4-FFF2-40B4-BE49-F238E27FC236}">
                <a16:creationId xmlns:a16="http://schemas.microsoft.com/office/drawing/2014/main" id="{28E288E0-E7C5-4986-A23F-9FE9066DDF1D}"/>
              </a:ext>
            </a:extLst>
          </p:cNvPr>
          <p:cNvSpPr>
            <a:spLocks noChangeShapeType="1"/>
          </p:cNvSpPr>
          <p:nvPr/>
        </p:nvSpPr>
        <p:spPr bwMode="auto">
          <a:xfrm flipV="1">
            <a:off x="9793784" y="2609987"/>
            <a:ext cx="3174" cy="635389"/>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2" name="Freeform 459">
            <a:extLst>
              <a:ext uri="{FF2B5EF4-FFF2-40B4-BE49-F238E27FC236}">
                <a16:creationId xmlns:a16="http://schemas.microsoft.com/office/drawing/2014/main" id="{ECF55545-1EC7-4983-AB20-7B61300E95CF}"/>
              </a:ext>
            </a:extLst>
          </p:cNvPr>
          <p:cNvSpPr>
            <a:spLocks noChangeArrowheads="1"/>
          </p:cNvSpPr>
          <p:nvPr/>
        </p:nvSpPr>
        <p:spPr bwMode="auto">
          <a:xfrm>
            <a:off x="8561928" y="1823309"/>
            <a:ext cx="1735678" cy="802989"/>
          </a:xfrm>
          <a:custGeom>
            <a:avLst/>
            <a:gdLst>
              <a:gd name="T0" fmla="*/ 5494 w 6027"/>
              <a:gd name="T1" fmla="*/ 292 h 2799"/>
              <a:gd name="T2" fmla="*/ 1906 w 6027"/>
              <a:gd name="T3" fmla="*/ 0 h 2799"/>
              <a:gd name="T4" fmla="*/ 17 w 6027"/>
              <a:gd name="T5" fmla="*/ 2343 h 2799"/>
              <a:gd name="T6" fmla="*/ 4695 w 6027"/>
              <a:gd name="T7" fmla="*/ 2515 h 2799"/>
              <a:gd name="T8" fmla="*/ 4550 w 6027"/>
              <a:gd name="T9" fmla="*/ 798 h 2799"/>
              <a:gd name="T10" fmla="*/ 5820 w 6027"/>
              <a:gd name="T11" fmla="*/ 1090 h 2799"/>
              <a:gd name="T12" fmla="*/ 5683 w 6027"/>
              <a:gd name="T13" fmla="*/ 772 h 2799"/>
              <a:gd name="T14" fmla="*/ 4653 w 6027"/>
              <a:gd name="T15" fmla="*/ 884 h 2799"/>
              <a:gd name="T16" fmla="*/ 4533 w 6027"/>
              <a:gd name="T17" fmla="*/ 833 h 2799"/>
              <a:gd name="T18" fmla="*/ 4936 w 6027"/>
              <a:gd name="T19" fmla="*/ 1648 h 2799"/>
              <a:gd name="T20" fmla="*/ 4970 w 6027"/>
              <a:gd name="T21" fmla="*/ 1493 h 2799"/>
              <a:gd name="T22" fmla="*/ 3416 w 6027"/>
              <a:gd name="T23" fmla="*/ 609 h 2799"/>
              <a:gd name="T24" fmla="*/ 3914 w 6027"/>
              <a:gd name="T25" fmla="*/ 1760 h 2799"/>
              <a:gd name="T26" fmla="*/ 4412 w 6027"/>
              <a:gd name="T27" fmla="*/ 1039 h 2799"/>
              <a:gd name="T28" fmla="*/ 4395 w 6027"/>
              <a:gd name="T29" fmla="*/ 1210 h 2799"/>
              <a:gd name="T30" fmla="*/ 4198 w 6027"/>
              <a:gd name="T31" fmla="*/ 489 h 2799"/>
              <a:gd name="T32" fmla="*/ 3133 w 6027"/>
              <a:gd name="T33" fmla="*/ 661 h 2799"/>
              <a:gd name="T34" fmla="*/ 3150 w 6027"/>
              <a:gd name="T35" fmla="*/ 1107 h 2799"/>
              <a:gd name="T36" fmla="*/ 2438 w 6027"/>
              <a:gd name="T37" fmla="*/ 1536 h 2799"/>
              <a:gd name="T38" fmla="*/ 1451 w 6027"/>
              <a:gd name="T39" fmla="*/ 1957 h 2799"/>
              <a:gd name="T40" fmla="*/ 978 w 6027"/>
              <a:gd name="T41" fmla="*/ 1614 h 2799"/>
              <a:gd name="T42" fmla="*/ 2489 w 6027"/>
              <a:gd name="T43" fmla="*/ 635 h 2799"/>
              <a:gd name="T44" fmla="*/ 2610 w 6027"/>
              <a:gd name="T45" fmla="*/ 721 h 2799"/>
              <a:gd name="T46" fmla="*/ 2713 w 6027"/>
              <a:gd name="T47" fmla="*/ 961 h 2799"/>
              <a:gd name="T48" fmla="*/ 1914 w 6027"/>
              <a:gd name="T49" fmla="*/ 1476 h 2799"/>
              <a:gd name="T50" fmla="*/ 1794 w 6027"/>
              <a:gd name="T51" fmla="*/ 910 h 2799"/>
              <a:gd name="T52" fmla="*/ 1966 w 6027"/>
              <a:gd name="T53" fmla="*/ 875 h 2799"/>
              <a:gd name="T54" fmla="*/ 2120 w 6027"/>
              <a:gd name="T55" fmla="*/ 807 h 2799"/>
              <a:gd name="T56" fmla="*/ 2266 w 6027"/>
              <a:gd name="T57" fmla="*/ 695 h 2799"/>
              <a:gd name="T58" fmla="*/ 2378 w 6027"/>
              <a:gd name="T59" fmla="*/ 558 h 2799"/>
              <a:gd name="T60" fmla="*/ 1992 w 6027"/>
              <a:gd name="T61" fmla="*/ 1785 h 2799"/>
              <a:gd name="T62" fmla="*/ 1992 w 6027"/>
              <a:gd name="T63" fmla="*/ 1785 h 2799"/>
              <a:gd name="T64" fmla="*/ 2953 w 6027"/>
              <a:gd name="T65" fmla="*/ 781 h 2799"/>
              <a:gd name="T66" fmla="*/ 2781 w 6027"/>
              <a:gd name="T67" fmla="*/ 747 h 2799"/>
              <a:gd name="T68" fmla="*/ 1622 w 6027"/>
              <a:gd name="T69" fmla="*/ 833 h 2799"/>
              <a:gd name="T70" fmla="*/ 1330 w 6027"/>
              <a:gd name="T71" fmla="*/ 1090 h 2799"/>
              <a:gd name="T72" fmla="*/ 2781 w 6027"/>
              <a:gd name="T73" fmla="*/ 824 h 2799"/>
              <a:gd name="T74" fmla="*/ 309 w 6027"/>
              <a:gd name="T75" fmla="*/ 738 h 2799"/>
              <a:gd name="T76" fmla="*/ 1142 w 6027"/>
              <a:gd name="T77" fmla="*/ 601 h 2799"/>
              <a:gd name="T78" fmla="*/ 343 w 6027"/>
              <a:gd name="T79" fmla="*/ 910 h 2799"/>
              <a:gd name="T80" fmla="*/ 644 w 6027"/>
              <a:gd name="T81" fmla="*/ 1519 h 2799"/>
              <a:gd name="T82" fmla="*/ 128 w 6027"/>
              <a:gd name="T83" fmla="*/ 2438 h 2799"/>
              <a:gd name="T84" fmla="*/ 1279 w 6027"/>
              <a:gd name="T85" fmla="*/ 1734 h 2799"/>
              <a:gd name="T86" fmla="*/ 1485 w 6027"/>
              <a:gd name="T87" fmla="*/ 2069 h 2799"/>
              <a:gd name="T88" fmla="*/ 2841 w 6027"/>
              <a:gd name="T89" fmla="*/ 2721 h 2799"/>
              <a:gd name="T90" fmla="*/ 3013 w 6027"/>
              <a:gd name="T91" fmla="*/ 2318 h 2799"/>
              <a:gd name="T92" fmla="*/ 4515 w 6027"/>
              <a:gd name="T93" fmla="*/ 2215 h 2799"/>
              <a:gd name="T94" fmla="*/ 4653 w 6027"/>
              <a:gd name="T95" fmla="*/ 1785 h 2799"/>
              <a:gd name="T96" fmla="*/ 5176 w 6027"/>
              <a:gd name="T97" fmla="*/ 1914 h 2799"/>
              <a:gd name="T98" fmla="*/ 5065 w 6027"/>
              <a:gd name="T99" fmla="*/ 1459 h 2799"/>
              <a:gd name="T100" fmla="*/ 4833 w 6027"/>
              <a:gd name="T101" fmla="*/ 961 h 2799"/>
              <a:gd name="T102" fmla="*/ 4979 w 6027"/>
              <a:gd name="T103" fmla="*/ 944 h 2799"/>
              <a:gd name="T104" fmla="*/ 5108 w 6027"/>
              <a:gd name="T105" fmla="*/ 893 h 2799"/>
              <a:gd name="T106" fmla="*/ 5228 w 6027"/>
              <a:gd name="T107" fmla="*/ 807 h 2799"/>
              <a:gd name="T108" fmla="*/ 5331 w 6027"/>
              <a:gd name="T109" fmla="*/ 704 h 2799"/>
              <a:gd name="T110" fmla="*/ 5391 w 6027"/>
              <a:gd name="T111" fmla="*/ 669 h 2799"/>
              <a:gd name="T112" fmla="*/ 5468 w 6027"/>
              <a:gd name="T113" fmla="*/ 764 h 2799"/>
              <a:gd name="T114" fmla="*/ 5580 w 6027"/>
              <a:gd name="T115" fmla="*/ 815 h 2799"/>
              <a:gd name="T116" fmla="*/ 5408 w 6027"/>
              <a:gd name="T117" fmla="*/ 1408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027" h="2799">
                <a:moveTo>
                  <a:pt x="5400" y="1476"/>
                </a:moveTo>
                <a:lnTo>
                  <a:pt x="5400" y="1476"/>
                </a:lnTo>
                <a:cubicBezTo>
                  <a:pt x="5425" y="1536"/>
                  <a:pt x="5468" y="1588"/>
                  <a:pt x="5520" y="1631"/>
                </a:cubicBezTo>
                <a:cubicBezTo>
                  <a:pt x="5571" y="1665"/>
                  <a:pt x="5631" y="1682"/>
                  <a:pt x="5691" y="1682"/>
                </a:cubicBezTo>
                <a:cubicBezTo>
                  <a:pt x="5717" y="1682"/>
                  <a:pt x="5743" y="1674"/>
                  <a:pt x="5768" y="1674"/>
                </a:cubicBezTo>
                <a:cubicBezTo>
                  <a:pt x="5846" y="1648"/>
                  <a:pt x="5923" y="1605"/>
                  <a:pt x="5966" y="1528"/>
                </a:cubicBezTo>
                <a:cubicBezTo>
                  <a:pt x="6009" y="1459"/>
                  <a:pt x="6026" y="1373"/>
                  <a:pt x="6009" y="1287"/>
                </a:cubicBezTo>
                <a:cubicBezTo>
                  <a:pt x="5992" y="1210"/>
                  <a:pt x="5949" y="1150"/>
                  <a:pt x="5889" y="1099"/>
                </a:cubicBezTo>
                <a:cubicBezTo>
                  <a:pt x="5923" y="1047"/>
                  <a:pt x="5932" y="987"/>
                  <a:pt x="5923" y="927"/>
                </a:cubicBezTo>
                <a:cubicBezTo>
                  <a:pt x="5915" y="893"/>
                  <a:pt x="5897" y="858"/>
                  <a:pt x="5872" y="824"/>
                </a:cubicBezTo>
                <a:cubicBezTo>
                  <a:pt x="5889" y="781"/>
                  <a:pt x="5897" y="738"/>
                  <a:pt x="5897" y="687"/>
                </a:cubicBezTo>
                <a:cubicBezTo>
                  <a:pt x="5897" y="472"/>
                  <a:pt x="5717" y="292"/>
                  <a:pt x="5494" y="292"/>
                </a:cubicBezTo>
                <a:cubicBezTo>
                  <a:pt x="5425" y="292"/>
                  <a:pt x="5348" y="309"/>
                  <a:pt x="5288" y="343"/>
                </a:cubicBezTo>
                <a:cubicBezTo>
                  <a:pt x="5202" y="257"/>
                  <a:pt x="5082" y="215"/>
                  <a:pt x="4962" y="215"/>
                </a:cubicBezTo>
                <a:cubicBezTo>
                  <a:pt x="4739" y="215"/>
                  <a:pt x="4558" y="360"/>
                  <a:pt x="4498" y="566"/>
                </a:cubicBezTo>
                <a:cubicBezTo>
                  <a:pt x="4455" y="257"/>
                  <a:pt x="4180" y="17"/>
                  <a:pt x="3863" y="17"/>
                </a:cubicBezTo>
                <a:cubicBezTo>
                  <a:pt x="3700" y="17"/>
                  <a:pt x="3700" y="17"/>
                  <a:pt x="3700" y="17"/>
                </a:cubicBezTo>
                <a:cubicBezTo>
                  <a:pt x="3348" y="17"/>
                  <a:pt x="3056" y="300"/>
                  <a:pt x="3056" y="661"/>
                </a:cubicBezTo>
                <a:cubicBezTo>
                  <a:pt x="3056" y="807"/>
                  <a:pt x="3056" y="807"/>
                  <a:pt x="3056" y="807"/>
                </a:cubicBezTo>
                <a:cubicBezTo>
                  <a:pt x="3047" y="781"/>
                  <a:pt x="3030" y="764"/>
                  <a:pt x="3013" y="747"/>
                </a:cubicBezTo>
                <a:cubicBezTo>
                  <a:pt x="3030" y="687"/>
                  <a:pt x="3047" y="635"/>
                  <a:pt x="3047" y="575"/>
                </a:cubicBezTo>
                <a:cubicBezTo>
                  <a:pt x="3047" y="309"/>
                  <a:pt x="2824" y="94"/>
                  <a:pt x="2558" y="94"/>
                </a:cubicBezTo>
                <a:cubicBezTo>
                  <a:pt x="2472" y="94"/>
                  <a:pt x="2386" y="112"/>
                  <a:pt x="2309" y="163"/>
                </a:cubicBezTo>
                <a:cubicBezTo>
                  <a:pt x="2198" y="60"/>
                  <a:pt x="2060" y="0"/>
                  <a:pt x="1906" y="0"/>
                </a:cubicBezTo>
                <a:cubicBezTo>
                  <a:pt x="1614" y="0"/>
                  <a:pt x="1373" y="215"/>
                  <a:pt x="1330" y="498"/>
                </a:cubicBezTo>
                <a:cubicBezTo>
                  <a:pt x="1245" y="326"/>
                  <a:pt x="1064" y="206"/>
                  <a:pt x="858" y="206"/>
                </a:cubicBezTo>
                <a:cubicBezTo>
                  <a:pt x="730" y="206"/>
                  <a:pt x="730" y="206"/>
                  <a:pt x="730" y="206"/>
                </a:cubicBezTo>
                <a:cubicBezTo>
                  <a:pt x="438" y="206"/>
                  <a:pt x="197" y="446"/>
                  <a:pt x="197" y="738"/>
                </a:cubicBezTo>
                <a:cubicBezTo>
                  <a:pt x="197" y="927"/>
                  <a:pt x="197" y="927"/>
                  <a:pt x="197" y="927"/>
                </a:cubicBezTo>
                <a:cubicBezTo>
                  <a:pt x="189" y="944"/>
                  <a:pt x="180" y="970"/>
                  <a:pt x="180" y="987"/>
                </a:cubicBezTo>
                <a:cubicBezTo>
                  <a:pt x="180" y="1047"/>
                  <a:pt x="223" y="1090"/>
                  <a:pt x="275" y="1107"/>
                </a:cubicBezTo>
                <a:cubicBezTo>
                  <a:pt x="283" y="1322"/>
                  <a:pt x="421" y="1502"/>
                  <a:pt x="609" y="1579"/>
                </a:cubicBezTo>
                <a:cubicBezTo>
                  <a:pt x="609" y="1614"/>
                  <a:pt x="609" y="1614"/>
                  <a:pt x="609" y="1614"/>
                </a:cubicBezTo>
                <a:cubicBezTo>
                  <a:pt x="300" y="1674"/>
                  <a:pt x="300" y="1674"/>
                  <a:pt x="300" y="1674"/>
                </a:cubicBezTo>
                <a:cubicBezTo>
                  <a:pt x="257" y="1682"/>
                  <a:pt x="223" y="1708"/>
                  <a:pt x="214" y="1751"/>
                </a:cubicBezTo>
                <a:cubicBezTo>
                  <a:pt x="17" y="2343"/>
                  <a:pt x="17" y="2343"/>
                  <a:pt x="17" y="2343"/>
                </a:cubicBezTo>
                <a:cubicBezTo>
                  <a:pt x="0" y="2378"/>
                  <a:pt x="8" y="2421"/>
                  <a:pt x="34" y="2455"/>
                </a:cubicBezTo>
                <a:cubicBezTo>
                  <a:pt x="51" y="2481"/>
                  <a:pt x="86" y="2498"/>
                  <a:pt x="128" y="2498"/>
                </a:cubicBezTo>
                <a:cubicBezTo>
                  <a:pt x="1270" y="2498"/>
                  <a:pt x="1270" y="2498"/>
                  <a:pt x="1270" y="2498"/>
                </a:cubicBezTo>
                <a:cubicBezTo>
                  <a:pt x="1236" y="2609"/>
                  <a:pt x="1236" y="2609"/>
                  <a:pt x="1236" y="2609"/>
                </a:cubicBezTo>
                <a:cubicBezTo>
                  <a:pt x="1219" y="2652"/>
                  <a:pt x="1227" y="2695"/>
                  <a:pt x="1253" y="2730"/>
                </a:cubicBezTo>
                <a:cubicBezTo>
                  <a:pt x="1279" y="2772"/>
                  <a:pt x="1322" y="2790"/>
                  <a:pt x="1365" y="2790"/>
                </a:cubicBezTo>
                <a:cubicBezTo>
                  <a:pt x="2927" y="2790"/>
                  <a:pt x="2927" y="2790"/>
                  <a:pt x="2927" y="2790"/>
                </a:cubicBezTo>
                <a:cubicBezTo>
                  <a:pt x="2936" y="2798"/>
                  <a:pt x="2953" y="2798"/>
                  <a:pt x="2970" y="2798"/>
                </a:cubicBezTo>
                <a:cubicBezTo>
                  <a:pt x="4592" y="2798"/>
                  <a:pt x="4592" y="2798"/>
                  <a:pt x="4592" y="2798"/>
                </a:cubicBezTo>
                <a:cubicBezTo>
                  <a:pt x="4644" y="2798"/>
                  <a:pt x="4687" y="2781"/>
                  <a:pt x="4713" y="2738"/>
                </a:cubicBezTo>
                <a:cubicBezTo>
                  <a:pt x="4739" y="2704"/>
                  <a:pt x="4747" y="2652"/>
                  <a:pt x="4730" y="2609"/>
                </a:cubicBezTo>
                <a:cubicBezTo>
                  <a:pt x="4695" y="2515"/>
                  <a:pt x="4695" y="2515"/>
                  <a:pt x="4695" y="2515"/>
                </a:cubicBezTo>
                <a:cubicBezTo>
                  <a:pt x="5846" y="2515"/>
                  <a:pt x="5846" y="2515"/>
                  <a:pt x="5846" y="2515"/>
                </a:cubicBezTo>
                <a:cubicBezTo>
                  <a:pt x="5880" y="2515"/>
                  <a:pt x="5915" y="2498"/>
                  <a:pt x="5940" y="2463"/>
                </a:cubicBezTo>
                <a:cubicBezTo>
                  <a:pt x="5957" y="2438"/>
                  <a:pt x="5966" y="2395"/>
                  <a:pt x="5949" y="2360"/>
                </a:cubicBezTo>
                <a:cubicBezTo>
                  <a:pt x="5751" y="1768"/>
                  <a:pt x="5751" y="1768"/>
                  <a:pt x="5751" y="1768"/>
                </a:cubicBezTo>
                <a:cubicBezTo>
                  <a:pt x="5743" y="1734"/>
                  <a:pt x="5709" y="1699"/>
                  <a:pt x="5666" y="1691"/>
                </a:cubicBezTo>
                <a:cubicBezTo>
                  <a:pt x="5417" y="1648"/>
                  <a:pt x="5417" y="1648"/>
                  <a:pt x="5417" y="1648"/>
                </a:cubicBezTo>
                <a:lnTo>
                  <a:pt x="5417" y="1648"/>
                </a:lnTo>
                <a:cubicBezTo>
                  <a:pt x="5322" y="1622"/>
                  <a:pt x="5322" y="1622"/>
                  <a:pt x="5322" y="1622"/>
                </a:cubicBezTo>
                <a:cubicBezTo>
                  <a:pt x="5322" y="1511"/>
                  <a:pt x="5322" y="1511"/>
                  <a:pt x="5322" y="1511"/>
                </a:cubicBezTo>
                <a:cubicBezTo>
                  <a:pt x="5348" y="1502"/>
                  <a:pt x="5374" y="1493"/>
                  <a:pt x="5400" y="1476"/>
                </a:cubicBezTo>
                <a:close/>
                <a:moveTo>
                  <a:pt x="4550" y="798"/>
                </a:moveTo>
                <a:lnTo>
                  <a:pt x="4550" y="798"/>
                </a:lnTo>
                <a:cubicBezTo>
                  <a:pt x="4541" y="764"/>
                  <a:pt x="4541" y="730"/>
                  <a:pt x="4541" y="695"/>
                </a:cubicBezTo>
                <a:cubicBezTo>
                  <a:pt x="4541" y="463"/>
                  <a:pt x="4730" y="275"/>
                  <a:pt x="4962" y="275"/>
                </a:cubicBezTo>
                <a:cubicBezTo>
                  <a:pt x="5073" y="275"/>
                  <a:pt x="5185" y="318"/>
                  <a:pt x="5262" y="403"/>
                </a:cubicBezTo>
                <a:cubicBezTo>
                  <a:pt x="5279" y="421"/>
                  <a:pt x="5279" y="421"/>
                  <a:pt x="5279" y="421"/>
                </a:cubicBezTo>
                <a:cubicBezTo>
                  <a:pt x="5305" y="403"/>
                  <a:pt x="5305" y="403"/>
                  <a:pt x="5305" y="403"/>
                </a:cubicBezTo>
                <a:cubicBezTo>
                  <a:pt x="5357" y="369"/>
                  <a:pt x="5425" y="343"/>
                  <a:pt x="5494" y="343"/>
                </a:cubicBezTo>
                <a:cubicBezTo>
                  <a:pt x="5683" y="343"/>
                  <a:pt x="5837" y="498"/>
                  <a:pt x="5837" y="687"/>
                </a:cubicBezTo>
                <a:cubicBezTo>
                  <a:pt x="5837" y="738"/>
                  <a:pt x="5829" y="781"/>
                  <a:pt x="5812" y="824"/>
                </a:cubicBezTo>
                <a:cubicBezTo>
                  <a:pt x="5803" y="841"/>
                  <a:pt x="5803" y="841"/>
                  <a:pt x="5803" y="841"/>
                </a:cubicBezTo>
                <a:cubicBezTo>
                  <a:pt x="5820" y="858"/>
                  <a:pt x="5820" y="858"/>
                  <a:pt x="5820" y="858"/>
                </a:cubicBezTo>
                <a:cubicBezTo>
                  <a:pt x="5837" y="875"/>
                  <a:pt x="5854" y="910"/>
                  <a:pt x="5863" y="936"/>
                </a:cubicBezTo>
                <a:cubicBezTo>
                  <a:pt x="5872" y="996"/>
                  <a:pt x="5863" y="1047"/>
                  <a:pt x="5820" y="1090"/>
                </a:cubicBezTo>
                <a:cubicBezTo>
                  <a:pt x="5803" y="1116"/>
                  <a:pt x="5803" y="1116"/>
                  <a:pt x="5803" y="1116"/>
                </a:cubicBezTo>
                <a:cubicBezTo>
                  <a:pt x="5829" y="1133"/>
                  <a:pt x="5829" y="1133"/>
                  <a:pt x="5829" y="1133"/>
                </a:cubicBezTo>
                <a:cubicBezTo>
                  <a:pt x="5889" y="1167"/>
                  <a:pt x="5932" y="1227"/>
                  <a:pt x="5949" y="1305"/>
                </a:cubicBezTo>
                <a:cubicBezTo>
                  <a:pt x="5966" y="1373"/>
                  <a:pt x="5957" y="1442"/>
                  <a:pt x="5915" y="1502"/>
                </a:cubicBezTo>
                <a:cubicBezTo>
                  <a:pt x="5880" y="1554"/>
                  <a:pt x="5820" y="1596"/>
                  <a:pt x="5751" y="1614"/>
                </a:cubicBezTo>
                <a:cubicBezTo>
                  <a:pt x="5683" y="1631"/>
                  <a:pt x="5614" y="1614"/>
                  <a:pt x="5554" y="1579"/>
                </a:cubicBezTo>
                <a:cubicBezTo>
                  <a:pt x="5503" y="1545"/>
                  <a:pt x="5468" y="1502"/>
                  <a:pt x="5451" y="1451"/>
                </a:cubicBezTo>
                <a:cubicBezTo>
                  <a:pt x="5563" y="1373"/>
                  <a:pt x="5648" y="1245"/>
                  <a:pt x="5674" y="1107"/>
                </a:cubicBezTo>
                <a:cubicBezTo>
                  <a:pt x="5734" y="1090"/>
                  <a:pt x="5777" y="1030"/>
                  <a:pt x="5777" y="970"/>
                </a:cubicBezTo>
                <a:cubicBezTo>
                  <a:pt x="5777" y="901"/>
                  <a:pt x="5734" y="850"/>
                  <a:pt x="5683" y="833"/>
                </a:cubicBezTo>
                <a:lnTo>
                  <a:pt x="5683" y="833"/>
                </a:lnTo>
                <a:cubicBezTo>
                  <a:pt x="5683" y="772"/>
                  <a:pt x="5683" y="772"/>
                  <a:pt x="5683" y="772"/>
                </a:cubicBezTo>
                <a:cubicBezTo>
                  <a:pt x="5648" y="772"/>
                  <a:pt x="5648" y="772"/>
                  <a:pt x="5648" y="772"/>
                </a:cubicBezTo>
                <a:cubicBezTo>
                  <a:pt x="5640" y="772"/>
                  <a:pt x="5631" y="772"/>
                  <a:pt x="5623" y="764"/>
                </a:cubicBezTo>
                <a:cubicBezTo>
                  <a:pt x="5511" y="755"/>
                  <a:pt x="5434" y="669"/>
                  <a:pt x="5417" y="566"/>
                </a:cubicBezTo>
                <a:cubicBezTo>
                  <a:pt x="5417" y="558"/>
                  <a:pt x="5417" y="549"/>
                  <a:pt x="5417" y="532"/>
                </a:cubicBezTo>
                <a:cubicBezTo>
                  <a:pt x="5417" y="506"/>
                  <a:pt x="5417" y="506"/>
                  <a:pt x="5417" y="506"/>
                </a:cubicBezTo>
                <a:cubicBezTo>
                  <a:pt x="5365" y="506"/>
                  <a:pt x="5365" y="506"/>
                  <a:pt x="5365" y="506"/>
                </a:cubicBezTo>
                <a:cubicBezTo>
                  <a:pt x="5357" y="524"/>
                  <a:pt x="5357" y="524"/>
                  <a:pt x="5357" y="524"/>
                </a:cubicBezTo>
                <a:cubicBezTo>
                  <a:pt x="5357" y="532"/>
                  <a:pt x="5348" y="549"/>
                  <a:pt x="5339" y="558"/>
                </a:cubicBezTo>
                <a:cubicBezTo>
                  <a:pt x="5254" y="764"/>
                  <a:pt x="5039" y="910"/>
                  <a:pt x="4807" y="910"/>
                </a:cubicBezTo>
                <a:cubicBezTo>
                  <a:pt x="4781" y="910"/>
                  <a:pt x="4756" y="901"/>
                  <a:pt x="4721" y="901"/>
                </a:cubicBezTo>
                <a:cubicBezTo>
                  <a:pt x="4713" y="901"/>
                  <a:pt x="4695" y="893"/>
                  <a:pt x="4687" y="893"/>
                </a:cubicBezTo>
                <a:cubicBezTo>
                  <a:pt x="4653" y="884"/>
                  <a:pt x="4653" y="884"/>
                  <a:pt x="4653" y="884"/>
                </a:cubicBezTo>
                <a:cubicBezTo>
                  <a:pt x="4653" y="1021"/>
                  <a:pt x="4653" y="1021"/>
                  <a:pt x="4653" y="1021"/>
                </a:cubicBezTo>
                <a:cubicBezTo>
                  <a:pt x="4653" y="1210"/>
                  <a:pt x="4756" y="1382"/>
                  <a:pt x="4919" y="1468"/>
                </a:cubicBezTo>
                <a:cubicBezTo>
                  <a:pt x="4876" y="1554"/>
                  <a:pt x="4790" y="1622"/>
                  <a:pt x="4678" y="1622"/>
                </a:cubicBezTo>
                <a:cubicBezTo>
                  <a:pt x="4541" y="1622"/>
                  <a:pt x="4421" y="1502"/>
                  <a:pt x="4421" y="1356"/>
                </a:cubicBezTo>
                <a:cubicBezTo>
                  <a:pt x="4421" y="1287"/>
                  <a:pt x="4447" y="1219"/>
                  <a:pt x="4507" y="1167"/>
                </a:cubicBezTo>
                <a:cubicBezTo>
                  <a:pt x="4533" y="1150"/>
                  <a:pt x="4533" y="1150"/>
                  <a:pt x="4533" y="1150"/>
                </a:cubicBezTo>
                <a:cubicBezTo>
                  <a:pt x="4498" y="1124"/>
                  <a:pt x="4498" y="1124"/>
                  <a:pt x="4498" y="1124"/>
                </a:cubicBezTo>
                <a:cubicBezTo>
                  <a:pt x="4481" y="1116"/>
                  <a:pt x="4464" y="1090"/>
                  <a:pt x="4455" y="1073"/>
                </a:cubicBezTo>
                <a:cubicBezTo>
                  <a:pt x="4481" y="1047"/>
                  <a:pt x="4507" y="1013"/>
                  <a:pt x="4507" y="961"/>
                </a:cubicBezTo>
                <a:cubicBezTo>
                  <a:pt x="4507" y="961"/>
                  <a:pt x="4507" y="953"/>
                  <a:pt x="4507" y="944"/>
                </a:cubicBezTo>
                <a:cubicBezTo>
                  <a:pt x="4507" y="850"/>
                  <a:pt x="4507" y="850"/>
                  <a:pt x="4507" y="850"/>
                </a:cubicBezTo>
                <a:cubicBezTo>
                  <a:pt x="4515" y="841"/>
                  <a:pt x="4524" y="841"/>
                  <a:pt x="4533" y="833"/>
                </a:cubicBezTo>
                <a:cubicBezTo>
                  <a:pt x="4558" y="824"/>
                  <a:pt x="4558" y="824"/>
                  <a:pt x="4558" y="824"/>
                </a:cubicBezTo>
                <a:lnTo>
                  <a:pt x="4550" y="798"/>
                </a:lnTo>
                <a:close/>
                <a:moveTo>
                  <a:pt x="5683" y="1039"/>
                </a:moveTo>
                <a:lnTo>
                  <a:pt x="5683" y="1039"/>
                </a:lnTo>
                <a:cubicBezTo>
                  <a:pt x="5683" y="1030"/>
                  <a:pt x="5683" y="1030"/>
                  <a:pt x="5683" y="1021"/>
                </a:cubicBezTo>
                <a:cubicBezTo>
                  <a:pt x="5683" y="1013"/>
                  <a:pt x="5683" y="1013"/>
                  <a:pt x="5683" y="1013"/>
                </a:cubicBezTo>
                <a:cubicBezTo>
                  <a:pt x="5683" y="893"/>
                  <a:pt x="5683" y="893"/>
                  <a:pt x="5683" y="893"/>
                </a:cubicBezTo>
                <a:cubicBezTo>
                  <a:pt x="5709" y="910"/>
                  <a:pt x="5726" y="936"/>
                  <a:pt x="5726" y="970"/>
                </a:cubicBezTo>
                <a:cubicBezTo>
                  <a:pt x="5726" y="996"/>
                  <a:pt x="5709" y="1021"/>
                  <a:pt x="5683" y="1039"/>
                </a:cubicBezTo>
                <a:close/>
                <a:moveTo>
                  <a:pt x="5382" y="532"/>
                </a:moveTo>
                <a:lnTo>
                  <a:pt x="5382" y="532"/>
                </a:lnTo>
                <a:close/>
                <a:moveTo>
                  <a:pt x="4936" y="1648"/>
                </a:moveTo>
                <a:lnTo>
                  <a:pt x="4936" y="1648"/>
                </a:lnTo>
                <a:cubicBezTo>
                  <a:pt x="4687" y="1691"/>
                  <a:pt x="4687" y="1691"/>
                  <a:pt x="4687" y="1691"/>
                </a:cubicBezTo>
                <a:cubicBezTo>
                  <a:pt x="4644" y="1699"/>
                  <a:pt x="4610" y="1734"/>
                  <a:pt x="4601" y="1768"/>
                </a:cubicBezTo>
                <a:cubicBezTo>
                  <a:pt x="4524" y="1991"/>
                  <a:pt x="4524" y="1991"/>
                  <a:pt x="4524" y="1991"/>
                </a:cubicBezTo>
                <a:cubicBezTo>
                  <a:pt x="4489" y="1888"/>
                  <a:pt x="4489" y="1888"/>
                  <a:pt x="4489" y="1888"/>
                </a:cubicBezTo>
                <a:cubicBezTo>
                  <a:pt x="4472" y="1837"/>
                  <a:pt x="4430" y="1803"/>
                  <a:pt x="4378" y="1794"/>
                </a:cubicBezTo>
                <a:cubicBezTo>
                  <a:pt x="4000" y="1717"/>
                  <a:pt x="4000" y="1717"/>
                  <a:pt x="4000" y="1717"/>
                </a:cubicBezTo>
                <a:cubicBezTo>
                  <a:pt x="4000" y="1682"/>
                  <a:pt x="4000" y="1682"/>
                  <a:pt x="4000" y="1682"/>
                </a:cubicBezTo>
                <a:cubicBezTo>
                  <a:pt x="4163" y="1614"/>
                  <a:pt x="4301" y="1485"/>
                  <a:pt x="4369" y="1322"/>
                </a:cubicBezTo>
                <a:cubicBezTo>
                  <a:pt x="4361" y="1339"/>
                  <a:pt x="4361" y="1348"/>
                  <a:pt x="4361" y="1356"/>
                </a:cubicBezTo>
                <a:cubicBezTo>
                  <a:pt x="4361" y="1536"/>
                  <a:pt x="4507" y="1682"/>
                  <a:pt x="4678" y="1682"/>
                </a:cubicBezTo>
                <a:cubicBezTo>
                  <a:pt x="4807" y="1682"/>
                  <a:pt x="4919" y="1605"/>
                  <a:pt x="4970" y="1493"/>
                </a:cubicBezTo>
                <a:cubicBezTo>
                  <a:pt x="4996" y="1502"/>
                  <a:pt x="5013" y="1511"/>
                  <a:pt x="5039" y="1519"/>
                </a:cubicBezTo>
                <a:cubicBezTo>
                  <a:pt x="5039" y="1622"/>
                  <a:pt x="5039" y="1622"/>
                  <a:pt x="5039" y="1622"/>
                </a:cubicBezTo>
                <a:cubicBezTo>
                  <a:pt x="4936" y="1648"/>
                  <a:pt x="4936" y="1648"/>
                  <a:pt x="4936" y="1648"/>
                </a:cubicBezTo>
                <a:close/>
                <a:moveTo>
                  <a:pt x="3777" y="1639"/>
                </a:moveTo>
                <a:lnTo>
                  <a:pt x="3777" y="1639"/>
                </a:lnTo>
                <a:cubicBezTo>
                  <a:pt x="3717" y="1639"/>
                  <a:pt x="3657" y="1622"/>
                  <a:pt x="3605" y="1605"/>
                </a:cubicBezTo>
                <a:cubicBezTo>
                  <a:pt x="3382" y="1536"/>
                  <a:pt x="3228" y="1330"/>
                  <a:pt x="3228" y="1090"/>
                </a:cubicBezTo>
                <a:cubicBezTo>
                  <a:pt x="3228" y="953"/>
                  <a:pt x="3228" y="953"/>
                  <a:pt x="3228" y="953"/>
                </a:cubicBezTo>
                <a:cubicBezTo>
                  <a:pt x="3228" y="910"/>
                  <a:pt x="3228" y="910"/>
                  <a:pt x="3228" y="910"/>
                </a:cubicBezTo>
                <a:cubicBezTo>
                  <a:pt x="3228" y="875"/>
                  <a:pt x="3228" y="875"/>
                  <a:pt x="3228" y="875"/>
                </a:cubicBezTo>
                <a:cubicBezTo>
                  <a:pt x="3228" y="747"/>
                  <a:pt x="3228" y="747"/>
                  <a:pt x="3228" y="747"/>
                </a:cubicBezTo>
                <a:cubicBezTo>
                  <a:pt x="3313" y="730"/>
                  <a:pt x="3382" y="687"/>
                  <a:pt x="3416" y="609"/>
                </a:cubicBezTo>
                <a:cubicBezTo>
                  <a:pt x="3528" y="652"/>
                  <a:pt x="3648" y="678"/>
                  <a:pt x="3768" y="678"/>
                </a:cubicBezTo>
                <a:cubicBezTo>
                  <a:pt x="3897" y="678"/>
                  <a:pt x="4026" y="652"/>
                  <a:pt x="4146" y="601"/>
                </a:cubicBezTo>
                <a:cubicBezTo>
                  <a:pt x="4180" y="678"/>
                  <a:pt x="4249" y="730"/>
                  <a:pt x="4327" y="738"/>
                </a:cubicBezTo>
                <a:cubicBezTo>
                  <a:pt x="4327" y="875"/>
                  <a:pt x="4327" y="875"/>
                  <a:pt x="4327" y="875"/>
                </a:cubicBezTo>
                <a:cubicBezTo>
                  <a:pt x="4327" y="910"/>
                  <a:pt x="4327" y="910"/>
                  <a:pt x="4327" y="910"/>
                </a:cubicBezTo>
                <a:cubicBezTo>
                  <a:pt x="4327" y="953"/>
                  <a:pt x="4327" y="953"/>
                  <a:pt x="4327" y="953"/>
                </a:cubicBezTo>
                <a:cubicBezTo>
                  <a:pt x="4327" y="1090"/>
                  <a:pt x="4327" y="1090"/>
                  <a:pt x="4327" y="1090"/>
                </a:cubicBezTo>
                <a:cubicBezTo>
                  <a:pt x="4327" y="1330"/>
                  <a:pt x="4172" y="1536"/>
                  <a:pt x="3957" y="1605"/>
                </a:cubicBezTo>
                <a:cubicBezTo>
                  <a:pt x="3906" y="1622"/>
                  <a:pt x="3846" y="1639"/>
                  <a:pt x="3777" y="1639"/>
                </a:cubicBezTo>
                <a:close/>
                <a:moveTo>
                  <a:pt x="3914" y="1699"/>
                </a:moveTo>
                <a:lnTo>
                  <a:pt x="3914" y="1699"/>
                </a:lnTo>
                <a:cubicBezTo>
                  <a:pt x="3914" y="1760"/>
                  <a:pt x="3914" y="1760"/>
                  <a:pt x="3914" y="1760"/>
                </a:cubicBezTo>
                <a:cubicBezTo>
                  <a:pt x="3914" y="1923"/>
                  <a:pt x="3914" y="1923"/>
                  <a:pt x="3914" y="1923"/>
                </a:cubicBezTo>
                <a:cubicBezTo>
                  <a:pt x="3914" y="2000"/>
                  <a:pt x="3854" y="2060"/>
                  <a:pt x="3777" y="2060"/>
                </a:cubicBezTo>
                <a:cubicBezTo>
                  <a:pt x="3708" y="2060"/>
                  <a:pt x="3648" y="2000"/>
                  <a:pt x="3640" y="1923"/>
                </a:cubicBezTo>
                <a:cubicBezTo>
                  <a:pt x="3640" y="1751"/>
                  <a:pt x="3640" y="1751"/>
                  <a:pt x="3640" y="1751"/>
                </a:cubicBezTo>
                <a:cubicBezTo>
                  <a:pt x="3640" y="1699"/>
                  <a:pt x="3640" y="1699"/>
                  <a:pt x="3640" y="1699"/>
                </a:cubicBezTo>
                <a:cubicBezTo>
                  <a:pt x="3683" y="1717"/>
                  <a:pt x="3734" y="1717"/>
                  <a:pt x="3777" y="1717"/>
                </a:cubicBezTo>
                <a:cubicBezTo>
                  <a:pt x="3828" y="1717"/>
                  <a:pt x="3871" y="1717"/>
                  <a:pt x="3914" y="1699"/>
                </a:cubicBezTo>
                <a:close/>
                <a:moveTo>
                  <a:pt x="4455" y="953"/>
                </a:moveTo>
                <a:lnTo>
                  <a:pt x="4455" y="953"/>
                </a:lnTo>
                <a:cubicBezTo>
                  <a:pt x="4455" y="961"/>
                  <a:pt x="4455" y="961"/>
                  <a:pt x="4455" y="961"/>
                </a:cubicBezTo>
                <a:cubicBezTo>
                  <a:pt x="4455" y="987"/>
                  <a:pt x="4447" y="1004"/>
                  <a:pt x="4430" y="1021"/>
                </a:cubicBezTo>
                <a:cubicBezTo>
                  <a:pt x="4430" y="1030"/>
                  <a:pt x="4421" y="1030"/>
                  <a:pt x="4412" y="1039"/>
                </a:cubicBezTo>
                <a:cubicBezTo>
                  <a:pt x="4404" y="1039"/>
                  <a:pt x="4404" y="1047"/>
                  <a:pt x="4395" y="1047"/>
                </a:cubicBezTo>
                <a:cubicBezTo>
                  <a:pt x="4395" y="953"/>
                  <a:pt x="4395" y="953"/>
                  <a:pt x="4395" y="953"/>
                </a:cubicBezTo>
                <a:cubicBezTo>
                  <a:pt x="4395" y="910"/>
                  <a:pt x="4395" y="910"/>
                  <a:pt x="4395" y="910"/>
                </a:cubicBezTo>
                <a:cubicBezTo>
                  <a:pt x="4395" y="884"/>
                  <a:pt x="4395" y="884"/>
                  <a:pt x="4395" y="884"/>
                </a:cubicBezTo>
                <a:cubicBezTo>
                  <a:pt x="4404" y="884"/>
                  <a:pt x="4404" y="884"/>
                  <a:pt x="4412" y="893"/>
                </a:cubicBezTo>
                <a:cubicBezTo>
                  <a:pt x="4421" y="893"/>
                  <a:pt x="4430" y="901"/>
                  <a:pt x="4438" y="910"/>
                </a:cubicBezTo>
                <a:cubicBezTo>
                  <a:pt x="4438" y="918"/>
                  <a:pt x="4438" y="918"/>
                  <a:pt x="4447" y="918"/>
                </a:cubicBezTo>
                <a:cubicBezTo>
                  <a:pt x="4447" y="927"/>
                  <a:pt x="4455" y="944"/>
                  <a:pt x="4455" y="953"/>
                </a:cubicBezTo>
                <a:close/>
                <a:moveTo>
                  <a:pt x="4412" y="1116"/>
                </a:moveTo>
                <a:lnTo>
                  <a:pt x="4412" y="1116"/>
                </a:lnTo>
                <a:cubicBezTo>
                  <a:pt x="4421" y="1133"/>
                  <a:pt x="4430" y="1142"/>
                  <a:pt x="4438" y="1150"/>
                </a:cubicBezTo>
                <a:cubicBezTo>
                  <a:pt x="4421" y="1167"/>
                  <a:pt x="4412" y="1193"/>
                  <a:pt x="4395" y="1210"/>
                </a:cubicBezTo>
                <a:cubicBezTo>
                  <a:pt x="4404" y="1184"/>
                  <a:pt x="4412" y="1150"/>
                  <a:pt x="4412" y="1116"/>
                </a:cubicBezTo>
                <a:close/>
                <a:moveTo>
                  <a:pt x="3133" y="661"/>
                </a:moveTo>
                <a:lnTo>
                  <a:pt x="3133" y="661"/>
                </a:lnTo>
                <a:cubicBezTo>
                  <a:pt x="3133" y="352"/>
                  <a:pt x="3391" y="94"/>
                  <a:pt x="3700" y="94"/>
                </a:cubicBezTo>
                <a:cubicBezTo>
                  <a:pt x="3863" y="94"/>
                  <a:pt x="3863" y="94"/>
                  <a:pt x="3863" y="94"/>
                </a:cubicBezTo>
                <a:cubicBezTo>
                  <a:pt x="4172" y="94"/>
                  <a:pt x="4421" y="352"/>
                  <a:pt x="4421" y="661"/>
                </a:cubicBezTo>
                <a:cubicBezTo>
                  <a:pt x="4421" y="841"/>
                  <a:pt x="4421" y="841"/>
                  <a:pt x="4421" y="841"/>
                </a:cubicBezTo>
                <a:lnTo>
                  <a:pt x="4412" y="833"/>
                </a:lnTo>
                <a:cubicBezTo>
                  <a:pt x="4412" y="661"/>
                  <a:pt x="4412" y="661"/>
                  <a:pt x="4412" y="661"/>
                </a:cubicBezTo>
                <a:cubicBezTo>
                  <a:pt x="4369" y="661"/>
                  <a:pt x="4369" y="661"/>
                  <a:pt x="4369" y="661"/>
                </a:cubicBezTo>
                <a:cubicBezTo>
                  <a:pt x="4292" y="661"/>
                  <a:pt x="4232" y="609"/>
                  <a:pt x="4206" y="541"/>
                </a:cubicBezTo>
                <a:cubicBezTo>
                  <a:pt x="4198" y="489"/>
                  <a:pt x="4198" y="489"/>
                  <a:pt x="4198" y="489"/>
                </a:cubicBezTo>
                <a:cubicBezTo>
                  <a:pt x="4155" y="506"/>
                  <a:pt x="4155" y="506"/>
                  <a:pt x="4155" y="506"/>
                </a:cubicBezTo>
                <a:cubicBezTo>
                  <a:pt x="4035" y="566"/>
                  <a:pt x="3897" y="592"/>
                  <a:pt x="3768" y="592"/>
                </a:cubicBezTo>
                <a:cubicBezTo>
                  <a:pt x="3640" y="592"/>
                  <a:pt x="3519" y="575"/>
                  <a:pt x="3408" y="524"/>
                </a:cubicBezTo>
                <a:cubicBezTo>
                  <a:pt x="3365" y="506"/>
                  <a:pt x="3365" y="506"/>
                  <a:pt x="3365" y="506"/>
                </a:cubicBezTo>
                <a:cubicBezTo>
                  <a:pt x="3356" y="549"/>
                  <a:pt x="3356" y="549"/>
                  <a:pt x="3356" y="549"/>
                </a:cubicBezTo>
                <a:cubicBezTo>
                  <a:pt x="3331" y="618"/>
                  <a:pt x="3271" y="661"/>
                  <a:pt x="3193" y="661"/>
                </a:cubicBezTo>
                <a:lnTo>
                  <a:pt x="3193" y="661"/>
                </a:lnTo>
                <a:lnTo>
                  <a:pt x="3193" y="661"/>
                </a:lnTo>
                <a:cubicBezTo>
                  <a:pt x="3150" y="661"/>
                  <a:pt x="3150" y="661"/>
                  <a:pt x="3150" y="661"/>
                </a:cubicBezTo>
                <a:cubicBezTo>
                  <a:pt x="3150" y="815"/>
                  <a:pt x="3150" y="815"/>
                  <a:pt x="3150" y="815"/>
                </a:cubicBezTo>
                <a:cubicBezTo>
                  <a:pt x="3142" y="824"/>
                  <a:pt x="3142" y="824"/>
                  <a:pt x="3133" y="824"/>
                </a:cubicBezTo>
                <a:lnTo>
                  <a:pt x="3133" y="661"/>
                </a:lnTo>
                <a:close/>
                <a:moveTo>
                  <a:pt x="3116" y="953"/>
                </a:moveTo>
                <a:lnTo>
                  <a:pt x="3116" y="953"/>
                </a:lnTo>
                <a:cubicBezTo>
                  <a:pt x="3125" y="936"/>
                  <a:pt x="3133" y="927"/>
                  <a:pt x="3142" y="910"/>
                </a:cubicBezTo>
                <a:cubicBezTo>
                  <a:pt x="3142" y="910"/>
                  <a:pt x="3142" y="910"/>
                  <a:pt x="3150" y="910"/>
                </a:cubicBezTo>
                <a:lnTo>
                  <a:pt x="3150" y="910"/>
                </a:lnTo>
                <a:cubicBezTo>
                  <a:pt x="3150" y="953"/>
                  <a:pt x="3150" y="953"/>
                  <a:pt x="3150" y="953"/>
                </a:cubicBezTo>
                <a:cubicBezTo>
                  <a:pt x="3150" y="1021"/>
                  <a:pt x="3150" y="1021"/>
                  <a:pt x="3150" y="1021"/>
                </a:cubicBezTo>
                <a:cubicBezTo>
                  <a:pt x="3133" y="1004"/>
                  <a:pt x="3116" y="987"/>
                  <a:pt x="3116" y="961"/>
                </a:cubicBezTo>
                <a:lnTo>
                  <a:pt x="3116" y="953"/>
                </a:lnTo>
                <a:close/>
                <a:moveTo>
                  <a:pt x="3056" y="1039"/>
                </a:moveTo>
                <a:lnTo>
                  <a:pt x="3056" y="1039"/>
                </a:lnTo>
                <a:cubicBezTo>
                  <a:pt x="3073" y="1073"/>
                  <a:pt x="3107" y="1099"/>
                  <a:pt x="3150" y="1107"/>
                </a:cubicBezTo>
                <a:cubicBezTo>
                  <a:pt x="3159" y="1373"/>
                  <a:pt x="3331" y="1596"/>
                  <a:pt x="3562" y="1682"/>
                </a:cubicBezTo>
                <a:cubicBezTo>
                  <a:pt x="3562" y="1717"/>
                  <a:pt x="3562" y="1717"/>
                  <a:pt x="3562" y="1717"/>
                </a:cubicBezTo>
                <a:cubicBezTo>
                  <a:pt x="3185" y="1794"/>
                  <a:pt x="3185" y="1794"/>
                  <a:pt x="3185" y="1794"/>
                </a:cubicBezTo>
                <a:cubicBezTo>
                  <a:pt x="3133" y="1803"/>
                  <a:pt x="3090" y="1837"/>
                  <a:pt x="3073" y="1888"/>
                </a:cubicBezTo>
                <a:cubicBezTo>
                  <a:pt x="2970" y="2189"/>
                  <a:pt x="2970" y="2189"/>
                  <a:pt x="2970" y="2189"/>
                </a:cubicBezTo>
                <a:cubicBezTo>
                  <a:pt x="2876" y="1888"/>
                  <a:pt x="2876" y="1888"/>
                  <a:pt x="2876" y="1888"/>
                </a:cubicBezTo>
                <a:cubicBezTo>
                  <a:pt x="2859" y="1845"/>
                  <a:pt x="2816" y="1811"/>
                  <a:pt x="2773" y="1794"/>
                </a:cubicBezTo>
                <a:cubicBezTo>
                  <a:pt x="2463" y="1734"/>
                  <a:pt x="2463" y="1734"/>
                  <a:pt x="2463" y="1734"/>
                </a:cubicBezTo>
                <a:lnTo>
                  <a:pt x="2463" y="1734"/>
                </a:lnTo>
                <a:cubicBezTo>
                  <a:pt x="2343" y="1717"/>
                  <a:pt x="2343" y="1717"/>
                  <a:pt x="2343" y="1717"/>
                </a:cubicBezTo>
                <a:cubicBezTo>
                  <a:pt x="2343" y="1571"/>
                  <a:pt x="2343" y="1571"/>
                  <a:pt x="2343" y="1571"/>
                </a:cubicBezTo>
                <a:cubicBezTo>
                  <a:pt x="2378" y="1562"/>
                  <a:pt x="2412" y="1554"/>
                  <a:pt x="2438" y="1536"/>
                </a:cubicBezTo>
                <a:cubicBezTo>
                  <a:pt x="2472" y="1605"/>
                  <a:pt x="2524" y="1674"/>
                  <a:pt x="2592" y="1717"/>
                </a:cubicBezTo>
                <a:cubicBezTo>
                  <a:pt x="2652" y="1760"/>
                  <a:pt x="2730" y="1777"/>
                  <a:pt x="2798" y="1777"/>
                </a:cubicBezTo>
                <a:cubicBezTo>
                  <a:pt x="2833" y="1777"/>
                  <a:pt x="2859" y="1777"/>
                  <a:pt x="2884" y="1768"/>
                </a:cubicBezTo>
                <a:cubicBezTo>
                  <a:pt x="2987" y="1742"/>
                  <a:pt x="3073" y="1682"/>
                  <a:pt x="3133" y="1596"/>
                </a:cubicBezTo>
                <a:cubicBezTo>
                  <a:pt x="3185" y="1511"/>
                  <a:pt x="3202" y="1408"/>
                  <a:pt x="3185" y="1305"/>
                </a:cubicBezTo>
                <a:cubicBezTo>
                  <a:pt x="3159" y="1210"/>
                  <a:pt x="3107" y="1133"/>
                  <a:pt x="3039" y="1081"/>
                </a:cubicBezTo>
                <a:cubicBezTo>
                  <a:pt x="3047" y="1064"/>
                  <a:pt x="3047" y="1056"/>
                  <a:pt x="3056" y="1039"/>
                </a:cubicBezTo>
                <a:close/>
                <a:moveTo>
                  <a:pt x="1880" y="1734"/>
                </a:moveTo>
                <a:lnTo>
                  <a:pt x="1880" y="1734"/>
                </a:lnTo>
                <a:cubicBezTo>
                  <a:pt x="1579" y="1794"/>
                  <a:pt x="1579" y="1794"/>
                  <a:pt x="1579" y="1794"/>
                </a:cubicBezTo>
                <a:cubicBezTo>
                  <a:pt x="1528" y="1811"/>
                  <a:pt x="1485" y="1845"/>
                  <a:pt x="1476" y="1888"/>
                </a:cubicBezTo>
                <a:cubicBezTo>
                  <a:pt x="1451" y="1957"/>
                  <a:pt x="1451" y="1957"/>
                  <a:pt x="1451" y="1957"/>
                </a:cubicBezTo>
                <a:cubicBezTo>
                  <a:pt x="1382" y="1751"/>
                  <a:pt x="1382" y="1751"/>
                  <a:pt x="1382" y="1751"/>
                </a:cubicBezTo>
                <a:cubicBezTo>
                  <a:pt x="1373" y="1742"/>
                  <a:pt x="1373" y="1725"/>
                  <a:pt x="1365" y="1717"/>
                </a:cubicBezTo>
                <a:cubicBezTo>
                  <a:pt x="1425" y="1760"/>
                  <a:pt x="1494" y="1777"/>
                  <a:pt x="1571" y="1777"/>
                </a:cubicBezTo>
                <a:cubicBezTo>
                  <a:pt x="1725" y="1777"/>
                  <a:pt x="1863" y="1682"/>
                  <a:pt x="1923" y="1554"/>
                </a:cubicBezTo>
                <a:cubicBezTo>
                  <a:pt x="1948" y="1562"/>
                  <a:pt x="1974" y="1571"/>
                  <a:pt x="2000" y="1579"/>
                </a:cubicBezTo>
                <a:cubicBezTo>
                  <a:pt x="2000" y="1717"/>
                  <a:pt x="2000" y="1717"/>
                  <a:pt x="2000" y="1717"/>
                </a:cubicBezTo>
                <a:cubicBezTo>
                  <a:pt x="1880" y="1734"/>
                  <a:pt x="1880" y="1734"/>
                  <a:pt x="1880" y="1734"/>
                </a:cubicBezTo>
                <a:close/>
                <a:moveTo>
                  <a:pt x="1184" y="1433"/>
                </a:moveTo>
                <a:lnTo>
                  <a:pt x="1184" y="1433"/>
                </a:lnTo>
                <a:cubicBezTo>
                  <a:pt x="1193" y="1528"/>
                  <a:pt x="1245" y="1614"/>
                  <a:pt x="1305" y="1674"/>
                </a:cubicBezTo>
                <a:cubicBezTo>
                  <a:pt x="1305" y="1674"/>
                  <a:pt x="1296" y="1674"/>
                  <a:pt x="1287" y="1674"/>
                </a:cubicBezTo>
                <a:cubicBezTo>
                  <a:pt x="978" y="1614"/>
                  <a:pt x="978" y="1614"/>
                  <a:pt x="978" y="1614"/>
                </a:cubicBezTo>
                <a:cubicBezTo>
                  <a:pt x="978" y="1579"/>
                  <a:pt x="978" y="1579"/>
                  <a:pt x="978" y="1579"/>
                </a:cubicBezTo>
                <a:cubicBezTo>
                  <a:pt x="1056" y="1545"/>
                  <a:pt x="1133" y="1493"/>
                  <a:pt x="1184" y="1433"/>
                </a:cubicBezTo>
                <a:close/>
                <a:moveTo>
                  <a:pt x="2429" y="549"/>
                </a:moveTo>
                <a:lnTo>
                  <a:pt x="2429" y="549"/>
                </a:lnTo>
                <a:cubicBezTo>
                  <a:pt x="2429" y="549"/>
                  <a:pt x="2429" y="549"/>
                  <a:pt x="2429" y="558"/>
                </a:cubicBezTo>
                <a:cubicBezTo>
                  <a:pt x="2438" y="558"/>
                  <a:pt x="2438" y="566"/>
                  <a:pt x="2446" y="575"/>
                </a:cubicBezTo>
                <a:lnTo>
                  <a:pt x="2446" y="575"/>
                </a:lnTo>
                <a:cubicBezTo>
                  <a:pt x="2446" y="584"/>
                  <a:pt x="2446" y="584"/>
                  <a:pt x="2455" y="592"/>
                </a:cubicBezTo>
                <a:lnTo>
                  <a:pt x="2455" y="601"/>
                </a:lnTo>
                <a:cubicBezTo>
                  <a:pt x="2463" y="601"/>
                  <a:pt x="2463" y="609"/>
                  <a:pt x="2472" y="618"/>
                </a:cubicBezTo>
                <a:lnTo>
                  <a:pt x="2472" y="618"/>
                </a:lnTo>
                <a:cubicBezTo>
                  <a:pt x="2481" y="618"/>
                  <a:pt x="2481" y="627"/>
                  <a:pt x="2489" y="635"/>
                </a:cubicBezTo>
                <a:lnTo>
                  <a:pt x="2489" y="635"/>
                </a:lnTo>
                <a:cubicBezTo>
                  <a:pt x="2498" y="644"/>
                  <a:pt x="2498" y="644"/>
                  <a:pt x="2506" y="652"/>
                </a:cubicBezTo>
                <a:lnTo>
                  <a:pt x="2506" y="652"/>
                </a:lnTo>
                <a:cubicBezTo>
                  <a:pt x="2515" y="661"/>
                  <a:pt x="2515" y="661"/>
                  <a:pt x="2524" y="669"/>
                </a:cubicBezTo>
                <a:lnTo>
                  <a:pt x="2524" y="669"/>
                </a:lnTo>
                <a:cubicBezTo>
                  <a:pt x="2532" y="678"/>
                  <a:pt x="2541" y="678"/>
                  <a:pt x="2541" y="678"/>
                </a:cubicBezTo>
                <a:cubicBezTo>
                  <a:pt x="2541" y="687"/>
                  <a:pt x="2541" y="687"/>
                  <a:pt x="2549" y="687"/>
                </a:cubicBezTo>
                <a:cubicBezTo>
                  <a:pt x="2549" y="687"/>
                  <a:pt x="2558" y="695"/>
                  <a:pt x="2567" y="695"/>
                </a:cubicBezTo>
                <a:lnTo>
                  <a:pt x="2567" y="695"/>
                </a:lnTo>
                <a:cubicBezTo>
                  <a:pt x="2575" y="704"/>
                  <a:pt x="2584" y="704"/>
                  <a:pt x="2584" y="704"/>
                </a:cubicBezTo>
                <a:cubicBezTo>
                  <a:pt x="2584" y="712"/>
                  <a:pt x="2592" y="712"/>
                  <a:pt x="2592" y="712"/>
                </a:cubicBezTo>
                <a:cubicBezTo>
                  <a:pt x="2592" y="712"/>
                  <a:pt x="2601" y="712"/>
                  <a:pt x="2610" y="721"/>
                </a:cubicBezTo>
                <a:cubicBezTo>
                  <a:pt x="2610" y="721"/>
                  <a:pt x="2610" y="721"/>
                  <a:pt x="2618" y="721"/>
                </a:cubicBezTo>
                <a:cubicBezTo>
                  <a:pt x="2618" y="721"/>
                  <a:pt x="2627" y="721"/>
                  <a:pt x="2635" y="730"/>
                </a:cubicBezTo>
                <a:lnTo>
                  <a:pt x="2635" y="730"/>
                </a:lnTo>
                <a:cubicBezTo>
                  <a:pt x="2644" y="730"/>
                  <a:pt x="2652" y="730"/>
                  <a:pt x="2661" y="738"/>
                </a:cubicBezTo>
                <a:lnTo>
                  <a:pt x="2661" y="738"/>
                </a:lnTo>
                <a:cubicBezTo>
                  <a:pt x="2670" y="738"/>
                  <a:pt x="2678" y="738"/>
                  <a:pt x="2678" y="738"/>
                </a:cubicBezTo>
                <a:cubicBezTo>
                  <a:pt x="2687" y="738"/>
                  <a:pt x="2687" y="738"/>
                  <a:pt x="2687" y="738"/>
                </a:cubicBezTo>
                <a:cubicBezTo>
                  <a:pt x="2695" y="738"/>
                  <a:pt x="2695" y="747"/>
                  <a:pt x="2695" y="747"/>
                </a:cubicBezTo>
                <a:cubicBezTo>
                  <a:pt x="2704" y="747"/>
                  <a:pt x="2704" y="747"/>
                  <a:pt x="2713" y="747"/>
                </a:cubicBezTo>
                <a:lnTo>
                  <a:pt x="2713" y="747"/>
                </a:lnTo>
                <a:lnTo>
                  <a:pt x="2713" y="747"/>
                </a:lnTo>
                <a:cubicBezTo>
                  <a:pt x="2713" y="961"/>
                  <a:pt x="2713" y="961"/>
                  <a:pt x="2713" y="961"/>
                </a:cubicBezTo>
                <a:cubicBezTo>
                  <a:pt x="2713" y="978"/>
                  <a:pt x="2713" y="978"/>
                  <a:pt x="2713" y="978"/>
                </a:cubicBezTo>
                <a:cubicBezTo>
                  <a:pt x="2713" y="1013"/>
                  <a:pt x="2704" y="1047"/>
                  <a:pt x="2704" y="1090"/>
                </a:cubicBezTo>
                <a:cubicBezTo>
                  <a:pt x="2670" y="1227"/>
                  <a:pt x="2592" y="1339"/>
                  <a:pt x="2489" y="1425"/>
                </a:cubicBezTo>
                <a:cubicBezTo>
                  <a:pt x="2472" y="1433"/>
                  <a:pt x="2463" y="1442"/>
                  <a:pt x="2455" y="1442"/>
                </a:cubicBezTo>
                <a:cubicBezTo>
                  <a:pt x="2446" y="1451"/>
                  <a:pt x="2429" y="1459"/>
                  <a:pt x="2421" y="1468"/>
                </a:cubicBezTo>
                <a:cubicBezTo>
                  <a:pt x="2395" y="1476"/>
                  <a:pt x="2369" y="1493"/>
                  <a:pt x="2343" y="1502"/>
                </a:cubicBezTo>
                <a:cubicBezTo>
                  <a:pt x="2335" y="1502"/>
                  <a:pt x="2318" y="1511"/>
                  <a:pt x="2309" y="1511"/>
                </a:cubicBezTo>
                <a:cubicBezTo>
                  <a:pt x="2257" y="1528"/>
                  <a:pt x="2215" y="1528"/>
                  <a:pt x="2154" y="1528"/>
                </a:cubicBezTo>
                <a:cubicBezTo>
                  <a:pt x="2120" y="1528"/>
                  <a:pt x="2077" y="1528"/>
                  <a:pt x="2034" y="1519"/>
                </a:cubicBezTo>
                <a:cubicBezTo>
                  <a:pt x="2026" y="1511"/>
                  <a:pt x="2017" y="1511"/>
                  <a:pt x="2000" y="1511"/>
                </a:cubicBezTo>
                <a:cubicBezTo>
                  <a:pt x="1983" y="1502"/>
                  <a:pt x="1966" y="1493"/>
                  <a:pt x="1948" y="1485"/>
                </a:cubicBezTo>
                <a:cubicBezTo>
                  <a:pt x="1931" y="1485"/>
                  <a:pt x="1923" y="1476"/>
                  <a:pt x="1914" y="1476"/>
                </a:cubicBezTo>
                <a:cubicBezTo>
                  <a:pt x="1906" y="1468"/>
                  <a:pt x="1889" y="1459"/>
                  <a:pt x="1880" y="1459"/>
                </a:cubicBezTo>
                <a:cubicBezTo>
                  <a:pt x="1717" y="1356"/>
                  <a:pt x="1605" y="1184"/>
                  <a:pt x="1605" y="978"/>
                </a:cubicBezTo>
                <a:cubicBezTo>
                  <a:pt x="1605" y="901"/>
                  <a:pt x="1605" y="901"/>
                  <a:pt x="1605" y="901"/>
                </a:cubicBezTo>
                <a:cubicBezTo>
                  <a:pt x="1622" y="901"/>
                  <a:pt x="1631" y="910"/>
                  <a:pt x="1639" y="910"/>
                </a:cubicBezTo>
                <a:cubicBezTo>
                  <a:pt x="1648" y="910"/>
                  <a:pt x="1648" y="910"/>
                  <a:pt x="1648" y="910"/>
                </a:cubicBezTo>
                <a:cubicBezTo>
                  <a:pt x="1665" y="910"/>
                  <a:pt x="1674" y="910"/>
                  <a:pt x="1683" y="910"/>
                </a:cubicBezTo>
                <a:lnTo>
                  <a:pt x="1691" y="910"/>
                </a:lnTo>
                <a:cubicBezTo>
                  <a:pt x="1700" y="910"/>
                  <a:pt x="1717" y="910"/>
                  <a:pt x="1725" y="910"/>
                </a:cubicBezTo>
                <a:cubicBezTo>
                  <a:pt x="1734" y="910"/>
                  <a:pt x="1742" y="910"/>
                  <a:pt x="1760" y="910"/>
                </a:cubicBezTo>
                <a:cubicBezTo>
                  <a:pt x="1760" y="910"/>
                  <a:pt x="1760" y="910"/>
                  <a:pt x="1768" y="910"/>
                </a:cubicBezTo>
                <a:cubicBezTo>
                  <a:pt x="1768" y="910"/>
                  <a:pt x="1777" y="910"/>
                  <a:pt x="1786" y="910"/>
                </a:cubicBezTo>
                <a:lnTo>
                  <a:pt x="1794" y="910"/>
                </a:lnTo>
                <a:cubicBezTo>
                  <a:pt x="1803" y="910"/>
                  <a:pt x="1811" y="910"/>
                  <a:pt x="1811" y="910"/>
                </a:cubicBezTo>
                <a:cubicBezTo>
                  <a:pt x="1820" y="910"/>
                  <a:pt x="1820" y="910"/>
                  <a:pt x="1828" y="910"/>
                </a:cubicBezTo>
                <a:cubicBezTo>
                  <a:pt x="1828" y="910"/>
                  <a:pt x="1837" y="901"/>
                  <a:pt x="1845" y="901"/>
                </a:cubicBezTo>
                <a:cubicBezTo>
                  <a:pt x="1845" y="901"/>
                  <a:pt x="1845" y="901"/>
                  <a:pt x="1854" y="901"/>
                </a:cubicBezTo>
                <a:cubicBezTo>
                  <a:pt x="1854" y="901"/>
                  <a:pt x="1863" y="901"/>
                  <a:pt x="1871" y="901"/>
                </a:cubicBezTo>
                <a:lnTo>
                  <a:pt x="1880" y="901"/>
                </a:lnTo>
                <a:cubicBezTo>
                  <a:pt x="1889" y="893"/>
                  <a:pt x="1889" y="893"/>
                  <a:pt x="1897" y="893"/>
                </a:cubicBezTo>
                <a:cubicBezTo>
                  <a:pt x="1906" y="893"/>
                  <a:pt x="1906" y="893"/>
                  <a:pt x="1906" y="893"/>
                </a:cubicBezTo>
                <a:cubicBezTo>
                  <a:pt x="1914" y="893"/>
                  <a:pt x="1923" y="884"/>
                  <a:pt x="1931" y="884"/>
                </a:cubicBezTo>
                <a:lnTo>
                  <a:pt x="1931" y="884"/>
                </a:lnTo>
                <a:cubicBezTo>
                  <a:pt x="1940" y="884"/>
                  <a:pt x="1957" y="875"/>
                  <a:pt x="1966" y="875"/>
                </a:cubicBezTo>
                <a:lnTo>
                  <a:pt x="1966" y="875"/>
                </a:lnTo>
                <a:cubicBezTo>
                  <a:pt x="1974" y="875"/>
                  <a:pt x="1983" y="867"/>
                  <a:pt x="1992" y="867"/>
                </a:cubicBezTo>
                <a:cubicBezTo>
                  <a:pt x="1992" y="867"/>
                  <a:pt x="1992" y="867"/>
                  <a:pt x="2000" y="867"/>
                </a:cubicBezTo>
                <a:cubicBezTo>
                  <a:pt x="2000" y="858"/>
                  <a:pt x="2009" y="858"/>
                  <a:pt x="2017" y="858"/>
                </a:cubicBezTo>
                <a:cubicBezTo>
                  <a:pt x="2017" y="858"/>
                  <a:pt x="2017" y="858"/>
                  <a:pt x="2026" y="850"/>
                </a:cubicBezTo>
                <a:cubicBezTo>
                  <a:pt x="2026" y="850"/>
                  <a:pt x="2034" y="850"/>
                  <a:pt x="2043" y="850"/>
                </a:cubicBezTo>
                <a:cubicBezTo>
                  <a:pt x="2043" y="841"/>
                  <a:pt x="2043" y="841"/>
                  <a:pt x="2051" y="841"/>
                </a:cubicBezTo>
                <a:cubicBezTo>
                  <a:pt x="2051" y="841"/>
                  <a:pt x="2060" y="841"/>
                  <a:pt x="2069" y="833"/>
                </a:cubicBezTo>
                <a:cubicBezTo>
                  <a:pt x="2069" y="833"/>
                  <a:pt x="2069" y="833"/>
                  <a:pt x="2077" y="833"/>
                </a:cubicBezTo>
                <a:cubicBezTo>
                  <a:pt x="2077" y="824"/>
                  <a:pt x="2086" y="824"/>
                  <a:pt x="2095" y="824"/>
                </a:cubicBezTo>
                <a:cubicBezTo>
                  <a:pt x="2095" y="824"/>
                  <a:pt x="2095" y="815"/>
                  <a:pt x="2103" y="815"/>
                </a:cubicBezTo>
                <a:cubicBezTo>
                  <a:pt x="2103" y="815"/>
                  <a:pt x="2112" y="807"/>
                  <a:pt x="2120" y="807"/>
                </a:cubicBezTo>
                <a:lnTo>
                  <a:pt x="2120" y="807"/>
                </a:lnTo>
                <a:cubicBezTo>
                  <a:pt x="2129" y="798"/>
                  <a:pt x="2137" y="790"/>
                  <a:pt x="2146" y="790"/>
                </a:cubicBezTo>
                <a:lnTo>
                  <a:pt x="2146" y="790"/>
                </a:lnTo>
                <a:cubicBezTo>
                  <a:pt x="2154" y="781"/>
                  <a:pt x="2163" y="781"/>
                  <a:pt x="2172" y="772"/>
                </a:cubicBezTo>
                <a:cubicBezTo>
                  <a:pt x="2172" y="772"/>
                  <a:pt x="2172" y="772"/>
                  <a:pt x="2180" y="764"/>
                </a:cubicBezTo>
                <a:cubicBezTo>
                  <a:pt x="2180" y="764"/>
                  <a:pt x="2189" y="764"/>
                  <a:pt x="2189" y="755"/>
                </a:cubicBezTo>
                <a:cubicBezTo>
                  <a:pt x="2198" y="755"/>
                  <a:pt x="2198" y="755"/>
                  <a:pt x="2206" y="747"/>
                </a:cubicBezTo>
                <a:cubicBezTo>
                  <a:pt x="2206" y="747"/>
                  <a:pt x="2215" y="747"/>
                  <a:pt x="2215" y="738"/>
                </a:cubicBezTo>
                <a:cubicBezTo>
                  <a:pt x="2215" y="738"/>
                  <a:pt x="2223" y="738"/>
                  <a:pt x="2223" y="730"/>
                </a:cubicBezTo>
                <a:cubicBezTo>
                  <a:pt x="2232" y="730"/>
                  <a:pt x="2232" y="730"/>
                  <a:pt x="2240" y="721"/>
                </a:cubicBezTo>
                <a:cubicBezTo>
                  <a:pt x="2240" y="721"/>
                  <a:pt x="2240" y="721"/>
                  <a:pt x="2249" y="712"/>
                </a:cubicBezTo>
                <a:lnTo>
                  <a:pt x="2257" y="704"/>
                </a:lnTo>
                <a:lnTo>
                  <a:pt x="2266" y="695"/>
                </a:lnTo>
                <a:lnTo>
                  <a:pt x="2275" y="687"/>
                </a:lnTo>
                <a:cubicBezTo>
                  <a:pt x="2283" y="678"/>
                  <a:pt x="2283" y="678"/>
                  <a:pt x="2283" y="678"/>
                </a:cubicBezTo>
                <a:cubicBezTo>
                  <a:pt x="2292" y="669"/>
                  <a:pt x="2292" y="669"/>
                  <a:pt x="2301" y="661"/>
                </a:cubicBezTo>
                <a:cubicBezTo>
                  <a:pt x="2301" y="661"/>
                  <a:pt x="2301" y="661"/>
                  <a:pt x="2301" y="652"/>
                </a:cubicBezTo>
                <a:cubicBezTo>
                  <a:pt x="2309" y="652"/>
                  <a:pt x="2318" y="644"/>
                  <a:pt x="2326" y="635"/>
                </a:cubicBezTo>
                <a:cubicBezTo>
                  <a:pt x="2326" y="635"/>
                  <a:pt x="2326" y="635"/>
                  <a:pt x="2326" y="627"/>
                </a:cubicBezTo>
                <a:cubicBezTo>
                  <a:pt x="2335" y="627"/>
                  <a:pt x="2335" y="618"/>
                  <a:pt x="2343" y="609"/>
                </a:cubicBezTo>
                <a:cubicBezTo>
                  <a:pt x="2343" y="609"/>
                  <a:pt x="2343" y="609"/>
                  <a:pt x="2343" y="601"/>
                </a:cubicBezTo>
                <a:cubicBezTo>
                  <a:pt x="2352" y="601"/>
                  <a:pt x="2352" y="592"/>
                  <a:pt x="2360" y="592"/>
                </a:cubicBezTo>
                <a:cubicBezTo>
                  <a:pt x="2360" y="584"/>
                  <a:pt x="2360" y="584"/>
                  <a:pt x="2360" y="584"/>
                </a:cubicBezTo>
                <a:cubicBezTo>
                  <a:pt x="2369" y="575"/>
                  <a:pt x="2369" y="575"/>
                  <a:pt x="2369" y="566"/>
                </a:cubicBezTo>
                <a:cubicBezTo>
                  <a:pt x="2378" y="566"/>
                  <a:pt x="2378" y="558"/>
                  <a:pt x="2378" y="558"/>
                </a:cubicBezTo>
                <a:cubicBezTo>
                  <a:pt x="2386" y="549"/>
                  <a:pt x="2386" y="549"/>
                  <a:pt x="2386" y="541"/>
                </a:cubicBezTo>
                <a:cubicBezTo>
                  <a:pt x="2386" y="541"/>
                  <a:pt x="2395" y="541"/>
                  <a:pt x="2395" y="532"/>
                </a:cubicBezTo>
                <a:cubicBezTo>
                  <a:pt x="2395" y="532"/>
                  <a:pt x="2404" y="524"/>
                  <a:pt x="2404" y="515"/>
                </a:cubicBezTo>
                <a:cubicBezTo>
                  <a:pt x="2404" y="515"/>
                  <a:pt x="2404" y="515"/>
                  <a:pt x="2412" y="506"/>
                </a:cubicBezTo>
                <a:lnTo>
                  <a:pt x="2412" y="506"/>
                </a:lnTo>
                <a:lnTo>
                  <a:pt x="2412" y="506"/>
                </a:lnTo>
                <a:cubicBezTo>
                  <a:pt x="2412" y="515"/>
                  <a:pt x="2412" y="524"/>
                  <a:pt x="2421" y="532"/>
                </a:cubicBezTo>
                <a:lnTo>
                  <a:pt x="2421" y="532"/>
                </a:lnTo>
                <a:cubicBezTo>
                  <a:pt x="2421" y="541"/>
                  <a:pt x="2429" y="541"/>
                  <a:pt x="2429" y="549"/>
                </a:cubicBezTo>
                <a:close/>
                <a:moveTo>
                  <a:pt x="2429" y="395"/>
                </a:moveTo>
                <a:lnTo>
                  <a:pt x="2429" y="395"/>
                </a:lnTo>
                <a:close/>
                <a:moveTo>
                  <a:pt x="1992" y="1785"/>
                </a:moveTo>
                <a:lnTo>
                  <a:pt x="1992" y="1785"/>
                </a:lnTo>
                <a:cubicBezTo>
                  <a:pt x="2077" y="1768"/>
                  <a:pt x="2077" y="1768"/>
                  <a:pt x="2077" y="1768"/>
                </a:cubicBezTo>
                <a:cubicBezTo>
                  <a:pt x="2077" y="1596"/>
                  <a:pt x="2077" y="1596"/>
                  <a:pt x="2077" y="1596"/>
                </a:cubicBezTo>
                <a:cubicBezTo>
                  <a:pt x="2103" y="1596"/>
                  <a:pt x="2129" y="1605"/>
                  <a:pt x="2154" y="1605"/>
                </a:cubicBezTo>
                <a:cubicBezTo>
                  <a:pt x="2198" y="1605"/>
                  <a:pt x="2232" y="1596"/>
                  <a:pt x="2275" y="1588"/>
                </a:cubicBezTo>
                <a:cubicBezTo>
                  <a:pt x="2275" y="1768"/>
                  <a:pt x="2275" y="1768"/>
                  <a:pt x="2275" y="1768"/>
                </a:cubicBezTo>
                <a:cubicBezTo>
                  <a:pt x="2352" y="1785"/>
                  <a:pt x="2352" y="1785"/>
                  <a:pt x="2352" y="1785"/>
                </a:cubicBezTo>
                <a:lnTo>
                  <a:pt x="2352" y="1785"/>
                </a:lnTo>
                <a:cubicBezTo>
                  <a:pt x="2206" y="2043"/>
                  <a:pt x="2206" y="2043"/>
                  <a:pt x="2206" y="2043"/>
                </a:cubicBezTo>
                <a:cubicBezTo>
                  <a:pt x="2198" y="2060"/>
                  <a:pt x="2180" y="2060"/>
                  <a:pt x="2172" y="2060"/>
                </a:cubicBezTo>
                <a:cubicBezTo>
                  <a:pt x="2163" y="2060"/>
                  <a:pt x="2146" y="2060"/>
                  <a:pt x="2137" y="2043"/>
                </a:cubicBezTo>
                <a:cubicBezTo>
                  <a:pt x="1992" y="1785"/>
                  <a:pt x="1992" y="1785"/>
                  <a:pt x="1992" y="1785"/>
                </a:cubicBezTo>
                <a:close/>
                <a:moveTo>
                  <a:pt x="1416" y="712"/>
                </a:moveTo>
                <a:lnTo>
                  <a:pt x="1416" y="712"/>
                </a:lnTo>
                <a:cubicBezTo>
                  <a:pt x="1399" y="669"/>
                  <a:pt x="1399" y="627"/>
                  <a:pt x="1399" y="584"/>
                </a:cubicBezTo>
                <a:cubicBezTo>
                  <a:pt x="1399" y="300"/>
                  <a:pt x="1622" y="77"/>
                  <a:pt x="1906" y="77"/>
                </a:cubicBezTo>
                <a:cubicBezTo>
                  <a:pt x="2051" y="77"/>
                  <a:pt x="2180" y="129"/>
                  <a:pt x="2275" y="232"/>
                </a:cubicBezTo>
                <a:cubicBezTo>
                  <a:pt x="2301" y="249"/>
                  <a:pt x="2301" y="249"/>
                  <a:pt x="2301" y="249"/>
                </a:cubicBezTo>
                <a:cubicBezTo>
                  <a:pt x="2326" y="232"/>
                  <a:pt x="2326" y="232"/>
                  <a:pt x="2326" y="232"/>
                </a:cubicBezTo>
                <a:cubicBezTo>
                  <a:pt x="2395" y="189"/>
                  <a:pt x="2472" y="163"/>
                  <a:pt x="2558" y="163"/>
                </a:cubicBezTo>
                <a:cubicBezTo>
                  <a:pt x="2790" y="163"/>
                  <a:pt x="2970" y="352"/>
                  <a:pt x="2970" y="575"/>
                </a:cubicBezTo>
                <a:cubicBezTo>
                  <a:pt x="2970" y="635"/>
                  <a:pt x="2962" y="687"/>
                  <a:pt x="2944" y="738"/>
                </a:cubicBezTo>
                <a:cubicBezTo>
                  <a:pt x="2927" y="764"/>
                  <a:pt x="2927" y="764"/>
                  <a:pt x="2927" y="764"/>
                </a:cubicBezTo>
                <a:cubicBezTo>
                  <a:pt x="2953" y="781"/>
                  <a:pt x="2953" y="781"/>
                  <a:pt x="2953" y="781"/>
                </a:cubicBezTo>
                <a:cubicBezTo>
                  <a:pt x="2979" y="807"/>
                  <a:pt x="2996" y="841"/>
                  <a:pt x="3004" y="884"/>
                </a:cubicBezTo>
                <a:cubicBezTo>
                  <a:pt x="3021" y="944"/>
                  <a:pt x="3004" y="1013"/>
                  <a:pt x="2953" y="1064"/>
                </a:cubicBezTo>
                <a:cubicBezTo>
                  <a:pt x="2927" y="1099"/>
                  <a:pt x="2927" y="1099"/>
                  <a:pt x="2927" y="1099"/>
                </a:cubicBezTo>
                <a:cubicBezTo>
                  <a:pt x="2962" y="1116"/>
                  <a:pt x="2962" y="1116"/>
                  <a:pt x="2962" y="1116"/>
                </a:cubicBezTo>
                <a:cubicBezTo>
                  <a:pt x="3039" y="1159"/>
                  <a:pt x="3090" y="1236"/>
                  <a:pt x="3116" y="1322"/>
                </a:cubicBezTo>
                <a:cubicBezTo>
                  <a:pt x="3133" y="1408"/>
                  <a:pt x="3116" y="1485"/>
                  <a:pt x="3073" y="1562"/>
                </a:cubicBezTo>
                <a:cubicBezTo>
                  <a:pt x="3021" y="1631"/>
                  <a:pt x="2953" y="1682"/>
                  <a:pt x="2867" y="1699"/>
                </a:cubicBezTo>
                <a:cubicBezTo>
                  <a:pt x="2790" y="1717"/>
                  <a:pt x="2704" y="1699"/>
                  <a:pt x="2627" y="1657"/>
                </a:cubicBezTo>
                <a:cubicBezTo>
                  <a:pt x="2575" y="1622"/>
                  <a:pt x="2524" y="1562"/>
                  <a:pt x="2506" y="1502"/>
                </a:cubicBezTo>
                <a:cubicBezTo>
                  <a:pt x="2644" y="1408"/>
                  <a:pt x="2747" y="1253"/>
                  <a:pt x="2773" y="1081"/>
                </a:cubicBezTo>
                <a:cubicBezTo>
                  <a:pt x="2850" y="1064"/>
                  <a:pt x="2901" y="996"/>
                  <a:pt x="2901" y="910"/>
                </a:cubicBezTo>
                <a:cubicBezTo>
                  <a:pt x="2901" y="833"/>
                  <a:pt x="2850" y="772"/>
                  <a:pt x="2781" y="747"/>
                </a:cubicBezTo>
                <a:lnTo>
                  <a:pt x="2781" y="747"/>
                </a:lnTo>
                <a:cubicBezTo>
                  <a:pt x="2781" y="678"/>
                  <a:pt x="2781" y="678"/>
                  <a:pt x="2781" y="678"/>
                </a:cubicBezTo>
                <a:cubicBezTo>
                  <a:pt x="2747" y="678"/>
                  <a:pt x="2747" y="678"/>
                  <a:pt x="2747" y="678"/>
                </a:cubicBezTo>
                <a:cubicBezTo>
                  <a:pt x="2730" y="678"/>
                  <a:pt x="2721" y="678"/>
                  <a:pt x="2713" y="669"/>
                </a:cubicBezTo>
                <a:cubicBezTo>
                  <a:pt x="2584" y="652"/>
                  <a:pt x="2481" y="558"/>
                  <a:pt x="2463" y="429"/>
                </a:cubicBezTo>
                <a:cubicBezTo>
                  <a:pt x="2463" y="412"/>
                  <a:pt x="2463" y="403"/>
                  <a:pt x="2463" y="395"/>
                </a:cubicBezTo>
                <a:cubicBezTo>
                  <a:pt x="2463" y="352"/>
                  <a:pt x="2463" y="352"/>
                  <a:pt x="2463" y="352"/>
                </a:cubicBezTo>
                <a:cubicBezTo>
                  <a:pt x="2395" y="352"/>
                  <a:pt x="2395" y="352"/>
                  <a:pt x="2395" y="352"/>
                </a:cubicBezTo>
                <a:cubicBezTo>
                  <a:pt x="2386" y="378"/>
                  <a:pt x="2386" y="378"/>
                  <a:pt x="2386" y="378"/>
                </a:cubicBezTo>
                <a:cubicBezTo>
                  <a:pt x="2386" y="395"/>
                  <a:pt x="2378" y="403"/>
                  <a:pt x="2378" y="421"/>
                </a:cubicBezTo>
                <a:cubicBezTo>
                  <a:pt x="2266" y="669"/>
                  <a:pt x="2009" y="841"/>
                  <a:pt x="1725" y="841"/>
                </a:cubicBezTo>
                <a:cubicBezTo>
                  <a:pt x="1691" y="841"/>
                  <a:pt x="1657" y="841"/>
                  <a:pt x="1622" y="833"/>
                </a:cubicBezTo>
                <a:cubicBezTo>
                  <a:pt x="1605" y="833"/>
                  <a:pt x="1588" y="833"/>
                  <a:pt x="1579" y="824"/>
                </a:cubicBezTo>
                <a:cubicBezTo>
                  <a:pt x="1536" y="815"/>
                  <a:pt x="1536" y="815"/>
                  <a:pt x="1536" y="815"/>
                </a:cubicBezTo>
                <a:cubicBezTo>
                  <a:pt x="1536" y="978"/>
                  <a:pt x="1536" y="978"/>
                  <a:pt x="1536" y="978"/>
                </a:cubicBezTo>
                <a:cubicBezTo>
                  <a:pt x="1536" y="1210"/>
                  <a:pt x="1665" y="1416"/>
                  <a:pt x="1854" y="1528"/>
                </a:cubicBezTo>
                <a:cubicBezTo>
                  <a:pt x="1811" y="1631"/>
                  <a:pt x="1700" y="1708"/>
                  <a:pt x="1571" y="1708"/>
                </a:cubicBezTo>
                <a:cubicBezTo>
                  <a:pt x="1399" y="1708"/>
                  <a:pt x="1253" y="1562"/>
                  <a:pt x="1253" y="1390"/>
                </a:cubicBezTo>
                <a:cubicBezTo>
                  <a:pt x="1253" y="1365"/>
                  <a:pt x="1262" y="1339"/>
                  <a:pt x="1262" y="1313"/>
                </a:cubicBezTo>
                <a:cubicBezTo>
                  <a:pt x="1279" y="1287"/>
                  <a:pt x="1287" y="1270"/>
                  <a:pt x="1287" y="1245"/>
                </a:cubicBezTo>
                <a:cubicBezTo>
                  <a:pt x="1305" y="1219"/>
                  <a:pt x="1330" y="1184"/>
                  <a:pt x="1356" y="1159"/>
                </a:cubicBezTo>
                <a:cubicBezTo>
                  <a:pt x="1382" y="1133"/>
                  <a:pt x="1382" y="1133"/>
                  <a:pt x="1382" y="1133"/>
                </a:cubicBezTo>
                <a:cubicBezTo>
                  <a:pt x="1348" y="1107"/>
                  <a:pt x="1348" y="1107"/>
                  <a:pt x="1348" y="1107"/>
                </a:cubicBezTo>
                <a:cubicBezTo>
                  <a:pt x="1339" y="1099"/>
                  <a:pt x="1339" y="1099"/>
                  <a:pt x="1330" y="1090"/>
                </a:cubicBezTo>
                <a:cubicBezTo>
                  <a:pt x="1287" y="1056"/>
                  <a:pt x="1262" y="996"/>
                  <a:pt x="1262" y="944"/>
                </a:cubicBezTo>
                <a:cubicBezTo>
                  <a:pt x="1262" y="893"/>
                  <a:pt x="1279" y="841"/>
                  <a:pt x="1313" y="807"/>
                </a:cubicBezTo>
                <a:cubicBezTo>
                  <a:pt x="1322" y="807"/>
                  <a:pt x="1322" y="798"/>
                  <a:pt x="1322" y="798"/>
                </a:cubicBezTo>
                <a:cubicBezTo>
                  <a:pt x="1348" y="781"/>
                  <a:pt x="1365" y="764"/>
                  <a:pt x="1390" y="755"/>
                </a:cubicBezTo>
                <a:lnTo>
                  <a:pt x="1390" y="755"/>
                </a:lnTo>
                <a:cubicBezTo>
                  <a:pt x="1425" y="747"/>
                  <a:pt x="1425" y="747"/>
                  <a:pt x="1425" y="747"/>
                </a:cubicBezTo>
                <a:lnTo>
                  <a:pt x="1416" y="712"/>
                </a:lnTo>
                <a:close/>
                <a:moveTo>
                  <a:pt x="2781" y="1004"/>
                </a:moveTo>
                <a:lnTo>
                  <a:pt x="2781" y="1004"/>
                </a:lnTo>
                <a:cubicBezTo>
                  <a:pt x="2781" y="996"/>
                  <a:pt x="2781" y="987"/>
                  <a:pt x="2781" y="978"/>
                </a:cubicBezTo>
                <a:cubicBezTo>
                  <a:pt x="2781" y="961"/>
                  <a:pt x="2781" y="961"/>
                  <a:pt x="2781" y="961"/>
                </a:cubicBezTo>
                <a:cubicBezTo>
                  <a:pt x="2781" y="824"/>
                  <a:pt x="2781" y="824"/>
                  <a:pt x="2781" y="824"/>
                </a:cubicBezTo>
                <a:cubicBezTo>
                  <a:pt x="2816" y="841"/>
                  <a:pt x="2833" y="875"/>
                  <a:pt x="2833" y="910"/>
                </a:cubicBezTo>
                <a:cubicBezTo>
                  <a:pt x="2833" y="953"/>
                  <a:pt x="2816" y="987"/>
                  <a:pt x="2781" y="1004"/>
                </a:cubicBezTo>
                <a:close/>
                <a:moveTo>
                  <a:pt x="275" y="944"/>
                </a:moveTo>
                <a:lnTo>
                  <a:pt x="275" y="944"/>
                </a:lnTo>
                <a:cubicBezTo>
                  <a:pt x="275" y="978"/>
                  <a:pt x="275" y="978"/>
                  <a:pt x="275" y="978"/>
                </a:cubicBezTo>
                <a:cubicBezTo>
                  <a:pt x="275" y="1039"/>
                  <a:pt x="275" y="1039"/>
                  <a:pt x="275" y="1039"/>
                </a:cubicBezTo>
                <a:cubicBezTo>
                  <a:pt x="257" y="1021"/>
                  <a:pt x="249" y="1004"/>
                  <a:pt x="249" y="987"/>
                </a:cubicBezTo>
                <a:lnTo>
                  <a:pt x="249" y="978"/>
                </a:lnTo>
                <a:cubicBezTo>
                  <a:pt x="249" y="970"/>
                  <a:pt x="257" y="953"/>
                  <a:pt x="266" y="944"/>
                </a:cubicBezTo>
                <a:lnTo>
                  <a:pt x="275" y="944"/>
                </a:lnTo>
                <a:close/>
                <a:moveTo>
                  <a:pt x="309" y="738"/>
                </a:moveTo>
                <a:lnTo>
                  <a:pt x="309" y="738"/>
                </a:lnTo>
                <a:lnTo>
                  <a:pt x="309" y="738"/>
                </a:lnTo>
                <a:cubicBezTo>
                  <a:pt x="275" y="738"/>
                  <a:pt x="275" y="738"/>
                  <a:pt x="275" y="738"/>
                </a:cubicBezTo>
                <a:cubicBezTo>
                  <a:pt x="275" y="867"/>
                  <a:pt x="275" y="867"/>
                  <a:pt x="275" y="867"/>
                </a:cubicBezTo>
                <a:cubicBezTo>
                  <a:pt x="275" y="867"/>
                  <a:pt x="266" y="867"/>
                  <a:pt x="266" y="875"/>
                </a:cubicBezTo>
                <a:cubicBezTo>
                  <a:pt x="266" y="738"/>
                  <a:pt x="266" y="738"/>
                  <a:pt x="266" y="738"/>
                </a:cubicBezTo>
                <a:cubicBezTo>
                  <a:pt x="266" y="481"/>
                  <a:pt x="472" y="275"/>
                  <a:pt x="730" y="275"/>
                </a:cubicBezTo>
                <a:cubicBezTo>
                  <a:pt x="858" y="275"/>
                  <a:pt x="858" y="275"/>
                  <a:pt x="858" y="275"/>
                </a:cubicBezTo>
                <a:cubicBezTo>
                  <a:pt x="1107" y="275"/>
                  <a:pt x="1313" y="463"/>
                  <a:pt x="1322" y="712"/>
                </a:cubicBezTo>
                <a:cubicBezTo>
                  <a:pt x="1305" y="721"/>
                  <a:pt x="1296" y="730"/>
                  <a:pt x="1279" y="738"/>
                </a:cubicBezTo>
                <a:lnTo>
                  <a:pt x="1279" y="738"/>
                </a:lnTo>
                <a:cubicBezTo>
                  <a:pt x="1219" y="738"/>
                  <a:pt x="1167" y="695"/>
                  <a:pt x="1150" y="635"/>
                </a:cubicBezTo>
                <a:cubicBezTo>
                  <a:pt x="1142" y="601"/>
                  <a:pt x="1142" y="601"/>
                  <a:pt x="1142" y="601"/>
                </a:cubicBezTo>
                <a:cubicBezTo>
                  <a:pt x="1099" y="618"/>
                  <a:pt x="1099" y="618"/>
                  <a:pt x="1099" y="618"/>
                </a:cubicBezTo>
                <a:cubicBezTo>
                  <a:pt x="1004" y="661"/>
                  <a:pt x="892" y="687"/>
                  <a:pt x="781" y="687"/>
                </a:cubicBezTo>
                <a:cubicBezTo>
                  <a:pt x="678" y="687"/>
                  <a:pt x="584" y="661"/>
                  <a:pt x="489" y="627"/>
                </a:cubicBezTo>
                <a:cubicBezTo>
                  <a:pt x="455" y="609"/>
                  <a:pt x="455" y="609"/>
                  <a:pt x="455" y="609"/>
                </a:cubicBezTo>
                <a:cubicBezTo>
                  <a:pt x="446" y="644"/>
                  <a:pt x="446" y="644"/>
                  <a:pt x="446" y="644"/>
                </a:cubicBezTo>
                <a:cubicBezTo>
                  <a:pt x="429" y="704"/>
                  <a:pt x="369" y="738"/>
                  <a:pt x="317" y="738"/>
                </a:cubicBezTo>
                <a:lnTo>
                  <a:pt x="309" y="738"/>
                </a:lnTo>
                <a:close/>
                <a:moveTo>
                  <a:pt x="343" y="1090"/>
                </a:moveTo>
                <a:lnTo>
                  <a:pt x="343" y="1090"/>
                </a:lnTo>
                <a:cubicBezTo>
                  <a:pt x="343" y="978"/>
                  <a:pt x="343" y="978"/>
                  <a:pt x="343" y="978"/>
                </a:cubicBezTo>
                <a:cubicBezTo>
                  <a:pt x="343" y="944"/>
                  <a:pt x="343" y="944"/>
                  <a:pt x="343" y="944"/>
                </a:cubicBezTo>
                <a:cubicBezTo>
                  <a:pt x="343" y="910"/>
                  <a:pt x="343" y="910"/>
                  <a:pt x="343" y="910"/>
                </a:cubicBezTo>
                <a:cubicBezTo>
                  <a:pt x="343" y="807"/>
                  <a:pt x="343" y="807"/>
                  <a:pt x="343" y="807"/>
                </a:cubicBezTo>
                <a:cubicBezTo>
                  <a:pt x="403" y="798"/>
                  <a:pt x="463" y="755"/>
                  <a:pt x="498" y="695"/>
                </a:cubicBezTo>
                <a:cubicBezTo>
                  <a:pt x="584" y="730"/>
                  <a:pt x="687" y="747"/>
                  <a:pt x="781" y="747"/>
                </a:cubicBezTo>
                <a:cubicBezTo>
                  <a:pt x="892" y="747"/>
                  <a:pt x="996" y="730"/>
                  <a:pt x="1099" y="687"/>
                </a:cubicBezTo>
                <a:cubicBezTo>
                  <a:pt x="1124" y="747"/>
                  <a:pt x="1176" y="790"/>
                  <a:pt x="1227" y="798"/>
                </a:cubicBezTo>
                <a:cubicBezTo>
                  <a:pt x="1210" y="841"/>
                  <a:pt x="1193" y="893"/>
                  <a:pt x="1193" y="944"/>
                </a:cubicBezTo>
                <a:cubicBezTo>
                  <a:pt x="1193" y="1004"/>
                  <a:pt x="1210" y="1056"/>
                  <a:pt x="1245" y="1107"/>
                </a:cubicBezTo>
                <a:cubicBezTo>
                  <a:pt x="1245" y="1142"/>
                  <a:pt x="1245" y="1176"/>
                  <a:pt x="1236" y="1201"/>
                </a:cubicBezTo>
                <a:cubicBezTo>
                  <a:pt x="1219" y="1236"/>
                  <a:pt x="1202" y="1270"/>
                  <a:pt x="1193" y="1305"/>
                </a:cubicBezTo>
                <a:cubicBezTo>
                  <a:pt x="1142" y="1399"/>
                  <a:pt x="1047" y="1485"/>
                  <a:pt x="944" y="1519"/>
                </a:cubicBezTo>
                <a:cubicBezTo>
                  <a:pt x="892" y="1536"/>
                  <a:pt x="850" y="1545"/>
                  <a:pt x="798" y="1545"/>
                </a:cubicBezTo>
                <a:cubicBezTo>
                  <a:pt x="747" y="1545"/>
                  <a:pt x="695" y="1536"/>
                  <a:pt x="644" y="1519"/>
                </a:cubicBezTo>
                <a:cubicBezTo>
                  <a:pt x="472" y="1459"/>
                  <a:pt x="343" y="1287"/>
                  <a:pt x="343" y="1090"/>
                </a:cubicBezTo>
                <a:close/>
                <a:moveTo>
                  <a:pt x="910" y="1596"/>
                </a:moveTo>
                <a:lnTo>
                  <a:pt x="910" y="1596"/>
                </a:lnTo>
                <a:cubicBezTo>
                  <a:pt x="910" y="1639"/>
                  <a:pt x="910" y="1639"/>
                  <a:pt x="910" y="1639"/>
                </a:cubicBezTo>
                <a:cubicBezTo>
                  <a:pt x="910" y="1777"/>
                  <a:pt x="910" y="1777"/>
                  <a:pt x="910" y="1777"/>
                </a:cubicBezTo>
                <a:cubicBezTo>
                  <a:pt x="901" y="1837"/>
                  <a:pt x="858" y="1888"/>
                  <a:pt x="798" y="1888"/>
                </a:cubicBezTo>
                <a:cubicBezTo>
                  <a:pt x="730" y="1888"/>
                  <a:pt x="687" y="1837"/>
                  <a:pt x="678" y="1777"/>
                </a:cubicBezTo>
                <a:cubicBezTo>
                  <a:pt x="678" y="1639"/>
                  <a:pt x="678" y="1639"/>
                  <a:pt x="678" y="1639"/>
                </a:cubicBezTo>
                <a:cubicBezTo>
                  <a:pt x="678" y="1596"/>
                  <a:pt x="678" y="1596"/>
                  <a:pt x="678" y="1596"/>
                </a:cubicBezTo>
                <a:cubicBezTo>
                  <a:pt x="721" y="1605"/>
                  <a:pt x="755" y="1614"/>
                  <a:pt x="798" y="1614"/>
                </a:cubicBezTo>
                <a:cubicBezTo>
                  <a:pt x="833" y="1614"/>
                  <a:pt x="875" y="1605"/>
                  <a:pt x="910" y="1596"/>
                </a:cubicBezTo>
                <a:close/>
                <a:moveTo>
                  <a:pt x="128" y="2438"/>
                </a:moveTo>
                <a:lnTo>
                  <a:pt x="128" y="2438"/>
                </a:lnTo>
                <a:cubicBezTo>
                  <a:pt x="111" y="2438"/>
                  <a:pt x="94" y="2429"/>
                  <a:pt x="86" y="2412"/>
                </a:cubicBezTo>
                <a:cubicBezTo>
                  <a:pt x="77" y="2404"/>
                  <a:pt x="69" y="2386"/>
                  <a:pt x="77" y="2369"/>
                </a:cubicBezTo>
                <a:cubicBezTo>
                  <a:pt x="275" y="1768"/>
                  <a:pt x="275" y="1768"/>
                  <a:pt x="275" y="1768"/>
                </a:cubicBezTo>
                <a:cubicBezTo>
                  <a:pt x="283" y="1751"/>
                  <a:pt x="300" y="1742"/>
                  <a:pt x="317" y="1734"/>
                </a:cubicBezTo>
                <a:cubicBezTo>
                  <a:pt x="618" y="1674"/>
                  <a:pt x="618" y="1674"/>
                  <a:pt x="618" y="1674"/>
                </a:cubicBezTo>
                <a:cubicBezTo>
                  <a:pt x="618" y="1777"/>
                  <a:pt x="618" y="1777"/>
                  <a:pt x="618" y="1777"/>
                </a:cubicBezTo>
                <a:cubicBezTo>
                  <a:pt x="618" y="1785"/>
                  <a:pt x="618" y="1785"/>
                  <a:pt x="618" y="1785"/>
                </a:cubicBezTo>
                <a:cubicBezTo>
                  <a:pt x="618" y="1880"/>
                  <a:pt x="695" y="1957"/>
                  <a:pt x="798" y="1957"/>
                </a:cubicBezTo>
                <a:cubicBezTo>
                  <a:pt x="892" y="1957"/>
                  <a:pt x="970" y="1880"/>
                  <a:pt x="978" y="1785"/>
                </a:cubicBezTo>
                <a:cubicBezTo>
                  <a:pt x="978" y="1682"/>
                  <a:pt x="978" y="1682"/>
                  <a:pt x="978" y="1682"/>
                </a:cubicBezTo>
                <a:cubicBezTo>
                  <a:pt x="1279" y="1734"/>
                  <a:pt x="1279" y="1734"/>
                  <a:pt x="1279" y="1734"/>
                </a:cubicBezTo>
                <a:cubicBezTo>
                  <a:pt x="1296" y="1742"/>
                  <a:pt x="1313" y="1751"/>
                  <a:pt x="1313" y="1768"/>
                </a:cubicBezTo>
                <a:cubicBezTo>
                  <a:pt x="1416" y="2060"/>
                  <a:pt x="1416" y="2060"/>
                  <a:pt x="1416" y="2060"/>
                </a:cubicBezTo>
                <a:cubicBezTo>
                  <a:pt x="1287" y="2438"/>
                  <a:pt x="1287" y="2438"/>
                  <a:pt x="1287" y="2438"/>
                </a:cubicBezTo>
                <a:lnTo>
                  <a:pt x="128" y="2438"/>
                </a:lnTo>
                <a:close/>
                <a:moveTo>
                  <a:pt x="1365" y="2721"/>
                </a:moveTo>
                <a:lnTo>
                  <a:pt x="1365" y="2721"/>
                </a:lnTo>
                <a:cubicBezTo>
                  <a:pt x="1339" y="2721"/>
                  <a:pt x="1322" y="2713"/>
                  <a:pt x="1313" y="2695"/>
                </a:cubicBezTo>
                <a:cubicBezTo>
                  <a:pt x="1296" y="2678"/>
                  <a:pt x="1296" y="2652"/>
                  <a:pt x="1296" y="2635"/>
                </a:cubicBezTo>
                <a:cubicBezTo>
                  <a:pt x="1339" y="2498"/>
                  <a:pt x="1339" y="2498"/>
                  <a:pt x="1339" y="2498"/>
                </a:cubicBezTo>
                <a:cubicBezTo>
                  <a:pt x="1365" y="2438"/>
                  <a:pt x="1365" y="2438"/>
                  <a:pt x="1365" y="2438"/>
                </a:cubicBezTo>
                <a:cubicBezTo>
                  <a:pt x="1451" y="2172"/>
                  <a:pt x="1451" y="2172"/>
                  <a:pt x="1451" y="2172"/>
                </a:cubicBezTo>
                <a:cubicBezTo>
                  <a:pt x="1485" y="2069"/>
                  <a:pt x="1485" y="2069"/>
                  <a:pt x="1485" y="2069"/>
                </a:cubicBezTo>
                <a:cubicBezTo>
                  <a:pt x="1536" y="1914"/>
                  <a:pt x="1536" y="1914"/>
                  <a:pt x="1536" y="1914"/>
                </a:cubicBezTo>
                <a:cubicBezTo>
                  <a:pt x="1545" y="1888"/>
                  <a:pt x="1571" y="1871"/>
                  <a:pt x="1588" y="1871"/>
                </a:cubicBezTo>
                <a:cubicBezTo>
                  <a:pt x="1923" y="1803"/>
                  <a:pt x="1923" y="1803"/>
                  <a:pt x="1923" y="1803"/>
                </a:cubicBezTo>
                <a:cubicBezTo>
                  <a:pt x="2077" y="2077"/>
                  <a:pt x="2077" y="2077"/>
                  <a:pt x="2077" y="2077"/>
                </a:cubicBezTo>
                <a:cubicBezTo>
                  <a:pt x="2095" y="2112"/>
                  <a:pt x="2137" y="2137"/>
                  <a:pt x="2172" y="2137"/>
                </a:cubicBezTo>
                <a:cubicBezTo>
                  <a:pt x="2215" y="2137"/>
                  <a:pt x="2249" y="2112"/>
                  <a:pt x="2266" y="2077"/>
                </a:cubicBezTo>
                <a:cubicBezTo>
                  <a:pt x="2429" y="1803"/>
                  <a:pt x="2429" y="1803"/>
                  <a:pt x="2429" y="1803"/>
                </a:cubicBezTo>
                <a:cubicBezTo>
                  <a:pt x="2755" y="1871"/>
                  <a:pt x="2755" y="1871"/>
                  <a:pt x="2755" y="1871"/>
                </a:cubicBezTo>
                <a:cubicBezTo>
                  <a:pt x="2781" y="1871"/>
                  <a:pt x="2798" y="1888"/>
                  <a:pt x="2807" y="1914"/>
                </a:cubicBezTo>
                <a:cubicBezTo>
                  <a:pt x="2936" y="2301"/>
                  <a:pt x="2936" y="2301"/>
                  <a:pt x="2936" y="2301"/>
                </a:cubicBezTo>
                <a:cubicBezTo>
                  <a:pt x="2833" y="2609"/>
                  <a:pt x="2833" y="2609"/>
                  <a:pt x="2833" y="2609"/>
                </a:cubicBezTo>
                <a:cubicBezTo>
                  <a:pt x="2824" y="2644"/>
                  <a:pt x="2824" y="2687"/>
                  <a:pt x="2841" y="2721"/>
                </a:cubicBezTo>
                <a:lnTo>
                  <a:pt x="1365" y="2721"/>
                </a:lnTo>
                <a:close/>
                <a:moveTo>
                  <a:pt x="4653" y="2635"/>
                </a:moveTo>
                <a:lnTo>
                  <a:pt x="4653" y="2635"/>
                </a:lnTo>
                <a:cubicBezTo>
                  <a:pt x="4661" y="2652"/>
                  <a:pt x="4661" y="2678"/>
                  <a:pt x="4644" y="2695"/>
                </a:cubicBezTo>
                <a:cubicBezTo>
                  <a:pt x="4636" y="2704"/>
                  <a:pt x="4618" y="2721"/>
                  <a:pt x="4592" y="2721"/>
                </a:cubicBezTo>
                <a:cubicBezTo>
                  <a:pt x="3107" y="2721"/>
                  <a:pt x="3107" y="2721"/>
                  <a:pt x="3107" y="2721"/>
                </a:cubicBezTo>
                <a:cubicBezTo>
                  <a:pt x="3004" y="2721"/>
                  <a:pt x="3004" y="2721"/>
                  <a:pt x="3004" y="2721"/>
                </a:cubicBezTo>
                <a:cubicBezTo>
                  <a:pt x="2970" y="2721"/>
                  <a:pt x="2970" y="2721"/>
                  <a:pt x="2970" y="2721"/>
                </a:cubicBezTo>
                <a:cubicBezTo>
                  <a:pt x="2953" y="2721"/>
                  <a:pt x="2927" y="2704"/>
                  <a:pt x="2919" y="2695"/>
                </a:cubicBezTo>
                <a:cubicBezTo>
                  <a:pt x="2910" y="2678"/>
                  <a:pt x="2901" y="2652"/>
                  <a:pt x="2910" y="2635"/>
                </a:cubicBezTo>
                <a:cubicBezTo>
                  <a:pt x="2979" y="2429"/>
                  <a:pt x="2979" y="2429"/>
                  <a:pt x="2979" y="2429"/>
                </a:cubicBezTo>
                <a:cubicBezTo>
                  <a:pt x="3013" y="2318"/>
                  <a:pt x="3013" y="2318"/>
                  <a:pt x="3013" y="2318"/>
                </a:cubicBezTo>
                <a:cubicBezTo>
                  <a:pt x="3150" y="1914"/>
                  <a:pt x="3150" y="1914"/>
                  <a:pt x="3150" y="1914"/>
                </a:cubicBezTo>
                <a:cubicBezTo>
                  <a:pt x="3159" y="1888"/>
                  <a:pt x="3176" y="1880"/>
                  <a:pt x="3202" y="1871"/>
                </a:cubicBezTo>
                <a:cubicBezTo>
                  <a:pt x="3562" y="1803"/>
                  <a:pt x="3562" y="1803"/>
                  <a:pt x="3562" y="1803"/>
                </a:cubicBezTo>
                <a:cubicBezTo>
                  <a:pt x="3562" y="1923"/>
                  <a:pt x="3562" y="1923"/>
                  <a:pt x="3562" y="1923"/>
                </a:cubicBezTo>
                <a:lnTo>
                  <a:pt x="3562" y="1923"/>
                </a:lnTo>
                <a:cubicBezTo>
                  <a:pt x="3562" y="2043"/>
                  <a:pt x="3665" y="2137"/>
                  <a:pt x="3777" y="2137"/>
                </a:cubicBezTo>
                <a:cubicBezTo>
                  <a:pt x="3897" y="2137"/>
                  <a:pt x="3992" y="2043"/>
                  <a:pt x="4000" y="1923"/>
                </a:cubicBezTo>
                <a:cubicBezTo>
                  <a:pt x="4000" y="1803"/>
                  <a:pt x="4000" y="1803"/>
                  <a:pt x="4000" y="1803"/>
                </a:cubicBezTo>
                <a:cubicBezTo>
                  <a:pt x="4369" y="1871"/>
                  <a:pt x="4369" y="1871"/>
                  <a:pt x="4369" y="1871"/>
                </a:cubicBezTo>
                <a:cubicBezTo>
                  <a:pt x="4386" y="1880"/>
                  <a:pt x="4404" y="1888"/>
                  <a:pt x="4412" y="1914"/>
                </a:cubicBezTo>
                <a:cubicBezTo>
                  <a:pt x="4481" y="2120"/>
                  <a:pt x="4481" y="2120"/>
                  <a:pt x="4481" y="2120"/>
                </a:cubicBezTo>
                <a:cubicBezTo>
                  <a:pt x="4515" y="2215"/>
                  <a:pt x="4515" y="2215"/>
                  <a:pt x="4515" y="2215"/>
                </a:cubicBezTo>
                <a:cubicBezTo>
                  <a:pt x="4592" y="2455"/>
                  <a:pt x="4592" y="2455"/>
                  <a:pt x="4592" y="2455"/>
                </a:cubicBezTo>
                <a:cubicBezTo>
                  <a:pt x="4618" y="2515"/>
                  <a:pt x="4618" y="2515"/>
                  <a:pt x="4618" y="2515"/>
                </a:cubicBezTo>
                <a:lnTo>
                  <a:pt x="4653" y="2635"/>
                </a:lnTo>
                <a:close/>
                <a:moveTo>
                  <a:pt x="5657" y="1751"/>
                </a:moveTo>
                <a:lnTo>
                  <a:pt x="5657" y="1751"/>
                </a:lnTo>
                <a:cubicBezTo>
                  <a:pt x="5674" y="1760"/>
                  <a:pt x="5691" y="1768"/>
                  <a:pt x="5700" y="1785"/>
                </a:cubicBezTo>
                <a:cubicBezTo>
                  <a:pt x="5897" y="2378"/>
                  <a:pt x="5897" y="2378"/>
                  <a:pt x="5897" y="2378"/>
                </a:cubicBezTo>
                <a:cubicBezTo>
                  <a:pt x="5906" y="2395"/>
                  <a:pt x="5897" y="2412"/>
                  <a:pt x="5889" y="2429"/>
                </a:cubicBezTo>
                <a:cubicBezTo>
                  <a:pt x="5880" y="2446"/>
                  <a:pt x="5863" y="2455"/>
                  <a:pt x="5846" y="2455"/>
                </a:cubicBezTo>
                <a:cubicBezTo>
                  <a:pt x="4678" y="2455"/>
                  <a:pt x="4678" y="2455"/>
                  <a:pt x="4678" y="2455"/>
                </a:cubicBezTo>
                <a:cubicBezTo>
                  <a:pt x="4558" y="2086"/>
                  <a:pt x="4558" y="2086"/>
                  <a:pt x="4558" y="2086"/>
                </a:cubicBezTo>
                <a:cubicBezTo>
                  <a:pt x="4653" y="1785"/>
                  <a:pt x="4653" y="1785"/>
                  <a:pt x="4653" y="1785"/>
                </a:cubicBezTo>
                <a:cubicBezTo>
                  <a:pt x="4661" y="1768"/>
                  <a:pt x="4678" y="1760"/>
                  <a:pt x="4695" y="1751"/>
                </a:cubicBezTo>
                <a:cubicBezTo>
                  <a:pt x="4970" y="1699"/>
                  <a:pt x="4970" y="1699"/>
                  <a:pt x="4970" y="1699"/>
                </a:cubicBezTo>
                <a:cubicBezTo>
                  <a:pt x="5099" y="1923"/>
                  <a:pt x="5099" y="1923"/>
                  <a:pt x="5099" y="1923"/>
                </a:cubicBezTo>
                <a:cubicBezTo>
                  <a:pt x="5116" y="1957"/>
                  <a:pt x="5142" y="1974"/>
                  <a:pt x="5176" y="1974"/>
                </a:cubicBezTo>
                <a:cubicBezTo>
                  <a:pt x="5211" y="1974"/>
                  <a:pt x="5236" y="1957"/>
                  <a:pt x="5254" y="1923"/>
                </a:cubicBezTo>
                <a:cubicBezTo>
                  <a:pt x="5391" y="1699"/>
                  <a:pt x="5391" y="1699"/>
                  <a:pt x="5391" y="1699"/>
                </a:cubicBezTo>
                <a:lnTo>
                  <a:pt x="5657" y="1751"/>
                </a:lnTo>
                <a:close/>
                <a:moveTo>
                  <a:pt x="5331" y="1682"/>
                </a:moveTo>
                <a:lnTo>
                  <a:pt x="5331" y="1682"/>
                </a:lnTo>
                <a:lnTo>
                  <a:pt x="5331" y="1682"/>
                </a:lnTo>
                <a:cubicBezTo>
                  <a:pt x="5202" y="1897"/>
                  <a:pt x="5202" y="1897"/>
                  <a:pt x="5202" y="1897"/>
                </a:cubicBezTo>
                <a:cubicBezTo>
                  <a:pt x="5194" y="1914"/>
                  <a:pt x="5185" y="1914"/>
                  <a:pt x="5176" y="1914"/>
                </a:cubicBezTo>
                <a:cubicBezTo>
                  <a:pt x="5176" y="1914"/>
                  <a:pt x="5159" y="1914"/>
                  <a:pt x="5151" y="1897"/>
                </a:cubicBezTo>
                <a:cubicBezTo>
                  <a:pt x="5030" y="1682"/>
                  <a:pt x="5030" y="1682"/>
                  <a:pt x="5030" y="1682"/>
                </a:cubicBezTo>
                <a:cubicBezTo>
                  <a:pt x="5099" y="1674"/>
                  <a:pt x="5099" y="1674"/>
                  <a:pt x="5099" y="1674"/>
                </a:cubicBezTo>
                <a:cubicBezTo>
                  <a:pt x="5099" y="1528"/>
                  <a:pt x="5099" y="1528"/>
                  <a:pt x="5099" y="1528"/>
                </a:cubicBezTo>
                <a:cubicBezTo>
                  <a:pt x="5116" y="1528"/>
                  <a:pt x="5142" y="1536"/>
                  <a:pt x="5168" y="1536"/>
                </a:cubicBezTo>
                <a:cubicBezTo>
                  <a:pt x="5202" y="1536"/>
                  <a:pt x="5228" y="1528"/>
                  <a:pt x="5262" y="1528"/>
                </a:cubicBezTo>
                <a:cubicBezTo>
                  <a:pt x="5262" y="1674"/>
                  <a:pt x="5262" y="1674"/>
                  <a:pt x="5262" y="1674"/>
                </a:cubicBezTo>
                <a:lnTo>
                  <a:pt x="5331" y="1682"/>
                </a:lnTo>
                <a:close/>
                <a:moveTo>
                  <a:pt x="5288" y="1459"/>
                </a:moveTo>
                <a:lnTo>
                  <a:pt x="5288" y="1459"/>
                </a:lnTo>
                <a:cubicBezTo>
                  <a:pt x="5254" y="1468"/>
                  <a:pt x="5211" y="1476"/>
                  <a:pt x="5168" y="1476"/>
                </a:cubicBezTo>
                <a:cubicBezTo>
                  <a:pt x="5133" y="1476"/>
                  <a:pt x="5099" y="1468"/>
                  <a:pt x="5065" y="1459"/>
                </a:cubicBezTo>
                <a:cubicBezTo>
                  <a:pt x="5056" y="1459"/>
                  <a:pt x="5048" y="1459"/>
                  <a:pt x="5039" y="1459"/>
                </a:cubicBezTo>
                <a:cubicBezTo>
                  <a:pt x="5022" y="1451"/>
                  <a:pt x="5005" y="1442"/>
                  <a:pt x="4987" y="1442"/>
                </a:cubicBezTo>
                <a:cubicBezTo>
                  <a:pt x="4979" y="1433"/>
                  <a:pt x="4970" y="1433"/>
                  <a:pt x="4962" y="1425"/>
                </a:cubicBezTo>
                <a:cubicBezTo>
                  <a:pt x="4953" y="1425"/>
                  <a:pt x="4945" y="1416"/>
                  <a:pt x="4936" y="1408"/>
                </a:cubicBezTo>
                <a:cubicBezTo>
                  <a:pt x="4798" y="1330"/>
                  <a:pt x="4713" y="1184"/>
                  <a:pt x="4713" y="1021"/>
                </a:cubicBezTo>
                <a:cubicBezTo>
                  <a:pt x="4713" y="961"/>
                  <a:pt x="4713" y="961"/>
                  <a:pt x="4713" y="961"/>
                </a:cubicBezTo>
                <a:cubicBezTo>
                  <a:pt x="4721" y="961"/>
                  <a:pt x="4730" y="961"/>
                  <a:pt x="4739" y="961"/>
                </a:cubicBezTo>
                <a:lnTo>
                  <a:pt x="4747" y="961"/>
                </a:lnTo>
                <a:cubicBezTo>
                  <a:pt x="4756" y="961"/>
                  <a:pt x="4764" y="961"/>
                  <a:pt x="4773" y="961"/>
                </a:cubicBezTo>
                <a:lnTo>
                  <a:pt x="4781" y="961"/>
                </a:lnTo>
                <a:cubicBezTo>
                  <a:pt x="4790" y="961"/>
                  <a:pt x="4798" y="961"/>
                  <a:pt x="4807" y="961"/>
                </a:cubicBezTo>
                <a:cubicBezTo>
                  <a:pt x="4816" y="961"/>
                  <a:pt x="4824" y="961"/>
                  <a:pt x="4833" y="961"/>
                </a:cubicBezTo>
                <a:lnTo>
                  <a:pt x="4842" y="961"/>
                </a:lnTo>
                <a:cubicBezTo>
                  <a:pt x="4850" y="961"/>
                  <a:pt x="4850" y="961"/>
                  <a:pt x="4859" y="961"/>
                </a:cubicBezTo>
                <a:lnTo>
                  <a:pt x="4867" y="961"/>
                </a:lnTo>
                <a:cubicBezTo>
                  <a:pt x="4867" y="961"/>
                  <a:pt x="4876" y="961"/>
                  <a:pt x="4884" y="961"/>
                </a:cubicBezTo>
                <a:cubicBezTo>
                  <a:pt x="4884" y="961"/>
                  <a:pt x="4884" y="961"/>
                  <a:pt x="4893" y="961"/>
                </a:cubicBezTo>
                <a:lnTo>
                  <a:pt x="4901" y="961"/>
                </a:lnTo>
                <a:cubicBezTo>
                  <a:pt x="4910" y="961"/>
                  <a:pt x="4910" y="953"/>
                  <a:pt x="4910" y="953"/>
                </a:cubicBezTo>
                <a:cubicBezTo>
                  <a:pt x="4919" y="953"/>
                  <a:pt x="4919" y="953"/>
                  <a:pt x="4927" y="953"/>
                </a:cubicBezTo>
                <a:lnTo>
                  <a:pt x="4936" y="953"/>
                </a:lnTo>
                <a:cubicBezTo>
                  <a:pt x="4945" y="953"/>
                  <a:pt x="4945" y="953"/>
                  <a:pt x="4953" y="953"/>
                </a:cubicBezTo>
                <a:cubicBezTo>
                  <a:pt x="4953" y="953"/>
                  <a:pt x="4953" y="944"/>
                  <a:pt x="4962" y="944"/>
                </a:cubicBezTo>
                <a:cubicBezTo>
                  <a:pt x="4962" y="944"/>
                  <a:pt x="4970" y="944"/>
                  <a:pt x="4979" y="944"/>
                </a:cubicBezTo>
                <a:lnTo>
                  <a:pt x="4979" y="944"/>
                </a:lnTo>
                <a:cubicBezTo>
                  <a:pt x="4987" y="936"/>
                  <a:pt x="4996" y="936"/>
                  <a:pt x="5005" y="936"/>
                </a:cubicBezTo>
                <a:cubicBezTo>
                  <a:pt x="5005" y="936"/>
                  <a:pt x="5005" y="936"/>
                  <a:pt x="5013" y="936"/>
                </a:cubicBezTo>
                <a:cubicBezTo>
                  <a:pt x="5013" y="927"/>
                  <a:pt x="5022" y="927"/>
                  <a:pt x="5022" y="927"/>
                </a:cubicBezTo>
                <a:cubicBezTo>
                  <a:pt x="5030" y="927"/>
                  <a:pt x="5030" y="927"/>
                  <a:pt x="5030" y="927"/>
                </a:cubicBezTo>
                <a:cubicBezTo>
                  <a:pt x="5039" y="927"/>
                  <a:pt x="5039" y="918"/>
                  <a:pt x="5048" y="918"/>
                </a:cubicBezTo>
                <a:lnTo>
                  <a:pt x="5056" y="918"/>
                </a:lnTo>
                <a:cubicBezTo>
                  <a:pt x="5056" y="910"/>
                  <a:pt x="5065" y="910"/>
                  <a:pt x="5065" y="910"/>
                </a:cubicBezTo>
                <a:cubicBezTo>
                  <a:pt x="5073" y="910"/>
                  <a:pt x="5073" y="910"/>
                  <a:pt x="5073" y="910"/>
                </a:cubicBezTo>
                <a:cubicBezTo>
                  <a:pt x="5082" y="901"/>
                  <a:pt x="5082" y="901"/>
                  <a:pt x="5090" y="901"/>
                </a:cubicBezTo>
                <a:cubicBezTo>
                  <a:pt x="5090" y="901"/>
                  <a:pt x="5090" y="901"/>
                  <a:pt x="5099" y="893"/>
                </a:cubicBezTo>
                <a:lnTo>
                  <a:pt x="5108" y="893"/>
                </a:lnTo>
                <a:cubicBezTo>
                  <a:pt x="5116" y="893"/>
                  <a:pt x="5116" y="884"/>
                  <a:pt x="5116" y="884"/>
                </a:cubicBezTo>
                <a:cubicBezTo>
                  <a:pt x="5125" y="884"/>
                  <a:pt x="5125" y="884"/>
                  <a:pt x="5133" y="875"/>
                </a:cubicBezTo>
                <a:lnTo>
                  <a:pt x="5133" y="875"/>
                </a:lnTo>
                <a:cubicBezTo>
                  <a:pt x="5142" y="867"/>
                  <a:pt x="5151" y="867"/>
                  <a:pt x="5159" y="867"/>
                </a:cubicBezTo>
                <a:cubicBezTo>
                  <a:pt x="5159" y="858"/>
                  <a:pt x="5159" y="858"/>
                  <a:pt x="5159" y="858"/>
                </a:cubicBezTo>
                <a:cubicBezTo>
                  <a:pt x="5168" y="858"/>
                  <a:pt x="5168" y="858"/>
                  <a:pt x="5176" y="850"/>
                </a:cubicBezTo>
                <a:cubicBezTo>
                  <a:pt x="5176" y="850"/>
                  <a:pt x="5176" y="850"/>
                  <a:pt x="5185" y="850"/>
                </a:cubicBezTo>
                <a:cubicBezTo>
                  <a:pt x="5185" y="841"/>
                  <a:pt x="5194" y="841"/>
                  <a:pt x="5194" y="833"/>
                </a:cubicBezTo>
                <a:lnTo>
                  <a:pt x="5202" y="833"/>
                </a:lnTo>
                <a:lnTo>
                  <a:pt x="5211" y="824"/>
                </a:lnTo>
                <a:lnTo>
                  <a:pt x="5219" y="815"/>
                </a:lnTo>
                <a:lnTo>
                  <a:pt x="5228" y="807"/>
                </a:lnTo>
                <a:cubicBezTo>
                  <a:pt x="5236" y="807"/>
                  <a:pt x="5236" y="807"/>
                  <a:pt x="5236" y="798"/>
                </a:cubicBezTo>
                <a:cubicBezTo>
                  <a:pt x="5236" y="798"/>
                  <a:pt x="5245" y="798"/>
                  <a:pt x="5245" y="790"/>
                </a:cubicBezTo>
                <a:cubicBezTo>
                  <a:pt x="5254" y="790"/>
                  <a:pt x="5254" y="790"/>
                  <a:pt x="5254" y="790"/>
                </a:cubicBezTo>
                <a:cubicBezTo>
                  <a:pt x="5254" y="781"/>
                  <a:pt x="5262" y="781"/>
                  <a:pt x="5262" y="772"/>
                </a:cubicBezTo>
                <a:lnTo>
                  <a:pt x="5271" y="772"/>
                </a:lnTo>
                <a:cubicBezTo>
                  <a:pt x="5271" y="764"/>
                  <a:pt x="5279" y="764"/>
                  <a:pt x="5279" y="755"/>
                </a:cubicBezTo>
                <a:lnTo>
                  <a:pt x="5288" y="755"/>
                </a:lnTo>
                <a:cubicBezTo>
                  <a:pt x="5288" y="747"/>
                  <a:pt x="5297" y="738"/>
                  <a:pt x="5297" y="738"/>
                </a:cubicBezTo>
                <a:cubicBezTo>
                  <a:pt x="5305" y="738"/>
                  <a:pt x="5305" y="730"/>
                  <a:pt x="5305" y="730"/>
                </a:cubicBezTo>
                <a:lnTo>
                  <a:pt x="5314" y="721"/>
                </a:lnTo>
                <a:cubicBezTo>
                  <a:pt x="5314" y="712"/>
                  <a:pt x="5322" y="712"/>
                  <a:pt x="5322" y="712"/>
                </a:cubicBezTo>
                <a:cubicBezTo>
                  <a:pt x="5322" y="704"/>
                  <a:pt x="5322" y="704"/>
                  <a:pt x="5331" y="704"/>
                </a:cubicBezTo>
                <a:cubicBezTo>
                  <a:pt x="5331" y="695"/>
                  <a:pt x="5331" y="695"/>
                  <a:pt x="5331" y="695"/>
                </a:cubicBezTo>
                <a:cubicBezTo>
                  <a:pt x="5339" y="687"/>
                  <a:pt x="5339" y="687"/>
                  <a:pt x="5339" y="678"/>
                </a:cubicBezTo>
                <a:cubicBezTo>
                  <a:pt x="5348" y="678"/>
                  <a:pt x="5348" y="678"/>
                  <a:pt x="5348" y="669"/>
                </a:cubicBezTo>
                <a:lnTo>
                  <a:pt x="5357" y="661"/>
                </a:lnTo>
                <a:lnTo>
                  <a:pt x="5357" y="652"/>
                </a:lnTo>
                <a:cubicBezTo>
                  <a:pt x="5365" y="652"/>
                  <a:pt x="5365" y="644"/>
                  <a:pt x="5365" y="644"/>
                </a:cubicBezTo>
                <a:cubicBezTo>
                  <a:pt x="5365" y="635"/>
                  <a:pt x="5374" y="635"/>
                  <a:pt x="5374" y="635"/>
                </a:cubicBezTo>
                <a:cubicBezTo>
                  <a:pt x="5374" y="635"/>
                  <a:pt x="5374" y="635"/>
                  <a:pt x="5374" y="627"/>
                </a:cubicBezTo>
                <a:cubicBezTo>
                  <a:pt x="5374" y="635"/>
                  <a:pt x="5374" y="635"/>
                  <a:pt x="5374" y="635"/>
                </a:cubicBezTo>
                <a:cubicBezTo>
                  <a:pt x="5374" y="635"/>
                  <a:pt x="5374" y="644"/>
                  <a:pt x="5382" y="652"/>
                </a:cubicBezTo>
                <a:lnTo>
                  <a:pt x="5382" y="652"/>
                </a:lnTo>
                <a:cubicBezTo>
                  <a:pt x="5382" y="652"/>
                  <a:pt x="5382" y="661"/>
                  <a:pt x="5391" y="669"/>
                </a:cubicBezTo>
                <a:lnTo>
                  <a:pt x="5391" y="669"/>
                </a:lnTo>
                <a:cubicBezTo>
                  <a:pt x="5391" y="678"/>
                  <a:pt x="5400" y="678"/>
                  <a:pt x="5400" y="687"/>
                </a:cubicBezTo>
                <a:lnTo>
                  <a:pt x="5400" y="687"/>
                </a:lnTo>
                <a:cubicBezTo>
                  <a:pt x="5400" y="695"/>
                  <a:pt x="5408" y="695"/>
                  <a:pt x="5408" y="704"/>
                </a:cubicBezTo>
                <a:cubicBezTo>
                  <a:pt x="5408" y="704"/>
                  <a:pt x="5408" y="704"/>
                  <a:pt x="5417" y="704"/>
                </a:cubicBezTo>
                <a:cubicBezTo>
                  <a:pt x="5417" y="712"/>
                  <a:pt x="5417" y="712"/>
                  <a:pt x="5425" y="721"/>
                </a:cubicBezTo>
                <a:lnTo>
                  <a:pt x="5425" y="721"/>
                </a:lnTo>
                <a:cubicBezTo>
                  <a:pt x="5425" y="730"/>
                  <a:pt x="5434" y="730"/>
                  <a:pt x="5434" y="738"/>
                </a:cubicBezTo>
                <a:cubicBezTo>
                  <a:pt x="5434" y="738"/>
                  <a:pt x="5434" y="738"/>
                  <a:pt x="5442" y="738"/>
                </a:cubicBezTo>
                <a:cubicBezTo>
                  <a:pt x="5442" y="738"/>
                  <a:pt x="5442" y="747"/>
                  <a:pt x="5451" y="747"/>
                </a:cubicBezTo>
                <a:cubicBezTo>
                  <a:pt x="5451" y="747"/>
                  <a:pt x="5451" y="747"/>
                  <a:pt x="5451" y="755"/>
                </a:cubicBezTo>
                <a:cubicBezTo>
                  <a:pt x="5460" y="755"/>
                  <a:pt x="5460" y="755"/>
                  <a:pt x="5468" y="764"/>
                </a:cubicBezTo>
                <a:lnTo>
                  <a:pt x="5468" y="764"/>
                </a:lnTo>
                <a:cubicBezTo>
                  <a:pt x="5477" y="772"/>
                  <a:pt x="5477" y="772"/>
                  <a:pt x="5485" y="772"/>
                </a:cubicBezTo>
                <a:cubicBezTo>
                  <a:pt x="5485" y="772"/>
                  <a:pt x="5485" y="772"/>
                  <a:pt x="5485" y="781"/>
                </a:cubicBezTo>
                <a:cubicBezTo>
                  <a:pt x="5494" y="781"/>
                  <a:pt x="5494" y="781"/>
                  <a:pt x="5503" y="790"/>
                </a:cubicBezTo>
                <a:lnTo>
                  <a:pt x="5503" y="790"/>
                </a:lnTo>
                <a:cubicBezTo>
                  <a:pt x="5511" y="790"/>
                  <a:pt x="5511" y="790"/>
                  <a:pt x="5520" y="798"/>
                </a:cubicBezTo>
                <a:lnTo>
                  <a:pt x="5520" y="798"/>
                </a:lnTo>
                <a:cubicBezTo>
                  <a:pt x="5528" y="798"/>
                  <a:pt x="5528" y="807"/>
                  <a:pt x="5537" y="807"/>
                </a:cubicBezTo>
                <a:cubicBezTo>
                  <a:pt x="5537" y="807"/>
                  <a:pt x="5537" y="807"/>
                  <a:pt x="5545" y="807"/>
                </a:cubicBezTo>
                <a:cubicBezTo>
                  <a:pt x="5545" y="807"/>
                  <a:pt x="5554" y="807"/>
                  <a:pt x="5554" y="815"/>
                </a:cubicBezTo>
                <a:lnTo>
                  <a:pt x="5563" y="815"/>
                </a:lnTo>
                <a:cubicBezTo>
                  <a:pt x="5563" y="815"/>
                  <a:pt x="5571" y="815"/>
                  <a:pt x="5580" y="815"/>
                </a:cubicBezTo>
                <a:cubicBezTo>
                  <a:pt x="5580" y="815"/>
                  <a:pt x="5580" y="815"/>
                  <a:pt x="5580" y="824"/>
                </a:cubicBezTo>
                <a:cubicBezTo>
                  <a:pt x="5588" y="824"/>
                  <a:pt x="5588" y="824"/>
                  <a:pt x="5597" y="824"/>
                </a:cubicBezTo>
                <a:cubicBezTo>
                  <a:pt x="5597" y="824"/>
                  <a:pt x="5597" y="824"/>
                  <a:pt x="5606" y="824"/>
                </a:cubicBezTo>
                <a:cubicBezTo>
                  <a:pt x="5606" y="824"/>
                  <a:pt x="5606" y="824"/>
                  <a:pt x="5614" y="824"/>
                </a:cubicBezTo>
                <a:cubicBezTo>
                  <a:pt x="5614" y="824"/>
                  <a:pt x="5614" y="824"/>
                  <a:pt x="5623" y="824"/>
                </a:cubicBezTo>
                <a:lnTo>
                  <a:pt x="5623" y="824"/>
                </a:lnTo>
                <a:cubicBezTo>
                  <a:pt x="5623" y="833"/>
                  <a:pt x="5623" y="833"/>
                  <a:pt x="5623" y="833"/>
                </a:cubicBezTo>
                <a:cubicBezTo>
                  <a:pt x="5623" y="1013"/>
                  <a:pt x="5623" y="1013"/>
                  <a:pt x="5623" y="1013"/>
                </a:cubicBezTo>
                <a:cubicBezTo>
                  <a:pt x="5623" y="1021"/>
                  <a:pt x="5623" y="1021"/>
                  <a:pt x="5623" y="1021"/>
                </a:cubicBezTo>
                <a:cubicBezTo>
                  <a:pt x="5623" y="1047"/>
                  <a:pt x="5614" y="1081"/>
                  <a:pt x="5614" y="1107"/>
                </a:cubicBezTo>
                <a:cubicBezTo>
                  <a:pt x="5588" y="1219"/>
                  <a:pt x="5528" y="1322"/>
                  <a:pt x="5434" y="1382"/>
                </a:cubicBezTo>
                <a:cubicBezTo>
                  <a:pt x="5425" y="1390"/>
                  <a:pt x="5417" y="1399"/>
                  <a:pt x="5408" y="1408"/>
                </a:cubicBezTo>
                <a:cubicBezTo>
                  <a:pt x="5400" y="1408"/>
                  <a:pt x="5391" y="1416"/>
                  <a:pt x="5382" y="1416"/>
                </a:cubicBezTo>
                <a:cubicBezTo>
                  <a:pt x="5365" y="1433"/>
                  <a:pt x="5339" y="1442"/>
                  <a:pt x="5322" y="1451"/>
                </a:cubicBezTo>
                <a:cubicBezTo>
                  <a:pt x="5305" y="1451"/>
                  <a:pt x="5297" y="1451"/>
                  <a:pt x="5288" y="1459"/>
                </a:cubicBezTo>
                <a:close/>
              </a:path>
            </a:pathLst>
          </a:custGeom>
          <a:solidFill>
            <a:schemeClr val="tx2"/>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5" name="Freeform 455">
            <a:extLst>
              <a:ext uri="{FF2B5EF4-FFF2-40B4-BE49-F238E27FC236}">
                <a16:creationId xmlns:a16="http://schemas.microsoft.com/office/drawing/2014/main" id="{BE31AF60-014E-4184-93FF-0E7518B4C68E}"/>
              </a:ext>
            </a:extLst>
          </p:cNvPr>
          <p:cNvSpPr>
            <a:spLocks noChangeArrowheads="1"/>
          </p:cNvSpPr>
          <p:nvPr/>
        </p:nvSpPr>
        <p:spPr bwMode="auto">
          <a:xfrm>
            <a:off x="7499283" y="2247531"/>
            <a:ext cx="1203394" cy="985452"/>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7" name="Line 457">
            <a:extLst>
              <a:ext uri="{FF2B5EF4-FFF2-40B4-BE49-F238E27FC236}">
                <a16:creationId xmlns:a16="http://schemas.microsoft.com/office/drawing/2014/main" id="{3B6A8788-DC19-4479-ACED-2813E8D16487}"/>
              </a:ext>
            </a:extLst>
          </p:cNvPr>
          <p:cNvSpPr>
            <a:spLocks noChangeShapeType="1"/>
          </p:cNvSpPr>
          <p:nvPr/>
        </p:nvSpPr>
        <p:spPr bwMode="auto">
          <a:xfrm flipH="1" flipV="1">
            <a:off x="9041236" y="2607694"/>
            <a:ext cx="0" cy="637681"/>
          </a:xfrm>
          <a:prstGeom prst="line">
            <a:avLst/>
          </a:prstGeom>
          <a:noFill/>
          <a:ln w="63500" cap="flat">
            <a:solidFill>
              <a:srgbClr val="FFFFFF">
                <a:lumMod val="50000"/>
                <a:alpha val="50000"/>
              </a:srgb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249" name="Freeform 455">
            <a:extLst>
              <a:ext uri="{FF2B5EF4-FFF2-40B4-BE49-F238E27FC236}">
                <a16:creationId xmlns:a16="http://schemas.microsoft.com/office/drawing/2014/main" id="{FE7CA0B4-27E8-4476-99A8-801B6978EB2C}"/>
              </a:ext>
            </a:extLst>
          </p:cNvPr>
          <p:cNvSpPr>
            <a:spLocks noChangeArrowheads="1"/>
          </p:cNvSpPr>
          <p:nvPr/>
        </p:nvSpPr>
        <p:spPr bwMode="auto">
          <a:xfrm flipH="1">
            <a:off x="10279854" y="2245067"/>
            <a:ext cx="1067595" cy="100610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4" name="Freeform 455">
            <a:extLst>
              <a:ext uri="{FF2B5EF4-FFF2-40B4-BE49-F238E27FC236}">
                <a16:creationId xmlns:a16="http://schemas.microsoft.com/office/drawing/2014/main" id="{79C5D4F1-089F-4D5F-BDAD-747D0AC8CA64}"/>
              </a:ext>
            </a:extLst>
          </p:cNvPr>
          <p:cNvSpPr>
            <a:spLocks noChangeArrowheads="1"/>
          </p:cNvSpPr>
          <p:nvPr/>
        </p:nvSpPr>
        <p:spPr bwMode="auto">
          <a:xfrm flipH="1">
            <a:off x="10213353" y="2380325"/>
            <a:ext cx="364631" cy="87084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315" name="Freeform 455">
            <a:extLst>
              <a:ext uri="{FF2B5EF4-FFF2-40B4-BE49-F238E27FC236}">
                <a16:creationId xmlns:a16="http://schemas.microsoft.com/office/drawing/2014/main" id="{56CB185C-D2F1-46D3-980C-C3FF836BAD24}"/>
              </a:ext>
            </a:extLst>
          </p:cNvPr>
          <p:cNvSpPr>
            <a:spLocks noChangeArrowheads="1"/>
          </p:cNvSpPr>
          <p:nvPr/>
        </p:nvSpPr>
        <p:spPr bwMode="auto">
          <a:xfrm>
            <a:off x="8281549" y="2382300"/>
            <a:ext cx="331179" cy="848689"/>
          </a:xfrm>
          <a:custGeom>
            <a:avLst/>
            <a:gdLst>
              <a:gd name="T0" fmla="*/ 2807 w 2808"/>
              <a:gd name="T1" fmla="*/ 0 h 4079"/>
              <a:gd name="T2" fmla="*/ 2807 w 2808"/>
              <a:gd name="T3" fmla="*/ 0 h 4079"/>
              <a:gd name="T4" fmla="*/ 1897 w 2808"/>
              <a:gd name="T5" fmla="*/ 0 h 4079"/>
              <a:gd name="T6" fmla="*/ 0 w 2808"/>
              <a:gd name="T7" fmla="*/ 1897 h 4079"/>
              <a:gd name="T8" fmla="*/ 0 w 2808"/>
              <a:gd name="T9" fmla="*/ 4078 h 4079"/>
            </a:gdLst>
            <a:ahLst/>
            <a:cxnLst>
              <a:cxn ang="0">
                <a:pos x="T0" y="T1"/>
              </a:cxn>
              <a:cxn ang="0">
                <a:pos x="T2" y="T3"/>
              </a:cxn>
              <a:cxn ang="0">
                <a:pos x="T4" y="T5"/>
              </a:cxn>
              <a:cxn ang="0">
                <a:pos x="T6" y="T7"/>
              </a:cxn>
              <a:cxn ang="0">
                <a:pos x="T8" y="T9"/>
              </a:cxn>
            </a:cxnLst>
            <a:rect l="0" t="0" r="r" b="b"/>
            <a:pathLst>
              <a:path w="2808" h="4079">
                <a:moveTo>
                  <a:pt x="2807" y="0"/>
                </a:moveTo>
                <a:lnTo>
                  <a:pt x="2807" y="0"/>
                </a:lnTo>
                <a:cubicBezTo>
                  <a:pt x="1897" y="0"/>
                  <a:pt x="1897" y="0"/>
                  <a:pt x="1897" y="0"/>
                </a:cubicBezTo>
                <a:cubicBezTo>
                  <a:pt x="850" y="0"/>
                  <a:pt x="0" y="850"/>
                  <a:pt x="0" y="1897"/>
                </a:cubicBezTo>
                <a:cubicBezTo>
                  <a:pt x="0" y="4078"/>
                  <a:pt x="0" y="4078"/>
                  <a:pt x="0" y="4078"/>
                </a:cubicBezTo>
              </a:path>
            </a:pathLst>
          </a:custGeom>
          <a:noFill/>
          <a:ln w="63500" cap="flat">
            <a:solidFill>
              <a:srgbClr val="FFFFFF">
                <a:lumMod val="50000"/>
                <a:alpha val="50000"/>
              </a:srgbClr>
            </a:solidFill>
            <a:rou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4217" eaLnBrk="1" fontAlgn="auto" latinLnBrk="0" hangingPunct="1">
              <a:lnSpc>
                <a:spcPct val="100000"/>
              </a:lnSpc>
              <a:spcBef>
                <a:spcPct val="0"/>
              </a:spcBef>
              <a:spcAft>
                <a:spcPct val="0"/>
              </a:spcAft>
              <a:buClrTx/>
              <a:buSzTx/>
              <a:buFontTx/>
              <a:buNone/>
              <a:defRPr/>
            </a:pPr>
            <a:endParaRPr kumimoji="0" lang="es-MX" sz="1800" b="0" i="0" u="none" strike="noStrike" kern="0" cap="none" spc="0" normalizeH="0" baseline="0" noProof="0">
              <a:ln>
                <a:noFill/>
              </a:ln>
              <a:solidFill>
                <a:srgbClr val="999999"/>
              </a:solidFill>
              <a:effectLst/>
              <a:uLnTx/>
              <a:uFillTx/>
            </a:endParaRPr>
          </a:p>
        </p:txBody>
      </p:sp>
      <p:sp>
        <p:nvSpPr>
          <p:cNvPr id="147" name="TextBox 146">
            <a:extLst>
              <a:ext uri="{FF2B5EF4-FFF2-40B4-BE49-F238E27FC236}">
                <a16:creationId xmlns:a16="http://schemas.microsoft.com/office/drawing/2014/main" id="{E4A69100-9E0D-4DC0-AB04-98A525933E61}"/>
              </a:ext>
            </a:extLst>
          </p:cNvPr>
          <p:cNvSpPr txBox="1"/>
          <p:nvPr/>
        </p:nvSpPr>
        <p:spPr>
          <a:xfrm>
            <a:off x="3760385" y="3326285"/>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48" name="TextBox 147">
            <a:extLst>
              <a:ext uri="{FF2B5EF4-FFF2-40B4-BE49-F238E27FC236}">
                <a16:creationId xmlns:a16="http://schemas.microsoft.com/office/drawing/2014/main" id="{4071FCB4-362A-431A-9DFF-A4DEFA436880}"/>
              </a:ext>
            </a:extLst>
          </p:cNvPr>
          <p:cNvSpPr txBox="1"/>
          <p:nvPr/>
        </p:nvSpPr>
        <p:spPr>
          <a:xfrm>
            <a:off x="3829113" y="3712016"/>
            <a:ext cx="1440902" cy="492443"/>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Return Trips</a:t>
            </a:r>
          </a:p>
          <a:p>
            <a:r>
              <a:rPr lang="en-CA" sz="1100">
                <a:solidFill>
                  <a:schemeClr val="tx1">
                    <a:lumMod val="65000"/>
                    <a:lumOff val="35000"/>
                  </a:schemeClr>
                </a:solidFill>
                <a:latin typeface="Arial" panose="020B0604020202020204" pitchFamily="34" charset="0"/>
                <a:cs typeface="Arial" panose="020B0604020202020204" pitchFamily="34" charset="0"/>
              </a:rPr>
              <a:t>(Past 12 Months)</a:t>
            </a:r>
          </a:p>
        </p:txBody>
      </p:sp>
      <p:graphicFrame>
        <p:nvGraphicFramePr>
          <p:cNvPr id="150" name="Chart 149">
            <a:extLst>
              <a:ext uri="{FF2B5EF4-FFF2-40B4-BE49-F238E27FC236}">
                <a16:creationId xmlns:a16="http://schemas.microsoft.com/office/drawing/2014/main" id="{CB1E805B-3D02-4BD4-B1B7-4F91354DC48D}"/>
              </a:ext>
            </a:extLst>
          </p:cNvPr>
          <p:cNvGraphicFramePr/>
          <p:nvPr/>
        </p:nvGraphicFramePr>
        <p:xfrm>
          <a:off x="3253853" y="4190678"/>
          <a:ext cx="3328797" cy="1568569"/>
        </p:xfrm>
        <a:graphic>
          <a:graphicData uri="http://schemas.openxmlformats.org/drawingml/2006/chart">
            <c:chart xmlns:c="http://schemas.openxmlformats.org/drawingml/2006/chart" xmlns:r="http://schemas.openxmlformats.org/officeDocument/2006/relationships" r:id="rId5"/>
          </a:graphicData>
        </a:graphic>
      </p:graphicFrame>
      <p:sp>
        <p:nvSpPr>
          <p:cNvPr id="152" name="TextBox 151">
            <a:extLst>
              <a:ext uri="{FF2B5EF4-FFF2-40B4-BE49-F238E27FC236}">
                <a16:creationId xmlns:a16="http://schemas.microsoft.com/office/drawing/2014/main" id="{65F1578F-98D0-414D-A265-E755EDAB7E81}"/>
              </a:ext>
            </a:extLst>
          </p:cNvPr>
          <p:cNvSpPr txBox="1"/>
          <p:nvPr/>
        </p:nvSpPr>
        <p:spPr>
          <a:xfrm>
            <a:off x="7114657" y="5681231"/>
            <a:ext cx="91704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 </a:t>
            </a:r>
          </a:p>
        </p:txBody>
      </p:sp>
      <p:sp>
        <p:nvSpPr>
          <p:cNvPr id="120" name="Rectangle 119">
            <a:extLst>
              <a:ext uri="{FF2B5EF4-FFF2-40B4-BE49-F238E27FC236}">
                <a16:creationId xmlns:a16="http://schemas.microsoft.com/office/drawing/2014/main" id="{E440C93E-F126-4944-BF13-5AD548DB7215}"/>
              </a:ext>
            </a:extLst>
          </p:cNvPr>
          <p:cNvSpPr/>
          <p:nvPr/>
        </p:nvSpPr>
        <p:spPr>
          <a:xfrm>
            <a:off x="666983" y="3143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200" b="1">
                <a:solidFill>
                  <a:schemeClr val="tx2"/>
                </a:solidFill>
                <a:latin typeface="Arial" panose="020B0604020202020204" pitchFamily="34" charset="0"/>
                <a:cs typeface="Arial" panose="020B0604020202020204" pitchFamily="34" charset="0"/>
              </a:rPr>
              <a:t>Male</a:t>
            </a:r>
          </a:p>
        </p:txBody>
      </p:sp>
      <p:sp>
        <p:nvSpPr>
          <p:cNvPr id="49" name="Rectangle 48">
            <a:extLst>
              <a:ext uri="{FF2B5EF4-FFF2-40B4-BE49-F238E27FC236}">
                <a16:creationId xmlns:a16="http://schemas.microsoft.com/office/drawing/2014/main" id="{F5909969-0D96-4DE9-9751-3C019BE2F2CF}"/>
              </a:ext>
            </a:extLst>
          </p:cNvPr>
          <p:cNvSpPr/>
          <p:nvPr/>
        </p:nvSpPr>
        <p:spPr>
          <a:xfrm>
            <a:off x="1774176"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59%</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sp>
        <p:nvSpPr>
          <p:cNvPr id="50" name="Rectangle 49">
            <a:extLst>
              <a:ext uri="{FF2B5EF4-FFF2-40B4-BE49-F238E27FC236}">
                <a16:creationId xmlns:a16="http://schemas.microsoft.com/office/drawing/2014/main" id="{8564A9B7-88A0-4658-848A-9690034D6CBA}"/>
              </a:ext>
            </a:extLst>
          </p:cNvPr>
          <p:cNvSpPr/>
          <p:nvPr/>
        </p:nvSpPr>
        <p:spPr>
          <a:xfrm>
            <a:off x="1212915" y="3005705"/>
            <a:ext cx="1126782" cy="36576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a:solidFill>
                  <a:srgbClr val="FFFFFF"/>
                </a:solidFill>
                <a:latin typeface="Arial" panose="020B0604020202020204" pitchFamily="34" charset="0"/>
                <a:ea typeface="Roboto Medium" panose="02000000000000000000" pitchFamily="2" charset="0"/>
                <a:cs typeface="Arial" panose="020B0604020202020204" pitchFamily="34" charset="0"/>
              </a:rPr>
              <a:t>40%</a:t>
            </a:r>
            <a:endParaRPr lang="en-US" sz="2700">
              <a:solidFill>
                <a:srgbClr val="FFFFFF"/>
              </a:solidFill>
              <a:latin typeface="Arial" panose="020B0604020202020204" pitchFamily="34" charset="0"/>
              <a:ea typeface="Roboto Medium" panose="02000000000000000000" pitchFamily="2" charset="0"/>
              <a:cs typeface="Arial" panose="020B0604020202020204" pitchFamily="34" charset="0"/>
            </a:endParaRPr>
          </a:p>
        </p:txBody>
      </p:sp>
      <p:pic>
        <p:nvPicPr>
          <p:cNvPr id="16" name="Picture 15">
            <a:extLst>
              <a:ext uri="{FF2B5EF4-FFF2-40B4-BE49-F238E27FC236}">
                <a16:creationId xmlns:a16="http://schemas.microsoft.com/office/drawing/2014/main" id="{BC636B6F-71E5-457C-9CF9-78F648A47F00}"/>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2661380" y="2454649"/>
            <a:ext cx="438150" cy="752475"/>
          </a:xfrm>
          <a:prstGeom prst="rect">
            <a:avLst/>
          </a:prstGeom>
          <a:ln>
            <a:noFill/>
          </a:ln>
        </p:spPr>
      </p:pic>
      <p:pic>
        <p:nvPicPr>
          <p:cNvPr id="19" name="Picture 18">
            <a:extLst>
              <a:ext uri="{FF2B5EF4-FFF2-40B4-BE49-F238E27FC236}">
                <a16:creationId xmlns:a16="http://schemas.microsoft.com/office/drawing/2014/main" id="{93F7C609-DD4F-4B22-B645-084D6F5F0D75}"/>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1024573" y="2430065"/>
            <a:ext cx="390525" cy="733425"/>
          </a:xfrm>
          <a:prstGeom prst="rect">
            <a:avLst/>
          </a:prstGeom>
        </p:spPr>
      </p:pic>
      <p:graphicFrame>
        <p:nvGraphicFramePr>
          <p:cNvPr id="6" name="Chart 5">
            <a:extLst>
              <a:ext uri="{FF2B5EF4-FFF2-40B4-BE49-F238E27FC236}">
                <a16:creationId xmlns:a16="http://schemas.microsoft.com/office/drawing/2014/main" id="{A3C1E442-B1CD-405F-812A-5C1CF7427654}"/>
              </a:ext>
            </a:extLst>
          </p:cNvPr>
          <p:cNvGraphicFramePr/>
          <p:nvPr/>
        </p:nvGraphicFramePr>
        <p:xfrm>
          <a:off x="4052262" y="1377410"/>
          <a:ext cx="2435889" cy="2035889"/>
        </p:xfrm>
        <a:graphic>
          <a:graphicData uri="http://schemas.openxmlformats.org/drawingml/2006/chart">
            <c:chart xmlns:c="http://schemas.openxmlformats.org/drawingml/2006/chart" xmlns:r="http://schemas.openxmlformats.org/officeDocument/2006/relationships" r:id="rId8"/>
          </a:graphicData>
        </a:graphic>
      </p:graphicFrame>
      <p:graphicFrame>
        <p:nvGraphicFramePr>
          <p:cNvPr id="121" name="Chart 120">
            <a:extLst>
              <a:ext uri="{FF2B5EF4-FFF2-40B4-BE49-F238E27FC236}">
                <a16:creationId xmlns:a16="http://schemas.microsoft.com/office/drawing/2014/main" id="{69A2BC56-7CB9-456D-AAF2-4AA4B0BFC538}"/>
              </a:ext>
            </a:extLst>
          </p:cNvPr>
          <p:cNvGraphicFramePr/>
          <p:nvPr/>
        </p:nvGraphicFramePr>
        <p:xfrm>
          <a:off x="3965288" y="4116965"/>
          <a:ext cx="2435889" cy="1751274"/>
        </p:xfrm>
        <a:graphic>
          <a:graphicData uri="http://schemas.openxmlformats.org/drawingml/2006/chart">
            <c:chart xmlns:c="http://schemas.openxmlformats.org/drawingml/2006/chart" xmlns:r="http://schemas.openxmlformats.org/officeDocument/2006/relationships" r:id="rId9"/>
          </a:graphicData>
        </a:graphic>
      </p:graphicFrame>
      <p:sp>
        <p:nvSpPr>
          <p:cNvPr id="134" name="Freeform 133">
            <a:extLst>
              <a:ext uri="{FF2B5EF4-FFF2-40B4-BE49-F238E27FC236}">
                <a16:creationId xmlns:a16="http://schemas.microsoft.com/office/drawing/2014/main" id="{4DB6E523-7E79-6744-843C-5DCCB7CBB4E4}"/>
              </a:ext>
            </a:extLst>
          </p:cNvPr>
          <p:cNvSpPr/>
          <p:nvPr/>
        </p:nvSpPr>
        <p:spPr>
          <a:xfrm>
            <a:off x="7313454"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1" name="Freeform 140">
            <a:extLst>
              <a:ext uri="{FF2B5EF4-FFF2-40B4-BE49-F238E27FC236}">
                <a16:creationId xmlns:a16="http://schemas.microsoft.com/office/drawing/2014/main" id="{96B638BA-6760-CB47-AA47-1384E39EA4DF}"/>
              </a:ext>
            </a:extLst>
          </p:cNvPr>
          <p:cNvSpPr/>
          <p:nvPr/>
        </p:nvSpPr>
        <p:spPr>
          <a:xfrm>
            <a:off x="8082108"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2" name="Freeform 141">
            <a:extLst>
              <a:ext uri="{FF2B5EF4-FFF2-40B4-BE49-F238E27FC236}">
                <a16:creationId xmlns:a16="http://schemas.microsoft.com/office/drawing/2014/main" id="{5BCB241A-18AA-6640-95D0-F9A0B19FA5F9}"/>
              </a:ext>
            </a:extLst>
          </p:cNvPr>
          <p:cNvSpPr/>
          <p:nvPr/>
        </p:nvSpPr>
        <p:spPr>
          <a:xfrm>
            <a:off x="8840826"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3" name="Freeform 142">
            <a:extLst>
              <a:ext uri="{FF2B5EF4-FFF2-40B4-BE49-F238E27FC236}">
                <a16:creationId xmlns:a16="http://schemas.microsoft.com/office/drawing/2014/main" id="{BC125696-BFF7-394F-A8D9-B4017DEFAA5E}"/>
              </a:ext>
            </a:extLst>
          </p:cNvPr>
          <p:cNvSpPr/>
          <p:nvPr/>
        </p:nvSpPr>
        <p:spPr>
          <a:xfrm>
            <a:off x="95949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4" name="Freeform 143">
            <a:extLst>
              <a:ext uri="{FF2B5EF4-FFF2-40B4-BE49-F238E27FC236}">
                <a16:creationId xmlns:a16="http://schemas.microsoft.com/office/drawing/2014/main" id="{47353EC6-EBF4-594B-9077-06D06B42D1CF}"/>
              </a:ext>
            </a:extLst>
          </p:cNvPr>
          <p:cNvSpPr/>
          <p:nvPr/>
        </p:nvSpPr>
        <p:spPr>
          <a:xfrm>
            <a:off x="10377753"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145" name="Freeform 144">
            <a:extLst>
              <a:ext uri="{FF2B5EF4-FFF2-40B4-BE49-F238E27FC236}">
                <a16:creationId xmlns:a16="http://schemas.microsoft.com/office/drawing/2014/main" id="{2CC60221-E96E-654A-896F-F77EBBFC5130}"/>
              </a:ext>
            </a:extLst>
          </p:cNvPr>
          <p:cNvSpPr/>
          <p:nvPr/>
        </p:nvSpPr>
        <p:spPr>
          <a:xfrm>
            <a:off x="11140861" y="3747794"/>
            <a:ext cx="400821" cy="1273061"/>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59" name="Freeform 461">
            <a:extLst>
              <a:ext uri="{FF2B5EF4-FFF2-40B4-BE49-F238E27FC236}">
                <a16:creationId xmlns:a16="http://schemas.microsoft.com/office/drawing/2014/main" id="{F1C9B332-5C93-48CF-A605-4B242B6681AF}"/>
              </a:ext>
            </a:extLst>
          </p:cNvPr>
          <p:cNvSpPr>
            <a:spLocks noChangeArrowheads="1"/>
          </p:cNvSpPr>
          <p:nvPr/>
        </p:nvSpPr>
        <p:spPr bwMode="auto">
          <a:xfrm>
            <a:off x="8095318" y="3315273"/>
            <a:ext cx="374400" cy="356400"/>
          </a:xfrm>
          <a:prstGeom prst="ellipse">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a:t>
            </a:r>
          </a:p>
        </p:txBody>
      </p:sp>
      <p:sp>
        <p:nvSpPr>
          <p:cNvPr id="60" name="Freeform 462">
            <a:extLst>
              <a:ext uri="{FF2B5EF4-FFF2-40B4-BE49-F238E27FC236}">
                <a16:creationId xmlns:a16="http://schemas.microsoft.com/office/drawing/2014/main" id="{9F9A89BB-76D6-4AB2-BE31-0E701644AE86}"/>
              </a:ext>
            </a:extLst>
          </p:cNvPr>
          <p:cNvSpPr>
            <a:spLocks noChangeArrowheads="1"/>
          </p:cNvSpPr>
          <p:nvPr/>
        </p:nvSpPr>
        <p:spPr bwMode="auto">
          <a:xfrm>
            <a:off x="8854036" y="3315273"/>
            <a:ext cx="374400" cy="356400"/>
          </a:xfrm>
          <a:prstGeom prst="ellipse">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42%</a:t>
            </a:r>
          </a:p>
        </p:txBody>
      </p:sp>
      <p:sp>
        <p:nvSpPr>
          <p:cNvPr id="61" name="Freeform 460">
            <a:extLst>
              <a:ext uri="{FF2B5EF4-FFF2-40B4-BE49-F238E27FC236}">
                <a16:creationId xmlns:a16="http://schemas.microsoft.com/office/drawing/2014/main" id="{DD01A072-79F4-498F-86B3-226B30B2D791}"/>
              </a:ext>
            </a:extLst>
          </p:cNvPr>
          <p:cNvSpPr>
            <a:spLocks noChangeArrowheads="1"/>
          </p:cNvSpPr>
          <p:nvPr/>
        </p:nvSpPr>
        <p:spPr bwMode="auto">
          <a:xfrm>
            <a:off x="7326664" y="3315273"/>
            <a:ext cx="374400" cy="356400"/>
          </a:xfrm>
          <a:prstGeom prst="ellipse">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48%</a:t>
            </a:r>
          </a:p>
        </p:txBody>
      </p:sp>
      <p:sp>
        <p:nvSpPr>
          <p:cNvPr id="62" name="Freeform 464">
            <a:extLst>
              <a:ext uri="{FF2B5EF4-FFF2-40B4-BE49-F238E27FC236}">
                <a16:creationId xmlns:a16="http://schemas.microsoft.com/office/drawing/2014/main" id="{97B24E6D-E7C3-4CF4-95C9-E2FE3B857A75}"/>
              </a:ext>
            </a:extLst>
          </p:cNvPr>
          <p:cNvSpPr>
            <a:spLocks noChangeArrowheads="1"/>
          </p:cNvSpPr>
          <p:nvPr/>
        </p:nvSpPr>
        <p:spPr bwMode="auto">
          <a:xfrm>
            <a:off x="10390963" y="3315273"/>
            <a:ext cx="374400" cy="356400"/>
          </a:xfrm>
          <a:prstGeom prst="ellipse">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6%</a:t>
            </a:r>
          </a:p>
        </p:txBody>
      </p:sp>
      <p:sp>
        <p:nvSpPr>
          <p:cNvPr id="63" name="Freeform 465">
            <a:extLst>
              <a:ext uri="{FF2B5EF4-FFF2-40B4-BE49-F238E27FC236}">
                <a16:creationId xmlns:a16="http://schemas.microsoft.com/office/drawing/2014/main" id="{64006F60-6817-4E2D-AD41-58B40248F760}"/>
              </a:ext>
            </a:extLst>
          </p:cNvPr>
          <p:cNvSpPr>
            <a:spLocks noChangeArrowheads="1"/>
          </p:cNvSpPr>
          <p:nvPr/>
        </p:nvSpPr>
        <p:spPr bwMode="auto">
          <a:xfrm>
            <a:off x="11154071" y="3315273"/>
            <a:ext cx="374400" cy="356400"/>
          </a:xfrm>
          <a:prstGeom prst="ellipse">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3%</a:t>
            </a:r>
          </a:p>
        </p:txBody>
      </p:sp>
      <p:sp>
        <p:nvSpPr>
          <p:cNvPr id="64" name="Freeform 463">
            <a:extLst>
              <a:ext uri="{FF2B5EF4-FFF2-40B4-BE49-F238E27FC236}">
                <a16:creationId xmlns:a16="http://schemas.microsoft.com/office/drawing/2014/main" id="{AF9EDF82-82C3-4E2E-95AB-3B150FD64761}"/>
              </a:ext>
            </a:extLst>
          </p:cNvPr>
          <p:cNvSpPr>
            <a:spLocks noChangeArrowheads="1"/>
          </p:cNvSpPr>
          <p:nvPr/>
        </p:nvSpPr>
        <p:spPr bwMode="auto">
          <a:xfrm>
            <a:off x="9608171" y="3315273"/>
            <a:ext cx="374400" cy="356400"/>
          </a:xfrm>
          <a:prstGeom prst="ellipse">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a:t>
            </a:r>
          </a:p>
        </p:txBody>
      </p:sp>
      <p:pic>
        <p:nvPicPr>
          <p:cNvPr id="65" name="Graphic 64" descr="Hourglass Finished outline">
            <a:extLst>
              <a:ext uri="{FF2B5EF4-FFF2-40B4-BE49-F238E27FC236}">
                <a16:creationId xmlns:a16="http://schemas.microsoft.com/office/drawing/2014/main" id="{85C0F80E-E78A-4831-9F96-128ECF56A62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81333" y="1189220"/>
            <a:ext cx="532221" cy="532221"/>
          </a:xfrm>
          <a:prstGeom prst="rect">
            <a:avLst/>
          </a:prstGeom>
        </p:spPr>
      </p:pic>
      <p:grpSp>
        <p:nvGrpSpPr>
          <p:cNvPr id="66" name="Group 65">
            <a:extLst>
              <a:ext uri="{FF2B5EF4-FFF2-40B4-BE49-F238E27FC236}">
                <a16:creationId xmlns:a16="http://schemas.microsoft.com/office/drawing/2014/main" id="{B470D4B0-80C2-44EB-9344-4AA51429BBF8}"/>
              </a:ext>
            </a:extLst>
          </p:cNvPr>
          <p:cNvGrpSpPr/>
          <p:nvPr/>
        </p:nvGrpSpPr>
        <p:grpSpPr>
          <a:xfrm>
            <a:off x="6270594" y="3693420"/>
            <a:ext cx="700227" cy="525219"/>
            <a:chOff x="10271760" y="1468120"/>
            <a:chExt cx="1249200" cy="812320"/>
          </a:xfrm>
        </p:grpSpPr>
        <p:pic>
          <p:nvPicPr>
            <p:cNvPr id="67" name="Graphic 66" descr="Airplane outline">
              <a:extLst>
                <a:ext uri="{FF2B5EF4-FFF2-40B4-BE49-F238E27FC236}">
                  <a16:creationId xmlns:a16="http://schemas.microsoft.com/office/drawing/2014/main" id="{7056519D-1D6B-4508-B84D-CA1492ED91F6}"/>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271760" y="1468120"/>
              <a:ext cx="792000" cy="792000"/>
            </a:xfrm>
            <a:prstGeom prst="rect">
              <a:avLst/>
            </a:prstGeom>
          </p:spPr>
        </p:pic>
        <p:pic>
          <p:nvPicPr>
            <p:cNvPr id="68" name="Graphic 67" descr="Airplane outline">
              <a:extLst>
                <a:ext uri="{FF2B5EF4-FFF2-40B4-BE49-F238E27FC236}">
                  <a16:creationId xmlns:a16="http://schemas.microsoft.com/office/drawing/2014/main" id="{8428B816-1F9E-4D09-9885-962754E929F0}"/>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flipV="1">
              <a:off x="10728960" y="1488440"/>
              <a:ext cx="792000" cy="792000"/>
            </a:xfrm>
            <a:prstGeom prst="rect">
              <a:avLst/>
            </a:prstGeom>
          </p:spPr>
        </p:pic>
      </p:grpSp>
      <p:sp>
        <p:nvSpPr>
          <p:cNvPr id="74" name="TextBox 73">
            <a:extLst>
              <a:ext uri="{FF2B5EF4-FFF2-40B4-BE49-F238E27FC236}">
                <a16:creationId xmlns:a16="http://schemas.microsoft.com/office/drawing/2014/main" id="{BCBE8F8C-0F31-4FC3-88C9-A117B4D14CE8}"/>
              </a:ext>
            </a:extLst>
          </p:cNvPr>
          <p:cNvSpPr txBox="1"/>
          <p:nvPr/>
        </p:nvSpPr>
        <p:spPr>
          <a:xfrm>
            <a:off x="3829113" y="1175979"/>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Age</a:t>
            </a:r>
          </a:p>
        </p:txBody>
      </p:sp>
      <p:sp>
        <p:nvSpPr>
          <p:cNvPr id="75" name="TextBox 74">
            <a:extLst>
              <a:ext uri="{FF2B5EF4-FFF2-40B4-BE49-F238E27FC236}">
                <a16:creationId xmlns:a16="http://schemas.microsoft.com/office/drawing/2014/main" id="{02C2C21B-AD77-4ECB-B7A1-95970F2F64BD}"/>
              </a:ext>
            </a:extLst>
          </p:cNvPr>
          <p:cNvSpPr txBox="1"/>
          <p:nvPr/>
        </p:nvSpPr>
        <p:spPr>
          <a:xfrm>
            <a:off x="7162801" y="1175979"/>
            <a:ext cx="254089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Group Composition*</a:t>
            </a:r>
          </a:p>
        </p:txBody>
      </p:sp>
      <p:sp>
        <p:nvSpPr>
          <p:cNvPr id="3" name="Ellipse 2">
            <a:extLst>
              <a:ext uri="{FF2B5EF4-FFF2-40B4-BE49-F238E27FC236}">
                <a16:creationId xmlns:a16="http://schemas.microsoft.com/office/drawing/2014/main" id="{E2F818F9-99C4-41E7-0231-7048C2F9A0AE}"/>
              </a:ext>
            </a:extLst>
          </p:cNvPr>
          <p:cNvSpPr/>
          <p:nvPr/>
        </p:nvSpPr>
        <p:spPr>
          <a:xfrm>
            <a:off x="2572854" y="3163954"/>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3A56B20B-454D-43EF-0D07-58A57F45A0DF}"/>
              </a:ext>
            </a:extLst>
          </p:cNvPr>
          <p:cNvSpPr/>
          <p:nvPr/>
        </p:nvSpPr>
        <p:spPr>
          <a:xfrm>
            <a:off x="4271224" y="1771497"/>
            <a:ext cx="1525141" cy="23205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llipse 6">
            <a:extLst>
              <a:ext uri="{FF2B5EF4-FFF2-40B4-BE49-F238E27FC236}">
                <a16:creationId xmlns:a16="http://schemas.microsoft.com/office/drawing/2014/main" id="{3C895E39-EE33-0A80-7041-8877B20D2B17}"/>
              </a:ext>
            </a:extLst>
          </p:cNvPr>
          <p:cNvSpPr/>
          <p:nvPr/>
        </p:nvSpPr>
        <p:spPr>
          <a:xfrm>
            <a:off x="4371511" y="4225294"/>
            <a:ext cx="1541092" cy="312976"/>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llipse 7">
            <a:extLst>
              <a:ext uri="{FF2B5EF4-FFF2-40B4-BE49-F238E27FC236}">
                <a16:creationId xmlns:a16="http://schemas.microsoft.com/office/drawing/2014/main" id="{9394BFE0-B57C-5E9C-3993-0A105B225FE8}"/>
              </a:ext>
            </a:extLst>
          </p:cNvPr>
          <p:cNvSpPr/>
          <p:nvPr/>
        </p:nvSpPr>
        <p:spPr>
          <a:xfrm>
            <a:off x="7163263" y="506480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10" name="Espace réservé du contenu 9">
            <a:extLst>
              <a:ext uri="{FF2B5EF4-FFF2-40B4-BE49-F238E27FC236}">
                <a16:creationId xmlns:a16="http://schemas.microsoft.com/office/drawing/2014/main" id="{FC4EE1D5-E821-22AE-2DE5-C9A423203160}"/>
              </a:ext>
            </a:extLst>
          </p:cNvPr>
          <p:cNvSpPr txBox="1">
            <a:spLocks/>
          </p:cNvSpPr>
          <p:nvPr/>
        </p:nvSpPr>
        <p:spPr>
          <a:xfrm>
            <a:off x="331853" y="6028823"/>
            <a:ext cx="8039987" cy="771695"/>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Les voyageurs sont principalement des femmes, entre 25-34 ans, effectuant leur 1</a:t>
            </a:r>
            <a:r>
              <a:rPr lang="fr-FR" sz="1200" baseline="30000" dirty="0"/>
              <a:t>er</a:t>
            </a:r>
            <a:r>
              <a:rPr lang="fr-FR" sz="1200" dirty="0"/>
              <a:t> voyage seule. Par rapport à d’autres aéroports notamment de l’hexagone, les voyageurs passant par La Réunion sont plus nombreux avec des enfants de bas âge.</a:t>
            </a:r>
          </a:p>
        </p:txBody>
      </p:sp>
      <p:sp>
        <p:nvSpPr>
          <p:cNvPr id="5" name="ZoneTexte 4">
            <a:extLst>
              <a:ext uri="{FF2B5EF4-FFF2-40B4-BE49-F238E27FC236}">
                <a16:creationId xmlns:a16="http://schemas.microsoft.com/office/drawing/2014/main" id="{357262CD-5DFB-CD0E-28B6-29DDFAE84F75}"/>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
        <p:nvSpPr>
          <p:cNvPr id="11" name="Ellipse 10">
            <a:extLst>
              <a:ext uri="{FF2B5EF4-FFF2-40B4-BE49-F238E27FC236}">
                <a16:creationId xmlns:a16="http://schemas.microsoft.com/office/drawing/2014/main" id="{83AF8AE3-2420-E990-0C54-FC614426F2BD}"/>
              </a:ext>
            </a:extLst>
          </p:cNvPr>
          <p:cNvSpPr/>
          <p:nvPr/>
        </p:nvSpPr>
        <p:spPr>
          <a:xfrm>
            <a:off x="9409162" y="5054639"/>
            <a:ext cx="1541092" cy="511939"/>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Tree>
    <p:extLst>
      <p:ext uri="{BB962C8B-B14F-4D97-AF65-F5344CB8AC3E}">
        <p14:creationId xmlns:p14="http://schemas.microsoft.com/office/powerpoint/2010/main" val="3240914275"/>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E03483C-C209-51DF-4223-490D6A2F72D6}"/>
              </a:ext>
            </a:extLst>
          </p:cNvPr>
          <p:cNvPicPr>
            <a:picLocks noChangeAspect="1"/>
          </p:cNvPicPr>
          <p:nvPr/>
        </p:nvPicPr>
        <p:blipFill>
          <a:blip r:embed="rId2"/>
          <a:stretch>
            <a:fillRect/>
          </a:stretch>
        </p:blipFill>
        <p:spPr>
          <a:xfrm>
            <a:off x="1094807" y="1042986"/>
            <a:ext cx="9506439" cy="5283472"/>
          </a:xfrm>
          <a:prstGeom prst="rect">
            <a:avLst/>
          </a:prstGeom>
        </p:spPr>
      </p:pic>
    </p:spTree>
    <p:extLst>
      <p:ext uri="{BB962C8B-B14F-4D97-AF65-F5344CB8AC3E}">
        <p14:creationId xmlns:p14="http://schemas.microsoft.com/office/powerpoint/2010/main" val="35013375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F76C3FDB-F6C4-4010-B823-758902486F62}"/>
              </a:ext>
            </a:extLst>
          </p:cNvPr>
          <p:cNvSpPr/>
          <p:nvPr/>
        </p:nvSpPr>
        <p:spPr>
          <a:xfrm>
            <a:off x="444073" y="3398856"/>
            <a:ext cx="575576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aphicFrame>
        <p:nvGraphicFramePr>
          <p:cNvPr id="52" name="Chart 2">
            <a:extLst>
              <a:ext uri="{FF2B5EF4-FFF2-40B4-BE49-F238E27FC236}">
                <a16:creationId xmlns:a16="http://schemas.microsoft.com/office/drawing/2014/main" id="{1F49E73A-DC12-4B0E-BFDE-98E0BF512AFB}"/>
              </a:ext>
            </a:extLst>
          </p:cNvPr>
          <p:cNvGraphicFramePr/>
          <p:nvPr/>
        </p:nvGraphicFramePr>
        <p:xfrm>
          <a:off x="1172174" y="4382200"/>
          <a:ext cx="4910398" cy="1614505"/>
        </p:xfrm>
        <a:graphic>
          <a:graphicData uri="http://schemas.openxmlformats.org/drawingml/2006/chart">
            <c:chart xmlns:c="http://schemas.openxmlformats.org/drawingml/2006/chart" xmlns:r="http://schemas.openxmlformats.org/officeDocument/2006/relationships" r:id="rId3"/>
          </a:graphicData>
        </a:graphic>
      </p:graphicFrame>
      <p:sp>
        <p:nvSpPr>
          <p:cNvPr id="88" name="Rectangle 87">
            <a:extLst>
              <a:ext uri="{FF2B5EF4-FFF2-40B4-BE49-F238E27FC236}">
                <a16:creationId xmlns:a16="http://schemas.microsoft.com/office/drawing/2014/main" id="{9CFA9EA8-6156-44E0-BE39-18E77C2697C8}"/>
              </a:ext>
            </a:extLst>
          </p:cNvPr>
          <p:cNvSpPr/>
          <p:nvPr/>
        </p:nvSpPr>
        <p:spPr>
          <a:xfrm>
            <a:off x="6287075" y="3398856"/>
            <a:ext cx="5459140" cy="2633853"/>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marL="0" algn="ctr" rtl="0" eaLnBrk="1" fontAlgn="b" latinLnBrk="0" hangingPunct="1">
              <a:spcBef>
                <a:spcPct val="0"/>
              </a:spcBef>
              <a:spcAft>
                <a:spcPct val="0"/>
              </a:spcAft>
            </a:pPr>
            <a:endParaRPr lang="en-CA" sz="1600" b="0" i="0" u="none" strike="noStrike">
              <a:effectLst/>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E7EC28D9-C9A4-4E95-A430-04FBA8B30554}"/>
              </a:ext>
            </a:extLst>
          </p:cNvPr>
          <p:cNvSpPr>
            <a:spLocks noGrp="1"/>
          </p:cNvSpPr>
          <p:nvPr>
            <p:ph type="title"/>
          </p:nvPr>
        </p:nvSpPr>
        <p:spPr/>
        <p:txBody>
          <a:bodyPr>
            <a:normAutofit/>
          </a:bodyPr>
          <a:lstStyle/>
          <a:p>
            <a:r>
              <a:rPr lang="en-CA" b="1"/>
              <a:t>RUN – Passenger Profile</a:t>
            </a:r>
            <a:br>
              <a:rPr lang="en-CA"/>
            </a:br>
            <a:r>
              <a:rPr lang="en-CA" b="0">
                <a:solidFill>
                  <a:schemeClr val="bg2"/>
                </a:solidFill>
              </a:rPr>
              <a:t>Travel Behavior</a:t>
            </a:r>
            <a:r>
              <a:rPr lang="en-CA" b="1"/>
              <a:t> </a:t>
            </a:r>
            <a:r>
              <a:rPr lang="en-CA" b="0">
                <a:solidFill>
                  <a:schemeClr val="bg2"/>
                </a:solidFill>
              </a:rPr>
              <a:t>– Q2 2023</a:t>
            </a:r>
          </a:p>
        </p:txBody>
      </p:sp>
      <p:sp>
        <p:nvSpPr>
          <p:cNvPr id="84" name="Rectangle 83">
            <a:extLst>
              <a:ext uri="{FF2B5EF4-FFF2-40B4-BE49-F238E27FC236}">
                <a16:creationId xmlns:a16="http://schemas.microsoft.com/office/drawing/2014/main" id="{BDC249B3-1BCE-461F-BF3C-3CA95624583B}"/>
              </a:ext>
            </a:extLst>
          </p:cNvPr>
          <p:cNvSpPr/>
          <p:nvPr/>
        </p:nvSpPr>
        <p:spPr>
          <a:xfrm>
            <a:off x="440143" y="1102093"/>
            <a:ext cx="7758000" cy="2232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54" name="TextBox 53">
            <a:extLst>
              <a:ext uri="{FF2B5EF4-FFF2-40B4-BE49-F238E27FC236}">
                <a16:creationId xmlns:a16="http://schemas.microsoft.com/office/drawing/2014/main" id="{0392D47E-73FD-4C44-8335-531AFBBAD252}"/>
              </a:ext>
            </a:extLst>
          </p:cNvPr>
          <p:cNvSpPr txBox="1"/>
          <p:nvPr/>
        </p:nvSpPr>
        <p:spPr>
          <a:xfrm>
            <a:off x="467698" y="3093186"/>
            <a:ext cx="1571087"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(n=296)</a:t>
            </a:r>
          </a:p>
        </p:txBody>
      </p:sp>
      <p:sp>
        <p:nvSpPr>
          <p:cNvPr id="85" name="TextBox 84">
            <a:extLst>
              <a:ext uri="{FF2B5EF4-FFF2-40B4-BE49-F238E27FC236}">
                <a16:creationId xmlns:a16="http://schemas.microsoft.com/office/drawing/2014/main" id="{F681A14E-260B-4F5D-95E8-85DD11C82AA4}"/>
              </a:ext>
            </a:extLst>
          </p:cNvPr>
          <p:cNvSpPr txBox="1"/>
          <p:nvPr/>
        </p:nvSpPr>
        <p:spPr>
          <a:xfrm>
            <a:off x="531316" y="1185917"/>
            <a:ext cx="2554415"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Transportation</a:t>
            </a:r>
          </a:p>
        </p:txBody>
      </p:sp>
      <p:sp>
        <p:nvSpPr>
          <p:cNvPr id="90" name="TextBox 89">
            <a:extLst>
              <a:ext uri="{FF2B5EF4-FFF2-40B4-BE49-F238E27FC236}">
                <a16:creationId xmlns:a16="http://schemas.microsoft.com/office/drawing/2014/main" id="{2AB4755B-2A22-4CB4-B23B-2B2FDE9035A6}"/>
              </a:ext>
            </a:extLst>
          </p:cNvPr>
          <p:cNvSpPr txBox="1"/>
          <p:nvPr/>
        </p:nvSpPr>
        <p:spPr>
          <a:xfrm>
            <a:off x="6316173" y="5797586"/>
            <a:ext cx="1395699"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(n=320)</a:t>
            </a:r>
          </a:p>
        </p:txBody>
      </p:sp>
      <p:sp>
        <p:nvSpPr>
          <p:cNvPr id="44" name="TextBox 43">
            <a:extLst>
              <a:ext uri="{FF2B5EF4-FFF2-40B4-BE49-F238E27FC236}">
                <a16:creationId xmlns:a16="http://schemas.microsoft.com/office/drawing/2014/main" id="{FDE96964-81AA-4B9C-804D-8A9F4EE2221C}"/>
              </a:ext>
            </a:extLst>
          </p:cNvPr>
          <p:cNvSpPr txBox="1"/>
          <p:nvPr/>
        </p:nvSpPr>
        <p:spPr>
          <a:xfrm>
            <a:off x="456647" y="5801876"/>
            <a:ext cx="1951365"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6" name="TextBox 45">
            <a:extLst>
              <a:ext uri="{FF2B5EF4-FFF2-40B4-BE49-F238E27FC236}">
                <a16:creationId xmlns:a16="http://schemas.microsoft.com/office/drawing/2014/main" id="{7FD2AF8B-71C4-4926-BEB7-C81D5AF61954}"/>
              </a:ext>
            </a:extLst>
          </p:cNvPr>
          <p:cNvSpPr txBox="1"/>
          <p:nvPr/>
        </p:nvSpPr>
        <p:spPr>
          <a:xfrm>
            <a:off x="531315" y="3501866"/>
            <a:ext cx="55637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Arrival Before Departure Time / Duration of the Connection</a:t>
            </a:r>
          </a:p>
        </p:txBody>
      </p:sp>
      <p:sp>
        <p:nvSpPr>
          <p:cNvPr id="319" name="Freeform 318">
            <a:extLst>
              <a:ext uri="{FF2B5EF4-FFF2-40B4-BE49-F238E27FC236}">
                <a16:creationId xmlns:a16="http://schemas.microsoft.com/office/drawing/2014/main" id="{64C21D26-1986-6B44-A54D-33E51C59FB48}"/>
              </a:ext>
            </a:extLst>
          </p:cNvPr>
          <p:cNvSpPr/>
          <p:nvPr/>
        </p:nvSpPr>
        <p:spPr>
          <a:xfrm>
            <a:off x="2185118"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0" name="Freeform 319">
            <a:extLst>
              <a:ext uri="{FF2B5EF4-FFF2-40B4-BE49-F238E27FC236}">
                <a16:creationId xmlns:a16="http://schemas.microsoft.com/office/drawing/2014/main" id="{685C8486-55C6-0A4D-B9E5-880AD63ADF7F}"/>
              </a:ext>
            </a:extLst>
          </p:cNvPr>
          <p:cNvSpPr/>
          <p:nvPr/>
        </p:nvSpPr>
        <p:spPr>
          <a:xfrm>
            <a:off x="2996026"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1" name="Freeform 320">
            <a:extLst>
              <a:ext uri="{FF2B5EF4-FFF2-40B4-BE49-F238E27FC236}">
                <a16:creationId xmlns:a16="http://schemas.microsoft.com/office/drawing/2014/main" id="{0AD301A2-BCFA-7D41-8800-27BE288E7F12}"/>
              </a:ext>
            </a:extLst>
          </p:cNvPr>
          <p:cNvSpPr/>
          <p:nvPr/>
        </p:nvSpPr>
        <p:spPr>
          <a:xfrm>
            <a:off x="3806934"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2" name="Freeform 321">
            <a:extLst>
              <a:ext uri="{FF2B5EF4-FFF2-40B4-BE49-F238E27FC236}">
                <a16:creationId xmlns:a16="http://schemas.microsoft.com/office/drawing/2014/main" id="{6A6223C0-313A-7048-BF03-6E358F6F16C9}"/>
              </a:ext>
            </a:extLst>
          </p:cNvPr>
          <p:cNvSpPr/>
          <p:nvPr/>
        </p:nvSpPr>
        <p:spPr>
          <a:xfrm>
            <a:off x="4617842"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3" name="Freeform 322">
            <a:extLst>
              <a:ext uri="{FF2B5EF4-FFF2-40B4-BE49-F238E27FC236}">
                <a16:creationId xmlns:a16="http://schemas.microsoft.com/office/drawing/2014/main" id="{8E8AB9EA-549A-E441-AD42-5A82750F9B40}"/>
              </a:ext>
            </a:extLst>
          </p:cNvPr>
          <p:cNvSpPr/>
          <p:nvPr/>
        </p:nvSpPr>
        <p:spPr>
          <a:xfrm>
            <a:off x="5428751"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324" name="Freeform 462">
            <a:extLst>
              <a:ext uri="{FF2B5EF4-FFF2-40B4-BE49-F238E27FC236}">
                <a16:creationId xmlns:a16="http://schemas.microsoft.com/office/drawing/2014/main" id="{B90F69B4-8D28-AF44-966C-53DFEAF7F07F}"/>
              </a:ext>
            </a:extLst>
          </p:cNvPr>
          <p:cNvSpPr>
            <a:spLocks noChangeArrowheads="1"/>
          </p:cNvSpPr>
          <p:nvPr/>
        </p:nvSpPr>
        <p:spPr bwMode="auto">
          <a:xfrm>
            <a:off x="2231918" y="3902980"/>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sp>
        <p:nvSpPr>
          <p:cNvPr id="325" name="Freeform 463">
            <a:extLst>
              <a:ext uri="{FF2B5EF4-FFF2-40B4-BE49-F238E27FC236}">
                <a16:creationId xmlns:a16="http://schemas.microsoft.com/office/drawing/2014/main" id="{E6612CB5-5F5D-AC45-A279-460C0824220D}"/>
              </a:ext>
            </a:extLst>
          </p:cNvPr>
          <p:cNvSpPr>
            <a:spLocks noChangeArrowheads="1"/>
          </p:cNvSpPr>
          <p:nvPr/>
        </p:nvSpPr>
        <p:spPr bwMode="auto">
          <a:xfrm>
            <a:off x="3042826" y="3902980"/>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18%</a:t>
            </a:r>
          </a:p>
        </p:txBody>
      </p:sp>
      <p:sp>
        <p:nvSpPr>
          <p:cNvPr id="326" name="Freeform 464">
            <a:extLst>
              <a:ext uri="{FF2B5EF4-FFF2-40B4-BE49-F238E27FC236}">
                <a16:creationId xmlns:a16="http://schemas.microsoft.com/office/drawing/2014/main" id="{57643649-FC40-5942-9F0B-3F07142D780E}"/>
              </a:ext>
            </a:extLst>
          </p:cNvPr>
          <p:cNvSpPr>
            <a:spLocks noChangeArrowheads="1"/>
          </p:cNvSpPr>
          <p:nvPr/>
        </p:nvSpPr>
        <p:spPr bwMode="auto">
          <a:xfrm>
            <a:off x="3853734" y="3902980"/>
            <a:ext cx="374400" cy="356400"/>
          </a:xfrm>
          <a:prstGeom prst="roundRect">
            <a:avLst>
              <a:gd name="adj" fmla="val 50000"/>
            </a:avLst>
          </a:prstGeom>
          <a:solidFill>
            <a:srgbClr val="6BA8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37%</a:t>
            </a:r>
          </a:p>
        </p:txBody>
      </p:sp>
      <p:sp>
        <p:nvSpPr>
          <p:cNvPr id="327" name="Freeform 465">
            <a:extLst>
              <a:ext uri="{FF2B5EF4-FFF2-40B4-BE49-F238E27FC236}">
                <a16:creationId xmlns:a16="http://schemas.microsoft.com/office/drawing/2014/main" id="{1FE8AB86-F0CF-7F47-B128-BFEAF7CC7219}"/>
              </a:ext>
            </a:extLst>
          </p:cNvPr>
          <p:cNvSpPr>
            <a:spLocks noChangeArrowheads="1"/>
          </p:cNvSpPr>
          <p:nvPr/>
        </p:nvSpPr>
        <p:spPr bwMode="auto">
          <a:xfrm>
            <a:off x="4664642" y="3902980"/>
            <a:ext cx="374400" cy="356400"/>
          </a:xfrm>
          <a:prstGeom prst="roundRect">
            <a:avLst>
              <a:gd name="adj" fmla="val 50000"/>
            </a:avLst>
          </a:prstGeom>
          <a:solidFill>
            <a:srgbClr val="7DB2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23%</a:t>
            </a:r>
          </a:p>
        </p:txBody>
      </p:sp>
      <p:sp>
        <p:nvSpPr>
          <p:cNvPr id="328" name="Freeform 466">
            <a:extLst>
              <a:ext uri="{FF2B5EF4-FFF2-40B4-BE49-F238E27FC236}">
                <a16:creationId xmlns:a16="http://schemas.microsoft.com/office/drawing/2014/main" id="{7EABE4B2-BC57-AE49-8C47-24A8BE12299B}"/>
              </a:ext>
            </a:extLst>
          </p:cNvPr>
          <p:cNvSpPr>
            <a:spLocks noChangeArrowheads="1"/>
          </p:cNvSpPr>
          <p:nvPr/>
        </p:nvSpPr>
        <p:spPr bwMode="auto">
          <a:xfrm>
            <a:off x="5475551" y="3902980"/>
            <a:ext cx="374400" cy="356400"/>
          </a:xfrm>
          <a:prstGeom prst="roundRect">
            <a:avLst>
              <a:gd name="adj" fmla="val 50000"/>
            </a:avLst>
          </a:prstGeom>
          <a:solidFill>
            <a:srgbClr val="AFCFFF"/>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5%</a:t>
            </a:r>
          </a:p>
        </p:txBody>
      </p:sp>
      <p:sp>
        <p:nvSpPr>
          <p:cNvPr id="329" name="Freeform 461">
            <a:extLst>
              <a:ext uri="{FF2B5EF4-FFF2-40B4-BE49-F238E27FC236}">
                <a16:creationId xmlns:a16="http://schemas.microsoft.com/office/drawing/2014/main" id="{9E5AF718-458D-A34F-82C9-FEFB5B0B258E}"/>
              </a:ext>
            </a:extLst>
          </p:cNvPr>
          <p:cNvSpPr>
            <a:spLocks noChangeArrowheads="1"/>
          </p:cNvSpPr>
          <p:nvPr/>
        </p:nvSpPr>
        <p:spPr bwMode="auto">
          <a:xfrm>
            <a:off x="1421010" y="3902980"/>
            <a:ext cx="374400" cy="356400"/>
          </a:xfrm>
          <a:prstGeom prst="roundRect">
            <a:avLst>
              <a:gd name="adj" fmla="val 50000"/>
            </a:avLst>
          </a:pr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a:t>
            </a:r>
          </a:p>
        </p:txBody>
      </p:sp>
      <p:pic>
        <p:nvPicPr>
          <p:cNvPr id="56" name="Graphic 55" descr="Train outline">
            <a:extLst>
              <a:ext uri="{FF2B5EF4-FFF2-40B4-BE49-F238E27FC236}">
                <a16:creationId xmlns:a16="http://schemas.microsoft.com/office/drawing/2014/main" id="{10C3B60A-BE79-4B67-BC52-469466A10A6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22932" y="1169257"/>
            <a:ext cx="545493" cy="545493"/>
          </a:xfrm>
          <a:prstGeom prst="rect">
            <a:avLst/>
          </a:prstGeom>
        </p:spPr>
      </p:pic>
      <p:pic>
        <p:nvPicPr>
          <p:cNvPr id="57" name="Graphic 56" descr="Luggage outline">
            <a:extLst>
              <a:ext uri="{FF2B5EF4-FFF2-40B4-BE49-F238E27FC236}">
                <a16:creationId xmlns:a16="http://schemas.microsoft.com/office/drawing/2014/main" id="{453FFA1A-1CA0-4E4A-8D8E-0E338124C9F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967881" y="4366795"/>
            <a:ext cx="651585" cy="651585"/>
          </a:xfrm>
          <a:prstGeom prst="rect">
            <a:avLst/>
          </a:prstGeom>
        </p:spPr>
      </p:pic>
      <p:pic>
        <p:nvPicPr>
          <p:cNvPr id="58" name="Graphic 57" descr="Clock outline">
            <a:extLst>
              <a:ext uri="{FF2B5EF4-FFF2-40B4-BE49-F238E27FC236}">
                <a16:creationId xmlns:a16="http://schemas.microsoft.com/office/drawing/2014/main" id="{8F387A5A-D1F8-4558-AAF2-198D7F50F62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96646" y="4401800"/>
            <a:ext cx="675528" cy="675528"/>
          </a:xfrm>
          <a:prstGeom prst="rect">
            <a:avLst/>
          </a:prstGeom>
        </p:spPr>
      </p:pic>
      <p:sp>
        <p:nvSpPr>
          <p:cNvPr id="318" name="Freeform 317">
            <a:extLst>
              <a:ext uri="{FF2B5EF4-FFF2-40B4-BE49-F238E27FC236}">
                <a16:creationId xmlns:a16="http://schemas.microsoft.com/office/drawing/2014/main" id="{E817AEB8-653A-3B4C-B8EE-4789867A5000}"/>
              </a:ext>
            </a:extLst>
          </p:cNvPr>
          <p:cNvSpPr/>
          <p:nvPr/>
        </p:nvSpPr>
        <p:spPr>
          <a:xfrm>
            <a:off x="1374210" y="4401949"/>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45" name="TextBox 44">
            <a:extLst>
              <a:ext uri="{FF2B5EF4-FFF2-40B4-BE49-F238E27FC236}">
                <a16:creationId xmlns:a16="http://schemas.microsoft.com/office/drawing/2014/main" id="{F25BDA5A-F6B5-49E7-B6C1-302DB7BC3C1D}"/>
              </a:ext>
            </a:extLst>
          </p:cNvPr>
          <p:cNvSpPr txBox="1"/>
          <p:nvPr/>
        </p:nvSpPr>
        <p:spPr>
          <a:xfrm>
            <a:off x="6380948" y="3501866"/>
            <a:ext cx="27000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Mode of Check-in*</a:t>
            </a:r>
          </a:p>
        </p:txBody>
      </p:sp>
      <p:graphicFrame>
        <p:nvGraphicFramePr>
          <p:cNvPr id="50" name="Chart 48">
            <a:extLst>
              <a:ext uri="{FF2B5EF4-FFF2-40B4-BE49-F238E27FC236}">
                <a16:creationId xmlns:a16="http://schemas.microsoft.com/office/drawing/2014/main" id="{D5F6797F-F68B-47CD-8921-8027E01E0769}"/>
              </a:ext>
            </a:extLst>
          </p:cNvPr>
          <p:cNvGraphicFramePr/>
          <p:nvPr/>
        </p:nvGraphicFramePr>
        <p:xfrm>
          <a:off x="573841" y="1560036"/>
          <a:ext cx="7513821" cy="1549115"/>
        </p:xfrm>
        <a:graphic>
          <a:graphicData uri="http://schemas.openxmlformats.org/drawingml/2006/chart">
            <c:chart xmlns:c="http://schemas.openxmlformats.org/drawingml/2006/chart" xmlns:r="http://schemas.openxmlformats.org/officeDocument/2006/relationships" r:id="rId10"/>
          </a:graphicData>
        </a:graphic>
      </p:graphicFrame>
      <p:graphicFrame>
        <p:nvGraphicFramePr>
          <p:cNvPr id="51" name="Chart 128">
            <a:extLst>
              <a:ext uri="{FF2B5EF4-FFF2-40B4-BE49-F238E27FC236}">
                <a16:creationId xmlns:a16="http://schemas.microsoft.com/office/drawing/2014/main" id="{CA0BCD61-2912-4C00-8A9B-0183816F92BF}"/>
              </a:ext>
            </a:extLst>
          </p:cNvPr>
          <p:cNvGraphicFramePr/>
          <p:nvPr/>
        </p:nvGraphicFramePr>
        <p:xfrm>
          <a:off x="6404250" y="3809887"/>
          <a:ext cx="4682189" cy="2024605"/>
        </p:xfrm>
        <a:graphic>
          <a:graphicData uri="http://schemas.openxmlformats.org/drawingml/2006/chart">
            <c:chart xmlns:c="http://schemas.openxmlformats.org/drawingml/2006/chart" xmlns:r="http://schemas.openxmlformats.org/officeDocument/2006/relationships" r:id="rId11"/>
          </a:graphicData>
        </a:graphic>
      </p:graphicFrame>
      <p:sp>
        <p:nvSpPr>
          <p:cNvPr id="5" name="Slide Number Placeholder 4">
            <a:extLst>
              <a:ext uri="{FF2B5EF4-FFF2-40B4-BE49-F238E27FC236}">
                <a16:creationId xmlns:a16="http://schemas.microsoft.com/office/drawing/2014/main" id="{7EDD53C8-1127-74C9-9D97-213C8D93F0CE}"/>
              </a:ext>
            </a:extLst>
          </p:cNvPr>
          <p:cNvSpPr>
            <a:spLocks noGrp="1"/>
          </p:cNvSpPr>
          <p:nvPr>
            <p:ph type="sldNum" sz="quarter" idx="4"/>
          </p:nvPr>
        </p:nvSpPr>
        <p:spPr/>
        <p:txBody>
          <a:bodyPr/>
          <a:lstStyle/>
          <a:p>
            <a:fld id="{13DAD56E-802A-2646-A8DB-6610A51D0FC3}" type="slidenum">
              <a:rPr lang="en-IN" smtClean="0"/>
              <a:t>4</a:t>
            </a:fld>
            <a:endParaRPr lang="en-IN"/>
          </a:p>
        </p:txBody>
      </p:sp>
      <p:sp>
        <p:nvSpPr>
          <p:cNvPr id="3" name="Ellipse 2">
            <a:extLst>
              <a:ext uri="{FF2B5EF4-FFF2-40B4-BE49-F238E27FC236}">
                <a16:creationId xmlns:a16="http://schemas.microsoft.com/office/drawing/2014/main" id="{DBEEFA5A-52C1-4F23-B9CF-F1DA9E18A9EC}"/>
              </a:ext>
            </a:extLst>
          </p:cNvPr>
          <p:cNvSpPr/>
          <p:nvPr/>
        </p:nvSpPr>
        <p:spPr>
          <a:xfrm>
            <a:off x="1656470" y="2520629"/>
            <a:ext cx="1140183" cy="59142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4" name="Ellipse 3">
            <a:extLst>
              <a:ext uri="{FF2B5EF4-FFF2-40B4-BE49-F238E27FC236}">
                <a16:creationId xmlns:a16="http://schemas.microsoft.com/office/drawing/2014/main" id="{17889E5A-EF55-CB58-87E5-57220DA02D2C}"/>
              </a:ext>
            </a:extLst>
          </p:cNvPr>
          <p:cNvSpPr/>
          <p:nvPr/>
        </p:nvSpPr>
        <p:spPr>
          <a:xfrm>
            <a:off x="3688687" y="5655894"/>
            <a:ext cx="736496" cy="321204"/>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D3691B2B-1F31-94E1-2FF0-5020803DE67B}"/>
              </a:ext>
            </a:extLst>
          </p:cNvPr>
          <p:cNvSpPr/>
          <p:nvPr/>
        </p:nvSpPr>
        <p:spPr>
          <a:xfrm>
            <a:off x="6380948" y="4665790"/>
            <a:ext cx="2272319" cy="307777"/>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7" name="Espace réservé du contenu 9">
            <a:extLst>
              <a:ext uri="{FF2B5EF4-FFF2-40B4-BE49-F238E27FC236}">
                <a16:creationId xmlns:a16="http://schemas.microsoft.com/office/drawing/2014/main" id="{D76EA165-BA5B-8865-7D38-A0F10884BE39}"/>
              </a:ext>
            </a:extLst>
          </p:cNvPr>
          <p:cNvSpPr txBox="1">
            <a:spLocks/>
          </p:cNvSpPr>
          <p:nvPr/>
        </p:nvSpPr>
        <p:spPr>
          <a:xfrm>
            <a:off x="331853" y="6291784"/>
            <a:ext cx="6830947" cy="508734"/>
          </a:xfrm>
          <a:prstGeom prst="rect">
            <a:avLst/>
          </a:prstGeom>
          <a:solidFill>
            <a:srgbClr val="FFC000"/>
          </a:solidFill>
          <a:ln>
            <a:solidFill>
              <a:schemeClr val="tx1"/>
            </a:solidFill>
            <a:prstDash val="sysDash"/>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38% des voyageurs sont venus accompagnés et sont arrivés plus de 3 heures avant l’heure de départ.</a:t>
            </a:r>
          </a:p>
        </p:txBody>
      </p:sp>
      <p:sp>
        <p:nvSpPr>
          <p:cNvPr id="9" name="ZoneTexte 8">
            <a:extLst>
              <a:ext uri="{FF2B5EF4-FFF2-40B4-BE49-F238E27FC236}">
                <a16:creationId xmlns:a16="http://schemas.microsoft.com/office/drawing/2014/main" id="{F73FFE8F-EBDF-C350-B4EC-49D4028F2576}"/>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345503183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57C04057-B22E-437B-AAD3-65B9EB8E8B8F}"/>
              </a:ext>
            </a:extLst>
          </p:cNvPr>
          <p:cNvSpPr/>
          <p:nvPr/>
        </p:nvSpPr>
        <p:spPr>
          <a:xfrm>
            <a:off x="451291"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FD08418A-082B-4677-B3B4-D520216F4F3F}"/>
              </a:ext>
            </a:extLst>
          </p:cNvPr>
          <p:cNvGrpSpPr/>
          <p:nvPr/>
        </p:nvGrpSpPr>
        <p:grpSpPr>
          <a:xfrm>
            <a:off x="886081" y="4085404"/>
            <a:ext cx="2830106" cy="1604394"/>
            <a:chOff x="673427" y="4115548"/>
            <a:chExt cx="2830106" cy="1604394"/>
          </a:xfrm>
        </p:grpSpPr>
        <p:sp>
          <p:nvSpPr>
            <p:cNvPr id="111" name="Rectangle 110">
              <a:extLst>
                <a:ext uri="{FF2B5EF4-FFF2-40B4-BE49-F238E27FC236}">
                  <a16:creationId xmlns:a16="http://schemas.microsoft.com/office/drawing/2014/main" id="{53E794EE-0EBC-4DF1-AB50-61BE4FC701C8}"/>
                </a:ext>
              </a:extLst>
            </p:cNvPr>
            <p:cNvSpPr/>
            <p:nvPr/>
          </p:nvSpPr>
          <p:spPr>
            <a:xfrm>
              <a:off x="2242392" y="4566304"/>
              <a:ext cx="1188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rgbClr val="5692C9"/>
                  </a:solidFill>
                  <a:latin typeface="Arial" panose="020B0604020202020204" pitchFamily="34" charset="0"/>
                  <a:cs typeface="Arial" panose="020B0604020202020204" pitchFamily="34" charset="0"/>
                </a:rPr>
                <a:t>Connecting</a:t>
              </a:r>
            </a:p>
          </p:txBody>
        </p:sp>
        <p:sp>
          <p:nvSpPr>
            <p:cNvPr id="112" name="Rectangle 111">
              <a:extLst>
                <a:ext uri="{FF2B5EF4-FFF2-40B4-BE49-F238E27FC236}">
                  <a16:creationId xmlns:a16="http://schemas.microsoft.com/office/drawing/2014/main" id="{1973265A-7B15-4FFD-98F2-CCE9E64CF6D8}"/>
                </a:ext>
              </a:extLst>
            </p:cNvPr>
            <p:cNvSpPr/>
            <p:nvPr/>
          </p:nvSpPr>
          <p:spPr>
            <a:xfrm>
              <a:off x="806648" y="4566304"/>
              <a:ext cx="1116000" cy="180000"/>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r>
                <a:rPr lang="en-CA" sz="1400" b="1">
                  <a:solidFill>
                    <a:schemeClr val="tx2"/>
                  </a:solidFill>
                  <a:latin typeface="Arial" panose="020B0604020202020204" pitchFamily="34" charset="0"/>
                  <a:cs typeface="Arial" panose="020B0604020202020204" pitchFamily="34" charset="0"/>
                </a:rPr>
                <a:t>Direct flight</a:t>
              </a:r>
            </a:p>
          </p:txBody>
        </p:sp>
        <p:grpSp>
          <p:nvGrpSpPr>
            <p:cNvPr id="7" name="Group 6">
              <a:extLst>
                <a:ext uri="{FF2B5EF4-FFF2-40B4-BE49-F238E27FC236}">
                  <a16:creationId xmlns:a16="http://schemas.microsoft.com/office/drawing/2014/main" id="{DC0235AB-799F-4591-BF0B-39DAC3A821EF}"/>
                </a:ext>
              </a:extLst>
            </p:cNvPr>
            <p:cNvGrpSpPr/>
            <p:nvPr/>
          </p:nvGrpSpPr>
          <p:grpSpPr>
            <a:xfrm>
              <a:off x="673427" y="4115548"/>
              <a:ext cx="2830106" cy="1604394"/>
              <a:chOff x="673427" y="4115548"/>
              <a:chExt cx="2830106" cy="1604394"/>
            </a:xfrm>
          </p:grpSpPr>
          <p:sp>
            <p:nvSpPr>
              <p:cNvPr id="115" name="Freeform 1">
                <a:extLst>
                  <a:ext uri="{FF2B5EF4-FFF2-40B4-BE49-F238E27FC236}">
                    <a16:creationId xmlns:a16="http://schemas.microsoft.com/office/drawing/2014/main" id="{D8B7E19A-FD13-482A-9B85-C853F50EAD06}"/>
                  </a:ext>
                </a:extLst>
              </p:cNvPr>
              <p:cNvSpPr>
                <a:spLocks noChangeArrowheads="1"/>
              </p:cNvSpPr>
              <p:nvPr/>
            </p:nvSpPr>
            <p:spPr bwMode="auto">
              <a:xfrm>
                <a:off x="673427" y="4115548"/>
                <a:ext cx="1390448" cy="1604394"/>
              </a:xfrm>
              <a:custGeom>
                <a:avLst/>
                <a:gdLst>
                  <a:gd name="T0" fmla="*/ 5853 w 5854"/>
                  <a:gd name="T1" fmla="*/ 2583 h 6755"/>
                  <a:gd name="T2" fmla="*/ 5853 w 5854"/>
                  <a:gd name="T3" fmla="*/ 1689 h 6755"/>
                  <a:gd name="T4" fmla="*/ 2926 w 5854"/>
                  <a:gd name="T5" fmla="*/ 0 h 6755"/>
                  <a:gd name="T6" fmla="*/ 0 w 5854"/>
                  <a:gd name="T7" fmla="*/ 1689 h 6755"/>
                  <a:gd name="T8" fmla="*/ 0 w 5854"/>
                  <a:gd name="T9" fmla="*/ 5067 h 6755"/>
                  <a:gd name="T10" fmla="*/ 2926 w 5854"/>
                  <a:gd name="T11" fmla="*/ 6754 h 6755"/>
                  <a:gd name="T12" fmla="*/ 3640 w 5854"/>
                  <a:gd name="T13" fmla="*/ 6339 h 6755"/>
                  <a:gd name="T14" fmla="*/ 3640 w 5854"/>
                  <a:gd name="T15" fmla="*/ 3865 h 6755"/>
                  <a:gd name="T16" fmla="*/ 5853 w 5854"/>
                  <a:gd name="T17" fmla="*/ 2583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4" h="6755">
                    <a:moveTo>
                      <a:pt x="5853" y="2583"/>
                    </a:moveTo>
                    <a:lnTo>
                      <a:pt x="5853" y="1689"/>
                    </a:lnTo>
                    <a:lnTo>
                      <a:pt x="2926" y="0"/>
                    </a:lnTo>
                    <a:lnTo>
                      <a:pt x="0" y="1689"/>
                    </a:lnTo>
                    <a:lnTo>
                      <a:pt x="0" y="5067"/>
                    </a:lnTo>
                    <a:lnTo>
                      <a:pt x="2926" y="6754"/>
                    </a:lnTo>
                    <a:lnTo>
                      <a:pt x="3640" y="6339"/>
                    </a:lnTo>
                    <a:lnTo>
                      <a:pt x="3640" y="3865"/>
                    </a:lnTo>
                    <a:lnTo>
                      <a:pt x="5853" y="2583"/>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6" name="Freeform 2">
                <a:extLst>
                  <a:ext uri="{FF2B5EF4-FFF2-40B4-BE49-F238E27FC236}">
                    <a16:creationId xmlns:a16="http://schemas.microsoft.com/office/drawing/2014/main" id="{97AADB83-39BC-4E30-A16F-09ADE7C568B3}"/>
                  </a:ext>
                </a:extLst>
              </p:cNvPr>
              <p:cNvSpPr>
                <a:spLocks noChangeArrowheads="1"/>
              </p:cNvSpPr>
              <p:nvPr/>
            </p:nvSpPr>
            <p:spPr bwMode="auto">
              <a:xfrm>
                <a:off x="2114132" y="4144996"/>
                <a:ext cx="1389401" cy="1574946"/>
              </a:xfrm>
              <a:custGeom>
                <a:avLst/>
                <a:gdLst>
                  <a:gd name="T0" fmla="*/ 2927 w 5853"/>
                  <a:gd name="T1" fmla="*/ 0 h 6755"/>
                  <a:gd name="T2" fmla="*/ 0 w 5853"/>
                  <a:gd name="T3" fmla="*/ 1689 h 6755"/>
                  <a:gd name="T4" fmla="*/ 0 w 5853"/>
                  <a:gd name="T5" fmla="*/ 2682 h 6755"/>
                  <a:gd name="T6" fmla="*/ 2050 w 5853"/>
                  <a:gd name="T7" fmla="*/ 3865 h 6755"/>
                  <a:gd name="T8" fmla="*/ 2050 w 5853"/>
                  <a:gd name="T9" fmla="*/ 6249 h 6755"/>
                  <a:gd name="T10" fmla="*/ 2927 w 5853"/>
                  <a:gd name="T11" fmla="*/ 6754 h 6755"/>
                  <a:gd name="T12" fmla="*/ 5852 w 5853"/>
                  <a:gd name="T13" fmla="*/ 5067 h 6755"/>
                  <a:gd name="T14" fmla="*/ 5852 w 5853"/>
                  <a:gd name="T15" fmla="*/ 1689 h 6755"/>
                  <a:gd name="T16" fmla="*/ 2927 w 5853"/>
                  <a:gd name="T17" fmla="*/ 0 h 6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53" h="6755">
                    <a:moveTo>
                      <a:pt x="2927" y="0"/>
                    </a:moveTo>
                    <a:lnTo>
                      <a:pt x="0" y="1689"/>
                    </a:lnTo>
                    <a:lnTo>
                      <a:pt x="0" y="2682"/>
                    </a:lnTo>
                    <a:lnTo>
                      <a:pt x="2050" y="3865"/>
                    </a:lnTo>
                    <a:lnTo>
                      <a:pt x="2050" y="6249"/>
                    </a:lnTo>
                    <a:lnTo>
                      <a:pt x="2927" y="6754"/>
                    </a:lnTo>
                    <a:lnTo>
                      <a:pt x="5852" y="5067"/>
                    </a:lnTo>
                    <a:lnTo>
                      <a:pt x="5852" y="1689"/>
                    </a:lnTo>
                    <a:lnTo>
                      <a:pt x="2927" y="0"/>
                    </a:lnTo>
                  </a:path>
                </a:pathLst>
              </a:custGeom>
              <a:solidFill>
                <a:schemeClr val="bg1">
                  <a:lumMod val="50000"/>
                  <a:alpha val="30000"/>
                </a:schemeClr>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7" name="Freeform 4">
                <a:extLst>
                  <a:ext uri="{FF2B5EF4-FFF2-40B4-BE49-F238E27FC236}">
                    <a16:creationId xmlns:a16="http://schemas.microsoft.com/office/drawing/2014/main" id="{DDA9C464-E7B4-44ED-81C5-157CF93EA672}"/>
                  </a:ext>
                </a:extLst>
              </p:cNvPr>
              <p:cNvSpPr>
                <a:spLocks noChangeArrowheads="1"/>
              </p:cNvSpPr>
              <p:nvPr/>
            </p:nvSpPr>
            <p:spPr bwMode="auto">
              <a:xfrm>
                <a:off x="1537222" y="4739127"/>
                <a:ext cx="525606" cy="882422"/>
              </a:xfrm>
              <a:custGeom>
                <a:avLst/>
                <a:gdLst>
                  <a:gd name="T0" fmla="*/ 2213 w 2214"/>
                  <a:gd name="T1" fmla="*/ 0 h 3757"/>
                  <a:gd name="T2" fmla="*/ 0 w 2214"/>
                  <a:gd name="T3" fmla="*/ 1282 h 3757"/>
                  <a:gd name="T4" fmla="*/ 0 w 2214"/>
                  <a:gd name="T5" fmla="*/ 3756 h 3757"/>
                  <a:gd name="T6" fmla="*/ 2213 w 2214"/>
                  <a:gd name="T7" fmla="*/ 2484 h 3757"/>
                  <a:gd name="T8" fmla="*/ 2213 w 2214"/>
                  <a:gd name="T9" fmla="*/ 0 h 3757"/>
                </a:gdLst>
                <a:ahLst/>
                <a:cxnLst>
                  <a:cxn ang="0">
                    <a:pos x="T0" y="T1"/>
                  </a:cxn>
                  <a:cxn ang="0">
                    <a:pos x="T2" y="T3"/>
                  </a:cxn>
                  <a:cxn ang="0">
                    <a:pos x="T4" y="T5"/>
                  </a:cxn>
                  <a:cxn ang="0">
                    <a:pos x="T6" y="T7"/>
                  </a:cxn>
                  <a:cxn ang="0">
                    <a:pos x="T8" y="T9"/>
                  </a:cxn>
                </a:cxnLst>
                <a:rect l="0" t="0" r="r" b="b"/>
                <a:pathLst>
                  <a:path w="2214" h="3757">
                    <a:moveTo>
                      <a:pt x="2213" y="0"/>
                    </a:moveTo>
                    <a:lnTo>
                      <a:pt x="0" y="1282"/>
                    </a:lnTo>
                    <a:lnTo>
                      <a:pt x="0" y="3756"/>
                    </a:lnTo>
                    <a:lnTo>
                      <a:pt x="2213" y="2484"/>
                    </a:lnTo>
                    <a:lnTo>
                      <a:pt x="2213" y="0"/>
                    </a:lnTo>
                  </a:path>
                </a:pathLst>
              </a:custGeom>
              <a:solidFill>
                <a:srgbClr val="002C6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8" name="Freeform 5">
                <a:extLst>
                  <a:ext uri="{FF2B5EF4-FFF2-40B4-BE49-F238E27FC236}">
                    <a16:creationId xmlns:a16="http://schemas.microsoft.com/office/drawing/2014/main" id="{765ABA43-0541-42F4-B07F-77DE67FE9A8E}"/>
                  </a:ext>
                </a:extLst>
              </p:cNvPr>
              <p:cNvSpPr>
                <a:spLocks noChangeArrowheads="1"/>
              </p:cNvSpPr>
              <p:nvPr/>
            </p:nvSpPr>
            <p:spPr bwMode="auto">
              <a:xfrm>
                <a:off x="2114132" y="4721100"/>
                <a:ext cx="486866" cy="879736"/>
              </a:xfrm>
              <a:custGeom>
                <a:avLst/>
                <a:gdLst>
                  <a:gd name="T0" fmla="*/ 0 w 2051"/>
                  <a:gd name="T1" fmla="*/ 0 h 3568"/>
                  <a:gd name="T2" fmla="*/ 0 w 2051"/>
                  <a:gd name="T3" fmla="*/ 2385 h 3568"/>
                  <a:gd name="T4" fmla="*/ 2050 w 2051"/>
                  <a:gd name="T5" fmla="*/ 3567 h 3568"/>
                  <a:gd name="T6" fmla="*/ 2050 w 2051"/>
                  <a:gd name="T7" fmla="*/ 1183 h 3568"/>
                  <a:gd name="T8" fmla="*/ 0 w 2051"/>
                  <a:gd name="T9" fmla="*/ 0 h 3568"/>
                </a:gdLst>
                <a:ahLst/>
                <a:cxnLst>
                  <a:cxn ang="0">
                    <a:pos x="T0" y="T1"/>
                  </a:cxn>
                  <a:cxn ang="0">
                    <a:pos x="T2" y="T3"/>
                  </a:cxn>
                  <a:cxn ang="0">
                    <a:pos x="T4" y="T5"/>
                  </a:cxn>
                  <a:cxn ang="0">
                    <a:pos x="T6" y="T7"/>
                  </a:cxn>
                  <a:cxn ang="0">
                    <a:pos x="T8" y="T9"/>
                  </a:cxn>
                </a:cxnLst>
                <a:rect l="0" t="0" r="r" b="b"/>
                <a:pathLst>
                  <a:path w="2051" h="3568">
                    <a:moveTo>
                      <a:pt x="0" y="0"/>
                    </a:moveTo>
                    <a:lnTo>
                      <a:pt x="0" y="2385"/>
                    </a:lnTo>
                    <a:lnTo>
                      <a:pt x="2050" y="3567"/>
                    </a:lnTo>
                    <a:lnTo>
                      <a:pt x="2050" y="1183"/>
                    </a:lnTo>
                    <a:lnTo>
                      <a:pt x="0" y="0"/>
                    </a:lnTo>
                  </a:path>
                </a:pathLst>
              </a:cu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17"/>
                <a:endParaRPr lang="en-US">
                  <a:solidFill>
                    <a:srgbClr val="999999"/>
                  </a:solidFill>
                  <a:latin typeface="Calibri"/>
                </a:endParaRPr>
              </a:p>
            </p:txBody>
          </p:sp>
          <p:sp>
            <p:nvSpPr>
              <p:cNvPr id="119" name="Rectangle 118">
                <a:extLst>
                  <a:ext uri="{FF2B5EF4-FFF2-40B4-BE49-F238E27FC236}">
                    <a16:creationId xmlns:a16="http://schemas.microsoft.com/office/drawing/2014/main" id="{B27FD99C-4105-4642-87B2-279C1EAC7662}"/>
                  </a:ext>
                </a:extLst>
              </p:cNvPr>
              <p:cNvSpPr/>
              <p:nvPr/>
            </p:nvSpPr>
            <p:spPr>
              <a:xfrm>
                <a:off x="1809624"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17%</a:t>
                </a:r>
              </a:p>
            </p:txBody>
          </p:sp>
          <p:sp>
            <p:nvSpPr>
              <p:cNvPr id="120" name="Rectangle 119">
                <a:extLst>
                  <a:ext uri="{FF2B5EF4-FFF2-40B4-BE49-F238E27FC236}">
                    <a16:creationId xmlns:a16="http://schemas.microsoft.com/office/drawing/2014/main" id="{8F991C61-19A7-4A6C-8FD5-9AA6EC0A37D8}"/>
                  </a:ext>
                </a:extLst>
              </p:cNvPr>
              <p:cNvSpPr/>
              <p:nvPr/>
            </p:nvSpPr>
            <p:spPr>
              <a:xfrm>
                <a:off x="1248363" y="4995787"/>
                <a:ext cx="1126782" cy="33528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217"/>
                <a:r>
                  <a:rPr lang="en-US" sz="1600">
                    <a:solidFill>
                      <a:srgbClr val="FFFFFF"/>
                    </a:solidFill>
                    <a:latin typeface="Arial" panose="020B0604020202020204" pitchFamily="34" charset="0"/>
                    <a:ea typeface="Roboto Medium" panose="02000000000000000000" pitchFamily="2" charset="0"/>
                    <a:cs typeface="Arial" panose="020B0604020202020204" pitchFamily="34" charset="0"/>
                  </a:rPr>
                  <a:t>83%</a:t>
                </a:r>
              </a:p>
            </p:txBody>
          </p:sp>
        </p:grpSp>
      </p:grpSp>
      <p:sp>
        <p:nvSpPr>
          <p:cNvPr id="105" name="Rectangle 104">
            <a:extLst>
              <a:ext uri="{FF2B5EF4-FFF2-40B4-BE49-F238E27FC236}">
                <a16:creationId xmlns:a16="http://schemas.microsoft.com/office/drawing/2014/main" id="{853207A1-2BCF-4E82-B28F-799E4F7433EF}"/>
              </a:ext>
            </a:extLst>
          </p:cNvPr>
          <p:cNvSpPr/>
          <p:nvPr/>
        </p:nvSpPr>
        <p:spPr>
          <a:xfrm>
            <a:off x="438808" y="1101210"/>
            <a:ext cx="6520032" cy="2124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46" name="Google Shape;175;p25">
            <a:extLst>
              <a:ext uri="{FF2B5EF4-FFF2-40B4-BE49-F238E27FC236}">
                <a16:creationId xmlns:a16="http://schemas.microsoft.com/office/drawing/2014/main" id="{BB09CDFB-5C1A-4A86-BACE-D7DE60175A64}"/>
              </a:ext>
            </a:extLst>
          </p:cNvPr>
          <p:cNvSpPr/>
          <p:nvPr/>
        </p:nvSpPr>
        <p:spPr>
          <a:xfrm>
            <a:off x="1520443" y="1463634"/>
            <a:ext cx="4356762" cy="1668776"/>
          </a:xfrm>
          <a:custGeom>
            <a:avLst/>
            <a:gdLst/>
            <a:ahLst/>
            <a:cxnLst/>
            <a:rect l="l" t="t" r="r" b="b"/>
            <a:pathLst>
              <a:path w="285750" h="136125" extrusionOk="0">
                <a:moveTo>
                  <a:pt x="74830" y="1313"/>
                </a:moveTo>
                <a:lnTo>
                  <a:pt x="74352" y="1330"/>
                </a:lnTo>
                <a:lnTo>
                  <a:pt x="74864" y="1330"/>
                </a:lnTo>
                <a:lnTo>
                  <a:pt x="74830" y="1313"/>
                </a:lnTo>
                <a:close/>
                <a:moveTo>
                  <a:pt x="77830" y="1739"/>
                </a:moveTo>
                <a:lnTo>
                  <a:pt x="77830" y="1739"/>
                </a:lnTo>
                <a:lnTo>
                  <a:pt x="77830" y="1739"/>
                </a:lnTo>
                <a:close/>
                <a:moveTo>
                  <a:pt x="176011" y="1432"/>
                </a:moveTo>
                <a:lnTo>
                  <a:pt x="176114" y="1636"/>
                </a:lnTo>
                <a:lnTo>
                  <a:pt x="175500" y="1841"/>
                </a:lnTo>
                <a:lnTo>
                  <a:pt x="175807" y="1943"/>
                </a:lnTo>
                <a:lnTo>
                  <a:pt x="178875" y="1943"/>
                </a:lnTo>
                <a:lnTo>
                  <a:pt x="178773" y="1636"/>
                </a:lnTo>
                <a:lnTo>
                  <a:pt x="176011" y="1432"/>
                </a:lnTo>
                <a:close/>
                <a:moveTo>
                  <a:pt x="135102" y="1841"/>
                </a:moveTo>
                <a:lnTo>
                  <a:pt x="134898" y="1943"/>
                </a:lnTo>
                <a:lnTo>
                  <a:pt x="135102" y="2045"/>
                </a:lnTo>
                <a:lnTo>
                  <a:pt x="134489" y="2045"/>
                </a:lnTo>
                <a:lnTo>
                  <a:pt x="134795" y="2148"/>
                </a:lnTo>
                <a:lnTo>
                  <a:pt x="134489" y="2148"/>
                </a:lnTo>
                <a:lnTo>
                  <a:pt x="135920" y="2352"/>
                </a:lnTo>
                <a:lnTo>
                  <a:pt x="135307" y="2455"/>
                </a:lnTo>
                <a:lnTo>
                  <a:pt x="137148" y="2557"/>
                </a:lnTo>
                <a:lnTo>
                  <a:pt x="137148" y="2659"/>
                </a:lnTo>
                <a:lnTo>
                  <a:pt x="139500" y="2148"/>
                </a:lnTo>
                <a:lnTo>
                  <a:pt x="137148" y="2045"/>
                </a:lnTo>
                <a:lnTo>
                  <a:pt x="137250" y="1841"/>
                </a:lnTo>
                <a:lnTo>
                  <a:pt x="136739" y="1841"/>
                </a:lnTo>
                <a:lnTo>
                  <a:pt x="136739" y="2045"/>
                </a:lnTo>
                <a:lnTo>
                  <a:pt x="135102" y="1841"/>
                </a:lnTo>
                <a:close/>
                <a:moveTo>
                  <a:pt x="178466" y="2045"/>
                </a:moveTo>
                <a:lnTo>
                  <a:pt x="177443" y="2148"/>
                </a:lnTo>
                <a:lnTo>
                  <a:pt x="177136" y="2455"/>
                </a:lnTo>
                <a:lnTo>
                  <a:pt x="181534" y="2864"/>
                </a:lnTo>
                <a:lnTo>
                  <a:pt x="181534" y="2864"/>
                </a:lnTo>
                <a:lnTo>
                  <a:pt x="180716" y="2659"/>
                </a:lnTo>
                <a:lnTo>
                  <a:pt x="181023" y="2659"/>
                </a:lnTo>
                <a:lnTo>
                  <a:pt x="180818" y="2250"/>
                </a:lnTo>
                <a:lnTo>
                  <a:pt x="178466" y="2045"/>
                </a:lnTo>
                <a:close/>
                <a:moveTo>
                  <a:pt x="75068" y="3170"/>
                </a:moveTo>
                <a:lnTo>
                  <a:pt x="74870" y="3225"/>
                </a:lnTo>
                <a:lnTo>
                  <a:pt x="75022" y="3201"/>
                </a:lnTo>
                <a:lnTo>
                  <a:pt x="75022" y="3201"/>
                </a:lnTo>
                <a:lnTo>
                  <a:pt x="75068" y="3170"/>
                </a:lnTo>
                <a:close/>
                <a:moveTo>
                  <a:pt x="72920" y="1227"/>
                </a:moveTo>
                <a:lnTo>
                  <a:pt x="72102" y="1330"/>
                </a:lnTo>
                <a:lnTo>
                  <a:pt x="72511" y="1330"/>
                </a:lnTo>
                <a:lnTo>
                  <a:pt x="70977" y="1534"/>
                </a:lnTo>
                <a:lnTo>
                  <a:pt x="71591" y="1739"/>
                </a:lnTo>
                <a:lnTo>
                  <a:pt x="70364" y="1739"/>
                </a:lnTo>
                <a:lnTo>
                  <a:pt x="70568" y="1841"/>
                </a:lnTo>
                <a:lnTo>
                  <a:pt x="70057" y="1943"/>
                </a:lnTo>
                <a:lnTo>
                  <a:pt x="71080" y="2045"/>
                </a:lnTo>
                <a:lnTo>
                  <a:pt x="69648" y="2045"/>
                </a:lnTo>
                <a:lnTo>
                  <a:pt x="69750" y="2352"/>
                </a:lnTo>
                <a:lnTo>
                  <a:pt x="70670" y="2352"/>
                </a:lnTo>
                <a:lnTo>
                  <a:pt x="69545" y="2557"/>
                </a:lnTo>
                <a:lnTo>
                  <a:pt x="70568" y="2557"/>
                </a:lnTo>
                <a:lnTo>
                  <a:pt x="70466" y="2659"/>
                </a:lnTo>
                <a:lnTo>
                  <a:pt x="72102" y="2557"/>
                </a:lnTo>
                <a:lnTo>
                  <a:pt x="70773" y="2761"/>
                </a:lnTo>
                <a:lnTo>
                  <a:pt x="70466" y="2966"/>
                </a:lnTo>
                <a:lnTo>
                  <a:pt x="70159" y="3068"/>
                </a:lnTo>
                <a:lnTo>
                  <a:pt x="70977" y="3170"/>
                </a:lnTo>
                <a:lnTo>
                  <a:pt x="70364" y="3273"/>
                </a:lnTo>
                <a:lnTo>
                  <a:pt x="72102" y="3477"/>
                </a:lnTo>
                <a:lnTo>
                  <a:pt x="72102" y="3170"/>
                </a:lnTo>
                <a:lnTo>
                  <a:pt x="72307" y="3273"/>
                </a:lnTo>
                <a:lnTo>
                  <a:pt x="73330" y="3170"/>
                </a:lnTo>
                <a:lnTo>
                  <a:pt x="73227" y="3068"/>
                </a:lnTo>
                <a:lnTo>
                  <a:pt x="73739" y="2864"/>
                </a:lnTo>
                <a:lnTo>
                  <a:pt x="73432" y="3068"/>
                </a:lnTo>
                <a:lnTo>
                  <a:pt x="75580" y="2557"/>
                </a:lnTo>
                <a:lnTo>
                  <a:pt x="74557" y="2455"/>
                </a:lnTo>
                <a:lnTo>
                  <a:pt x="74659" y="2045"/>
                </a:lnTo>
                <a:lnTo>
                  <a:pt x="74966" y="1841"/>
                </a:lnTo>
                <a:lnTo>
                  <a:pt x="74352" y="1943"/>
                </a:lnTo>
                <a:lnTo>
                  <a:pt x="74455" y="2045"/>
                </a:lnTo>
                <a:lnTo>
                  <a:pt x="73534" y="1739"/>
                </a:lnTo>
                <a:lnTo>
                  <a:pt x="73534" y="1636"/>
                </a:lnTo>
                <a:lnTo>
                  <a:pt x="72920" y="1227"/>
                </a:lnTo>
                <a:close/>
                <a:moveTo>
                  <a:pt x="74870" y="3225"/>
                </a:moveTo>
                <a:lnTo>
                  <a:pt x="73227" y="3477"/>
                </a:lnTo>
                <a:lnTo>
                  <a:pt x="74301" y="3380"/>
                </a:lnTo>
                <a:lnTo>
                  <a:pt x="74301" y="3380"/>
                </a:lnTo>
                <a:lnTo>
                  <a:pt x="74870" y="3225"/>
                </a:lnTo>
                <a:close/>
                <a:moveTo>
                  <a:pt x="74352" y="3375"/>
                </a:moveTo>
                <a:lnTo>
                  <a:pt x="74301" y="3380"/>
                </a:lnTo>
                <a:lnTo>
                  <a:pt x="74301" y="3380"/>
                </a:lnTo>
                <a:lnTo>
                  <a:pt x="73943" y="3477"/>
                </a:lnTo>
                <a:lnTo>
                  <a:pt x="74352" y="3375"/>
                </a:lnTo>
                <a:close/>
                <a:moveTo>
                  <a:pt x="182148" y="2557"/>
                </a:moveTo>
                <a:lnTo>
                  <a:pt x="182250" y="2966"/>
                </a:lnTo>
                <a:lnTo>
                  <a:pt x="182148" y="3170"/>
                </a:lnTo>
                <a:lnTo>
                  <a:pt x="182045" y="3580"/>
                </a:lnTo>
                <a:lnTo>
                  <a:pt x="185114" y="3170"/>
                </a:lnTo>
                <a:lnTo>
                  <a:pt x="183682" y="2761"/>
                </a:lnTo>
                <a:lnTo>
                  <a:pt x="183170" y="2864"/>
                </a:lnTo>
                <a:lnTo>
                  <a:pt x="182966" y="2761"/>
                </a:lnTo>
                <a:lnTo>
                  <a:pt x="183068" y="2659"/>
                </a:lnTo>
                <a:lnTo>
                  <a:pt x="182455" y="2557"/>
                </a:lnTo>
                <a:lnTo>
                  <a:pt x="182455" y="2557"/>
                </a:lnTo>
                <a:lnTo>
                  <a:pt x="182557" y="2659"/>
                </a:lnTo>
                <a:lnTo>
                  <a:pt x="182148" y="2557"/>
                </a:lnTo>
                <a:close/>
                <a:moveTo>
                  <a:pt x="64739" y="2557"/>
                </a:moveTo>
                <a:lnTo>
                  <a:pt x="63614" y="2864"/>
                </a:lnTo>
                <a:lnTo>
                  <a:pt x="64023" y="2864"/>
                </a:lnTo>
                <a:lnTo>
                  <a:pt x="63716" y="2966"/>
                </a:lnTo>
                <a:lnTo>
                  <a:pt x="63716" y="2966"/>
                </a:lnTo>
                <a:lnTo>
                  <a:pt x="64432" y="2864"/>
                </a:lnTo>
                <a:lnTo>
                  <a:pt x="64125" y="2966"/>
                </a:lnTo>
                <a:lnTo>
                  <a:pt x="64534" y="3068"/>
                </a:lnTo>
                <a:lnTo>
                  <a:pt x="64125" y="3068"/>
                </a:lnTo>
                <a:lnTo>
                  <a:pt x="64330" y="3170"/>
                </a:lnTo>
                <a:lnTo>
                  <a:pt x="63511" y="3375"/>
                </a:lnTo>
                <a:lnTo>
                  <a:pt x="65352" y="3477"/>
                </a:lnTo>
                <a:lnTo>
                  <a:pt x="65352" y="3580"/>
                </a:lnTo>
                <a:lnTo>
                  <a:pt x="66068" y="3682"/>
                </a:lnTo>
                <a:lnTo>
                  <a:pt x="66273" y="3375"/>
                </a:lnTo>
                <a:lnTo>
                  <a:pt x="66580" y="3170"/>
                </a:lnTo>
                <a:lnTo>
                  <a:pt x="65966" y="2966"/>
                </a:lnTo>
                <a:lnTo>
                  <a:pt x="66068" y="2864"/>
                </a:lnTo>
                <a:lnTo>
                  <a:pt x="65148" y="2966"/>
                </a:lnTo>
                <a:lnTo>
                  <a:pt x="65148" y="2864"/>
                </a:lnTo>
                <a:lnTo>
                  <a:pt x="64739" y="2557"/>
                </a:lnTo>
                <a:close/>
                <a:moveTo>
                  <a:pt x="67705" y="2966"/>
                </a:moveTo>
                <a:lnTo>
                  <a:pt x="67295" y="3273"/>
                </a:lnTo>
                <a:lnTo>
                  <a:pt x="67705" y="3477"/>
                </a:lnTo>
                <a:lnTo>
                  <a:pt x="67398" y="3682"/>
                </a:lnTo>
                <a:lnTo>
                  <a:pt x="69136" y="3273"/>
                </a:lnTo>
                <a:lnTo>
                  <a:pt x="67705" y="2966"/>
                </a:lnTo>
                <a:close/>
                <a:moveTo>
                  <a:pt x="136943" y="3170"/>
                </a:moveTo>
                <a:lnTo>
                  <a:pt x="135818" y="3273"/>
                </a:lnTo>
                <a:lnTo>
                  <a:pt x="136841" y="3682"/>
                </a:lnTo>
                <a:lnTo>
                  <a:pt x="136432" y="3886"/>
                </a:lnTo>
                <a:lnTo>
                  <a:pt x="137557" y="3886"/>
                </a:lnTo>
                <a:lnTo>
                  <a:pt x="137352" y="3989"/>
                </a:lnTo>
                <a:lnTo>
                  <a:pt x="137761" y="4091"/>
                </a:lnTo>
                <a:lnTo>
                  <a:pt x="138784" y="3784"/>
                </a:lnTo>
                <a:lnTo>
                  <a:pt x="137659" y="3477"/>
                </a:lnTo>
                <a:lnTo>
                  <a:pt x="137761" y="3477"/>
                </a:lnTo>
                <a:lnTo>
                  <a:pt x="137148" y="3375"/>
                </a:lnTo>
                <a:lnTo>
                  <a:pt x="136943" y="3170"/>
                </a:lnTo>
                <a:close/>
                <a:moveTo>
                  <a:pt x="131114" y="2250"/>
                </a:moveTo>
                <a:lnTo>
                  <a:pt x="131114" y="2352"/>
                </a:lnTo>
                <a:lnTo>
                  <a:pt x="130295" y="2352"/>
                </a:lnTo>
                <a:lnTo>
                  <a:pt x="131318" y="2864"/>
                </a:lnTo>
                <a:lnTo>
                  <a:pt x="130705" y="2864"/>
                </a:lnTo>
                <a:lnTo>
                  <a:pt x="131625" y="3375"/>
                </a:lnTo>
                <a:lnTo>
                  <a:pt x="132648" y="3273"/>
                </a:lnTo>
                <a:lnTo>
                  <a:pt x="132545" y="3170"/>
                </a:lnTo>
                <a:lnTo>
                  <a:pt x="132545" y="3068"/>
                </a:lnTo>
                <a:lnTo>
                  <a:pt x="132955" y="3068"/>
                </a:lnTo>
                <a:lnTo>
                  <a:pt x="133261" y="3273"/>
                </a:lnTo>
                <a:lnTo>
                  <a:pt x="133875" y="3068"/>
                </a:lnTo>
                <a:lnTo>
                  <a:pt x="133670" y="3170"/>
                </a:lnTo>
                <a:lnTo>
                  <a:pt x="134080" y="3273"/>
                </a:lnTo>
                <a:lnTo>
                  <a:pt x="132443" y="3580"/>
                </a:lnTo>
                <a:lnTo>
                  <a:pt x="132750" y="3784"/>
                </a:lnTo>
                <a:lnTo>
                  <a:pt x="134080" y="3784"/>
                </a:lnTo>
                <a:lnTo>
                  <a:pt x="132545" y="4091"/>
                </a:lnTo>
                <a:lnTo>
                  <a:pt x="134284" y="4602"/>
                </a:lnTo>
                <a:lnTo>
                  <a:pt x="134386" y="4398"/>
                </a:lnTo>
                <a:lnTo>
                  <a:pt x="134284" y="4295"/>
                </a:lnTo>
                <a:lnTo>
                  <a:pt x="134898" y="3886"/>
                </a:lnTo>
                <a:lnTo>
                  <a:pt x="134898" y="3580"/>
                </a:lnTo>
                <a:lnTo>
                  <a:pt x="135205" y="3477"/>
                </a:lnTo>
                <a:lnTo>
                  <a:pt x="135511" y="3170"/>
                </a:lnTo>
                <a:lnTo>
                  <a:pt x="136432" y="3068"/>
                </a:lnTo>
                <a:lnTo>
                  <a:pt x="135920" y="2864"/>
                </a:lnTo>
                <a:lnTo>
                  <a:pt x="136023" y="2761"/>
                </a:lnTo>
                <a:lnTo>
                  <a:pt x="134795" y="2659"/>
                </a:lnTo>
                <a:lnTo>
                  <a:pt x="134795" y="2455"/>
                </a:lnTo>
                <a:lnTo>
                  <a:pt x="134182" y="2557"/>
                </a:lnTo>
                <a:lnTo>
                  <a:pt x="134386" y="2352"/>
                </a:lnTo>
                <a:lnTo>
                  <a:pt x="133261" y="2250"/>
                </a:lnTo>
                <a:lnTo>
                  <a:pt x="133261" y="2250"/>
                </a:lnTo>
                <a:lnTo>
                  <a:pt x="133568" y="2864"/>
                </a:lnTo>
                <a:lnTo>
                  <a:pt x="133568" y="2864"/>
                </a:lnTo>
                <a:lnTo>
                  <a:pt x="132750" y="2455"/>
                </a:lnTo>
                <a:lnTo>
                  <a:pt x="131318" y="2455"/>
                </a:lnTo>
                <a:lnTo>
                  <a:pt x="131932" y="2250"/>
                </a:lnTo>
                <a:close/>
                <a:moveTo>
                  <a:pt x="66682" y="4398"/>
                </a:moveTo>
                <a:lnTo>
                  <a:pt x="66784" y="4500"/>
                </a:lnTo>
                <a:lnTo>
                  <a:pt x="66477" y="4500"/>
                </a:lnTo>
                <a:lnTo>
                  <a:pt x="67091" y="4705"/>
                </a:lnTo>
                <a:lnTo>
                  <a:pt x="66784" y="4705"/>
                </a:lnTo>
                <a:lnTo>
                  <a:pt x="68232" y="4795"/>
                </a:lnTo>
                <a:lnTo>
                  <a:pt x="68232" y="4795"/>
                </a:lnTo>
                <a:lnTo>
                  <a:pt x="68625" y="4500"/>
                </a:lnTo>
                <a:lnTo>
                  <a:pt x="66682" y="4398"/>
                </a:lnTo>
                <a:close/>
                <a:moveTo>
                  <a:pt x="68232" y="4795"/>
                </a:moveTo>
                <a:lnTo>
                  <a:pt x="68216" y="4807"/>
                </a:lnTo>
                <a:lnTo>
                  <a:pt x="68324" y="4801"/>
                </a:lnTo>
                <a:lnTo>
                  <a:pt x="68324" y="4801"/>
                </a:lnTo>
                <a:lnTo>
                  <a:pt x="68232" y="4795"/>
                </a:lnTo>
                <a:close/>
                <a:moveTo>
                  <a:pt x="71489" y="4500"/>
                </a:moveTo>
                <a:lnTo>
                  <a:pt x="70568" y="4705"/>
                </a:lnTo>
                <a:lnTo>
                  <a:pt x="71080" y="4807"/>
                </a:lnTo>
                <a:lnTo>
                  <a:pt x="71489" y="4500"/>
                </a:lnTo>
                <a:close/>
                <a:moveTo>
                  <a:pt x="81102" y="205"/>
                </a:moveTo>
                <a:lnTo>
                  <a:pt x="81614" y="409"/>
                </a:lnTo>
                <a:lnTo>
                  <a:pt x="80386" y="307"/>
                </a:lnTo>
                <a:lnTo>
                  <a:pt x="80489" y="409"/>
                </a:lnTo>
                <a:lnTo>
                  <a:pt x="79773" y="409"/>
                </a:lnTo>
                <a:lnTo>
                  <a:pt x="79977" y="511"/>
                </a:lnTo>
                <a:lnTo>
                  <a:pt x="79466" y="511"/>
                </a:lnTo>
                <a:lnTo>
                  <a:pt x="80693" y="920"/>
                </a:lnTo>
                <a:lnTo>
                  <a:pt x="80693" y="920"/>
                </a:lnTo>
                <a:lnTo>
                  <a:pt x="79159" y="716"/>
                </a:lnTo>
                <a:lnTo>
                  <a:pt x="77011" y="716"/>
                </a:lnTo>
                <a:lnTo>
                  <a:pt x="77727" y="818"/>
                </a:lnTo>
                <a:lnTo>
                  <a:pt x="73841" y="1023"/>
                </a:lnTo>
                <a:lnTo>
                  <a:pt x="73943" y="1125"/>
                </a:lnTo>
                <a:lnTo>
                  <a:pt x="74864" y="1023"/>
                </a:lnTo>
                <a:lnTo>
                  <a:pt x="74864" y="1023"/>
                </a:lnTo>
                <a:lnTo>
                  <a:pt x="74250" y="1125"/>
                </a:lnTo>
                <a:lnTo>
                  <a:pt x="75989" y="1125"/>
                </a:lnTo>
                <a:lnTo>
                  <a:pt x="74659" y="1227"/>
                </a:lnTo>
                <a:lnTo>
                  <a:pt x="74830" y="1313"/>
                </a:lnTo>
                <a:lnTo>
                  <a:pt x="74830" y="1313"/>
                </a:lnTo>
                <a:lnTo>
                  <a:pt x="77216" y="1227"/>
                </a:lnTo>
                <a:lnTo>
                  <a:pt x="74557" y="1534"/>
                </a:lnTo>
                <a:lnTo>
                  <a:pt x="74557" y="1534"/>
                </a:lnTo>
                <a:lnTo>
                  <a:pt x="78034" y="1330"/>
                </a:lnTo>
                <a:lnTo>
                  <a:pt x="75784" y="1739"/>
                </a:lnTo>
                <a:lnTo>
                  <a:pt x="75784" y="1739"/>
                </a:lnTo>
                <a:lnTo>
                  <a:pt x="78341" y="1636"/>
                </a:lnTo>
                <a:lnTo>
                  <a:pt x="78341" y="1636"/>
                </a:lnTo>
                <a:lnTo>
                  <a:pt x="77830" y="1739"/>
                </a:lnTo>
                <a:lnTo>
                  <a:pt x="81818" y="1125"/>
                </a:lnTo>
                <a:lnTo>
                  <a:pt x="81818" y="1125"/>
                </a:lnTo>
                <a:lnTo>
                  <a:pt x="80386" y="1534"/>
                </a:lnTo>
                <a:lnTo>
                  <a:pt x="81409" y="1534"/>
                </a:lnTo>
                <a:lnTo>
                  <a:pt x="77523" y="1943"/>
                </a:lnTo>
                <a:lnTo>
                  <a:pt x="78648" y="2352"/>
                </a:lnTo>
                <a:lnTo>
                  <a:pt x="78648" y="2352"/>
                </a:lnTo>
                <a:lnTo>
                  <a:pt x="75375" y="2045"/>
                </a:lnTo>
                <a:lnTo>
                  <a:pt x="75375" y="2352"/>
                </a:lnTo>
                <a:lnTo>
                  <a:pt x="76193" y="2761"/>
                </a:lnTo>
                <a:lnTo>
                  <a:pt x="75682" y="2761"/>
                </a:lnTo>
                <a:lnTo>
                  <a:pt x="77216" y="2864"/>
                </a:lnTo>
                <a:lnTo>
                  <a:pt x="75022" y="3201"/>
                </a:lnTo>
                <a:lnTo>
                  <a:pt x="75022" y="3201"/>
                </a:lnTo>
                <a:lnTo>
                  <a:pt x="74761" y="3375"/>
                </a:lnTo>
                <a:lnTo>
                  <a:pt x="75170" y="3477"/>
                </a:lnTo>
                <a:lnTo>
                  <a:pt x="74148" y="3682"/>
                </a:lnTo>
                <a:lnTo>
                  <a:pt x="74045" y="3886"/>
                </a:lnTo>
                <a:lnTo>
                  <a:pt x="75989" y="3580"/>
                </a:lnTo>
                <a:lnTo>
                  <a:pt x="73739" y="3989"/>
                </a:lnTo>
                <a:lnTo>
                  <a:pt x="73432" y="3682"/>
                </a:lnTo>
                <a:lnTo>
                  <a:pt x="72716" y="3682"/>
                </a:lnTo>
                <a:lnTo>
                  <a:pt x="72818" y="4193"/>
                </a:lnTo>
                <a:lnTo>
                  <a:pt x="71489" y="4500"/>
                </a:lnTo>
                <a:lnTo>
                  <a:pt x="71489" y="4500"/>
                </a:lnTo>
                <a:lnTo>
                  <a:pt x="71489" y="4500"/>
                </a:lnTo>
                <a:lnTo>
                  <a:pt x="71284" y="4807"/>
                </a:lnTo>
                <a:lnTo>
                  <a:pt x="71898" y="4705"/>
                </a:lnTo>
                <a:lnTo>
                  <a:pt x="71898" y="4807"/>
                </a:lnTo>
                <a:lnTo>
                  <a:pt x="75784" y="4807"/>
                </a:lnTo>
                <a:lnTo>
                  <a:pt x="75477" y="5011"/>
                </a:lnTo>
                <a:lnTo>
                  <a:pt x="75477" y="5011"/>
                </a:lnTo>
                <a:lnTo>
                  <a:pt x="77318" y="4705"/>
                </a:lnTo>
                <a:lnTo>
                  <a:pt x="77727" y="4398"/>
                </a:lnTo>
                <a:lnTo>
                  <a:pt x="77114" y="4398"/>
                </a:lnTo>
                <a:lnTo>
                  <a:pt x="77216" y="4193"/>
                </a:lnTo>
                <a:lnTo>
                  <a:pt x="75682" y="4091"/>
                </a:lnTo>
                <a:lnTo>
                  <a:pt x="76193" y="4091"/>
                </a:lnTo>
                <a:lnTo>
                  <a:pt x="76091" y="3989"/>
                </a:lnTo>
                <a:lnTo>
                  <a:pt x="78341" y="3886"/>
                </a:lnTo>
                <a:lnTo>
                  <a:pt x="78545" y="3580"/>
                </a:lnTo>
                <a:lnTo>
                  <a:pt x="80489" y="3375"/>
                </a:lnTo>
                <a:lnTo>
                  <a:pt x="79977" y="3170"/>
                </a:lnTo>
                <a:lnTo>
                  <a:pt x="81205" y="3068"/>
                </a:lnTo>
                <a:lnTo>
                  <a:pt x="79159" y="2761"/>
                </a:lnTo>
                <a:lnTo>
                  <a:pt x="81614" y="2659"/>
                </a:lnTo>
                <a:lnTo>
                  <a:pt x="80386" y="2455"/>
                </a:lnTo>
                <a:lnTo>
                  <a:pt x="82534" y="2352"/>
                </a:lnTo>
                <a:lnTo>
                  <a:pt x="81920" y="2250"/>
                </a:lnTo>
                <a:lnTo>
                  <a:pt x="83966" y="2250"/>
                </a:lnTo>
                <a:lnTo>
                  <a:pt x="83864" y="2148"/>
                </a:lnTo>
                <a:lnTo>
                  <a:pt x="84375" y="2045"/>
                </a:lnTo>
                <a:lnTo>
                  <a:pt x="83557" y="2045"/>
                </a:lnTo>
                <a:lnTo>
                  <a:pt x="84682" y="1943"/>
                </a:lnTo>
                <a:lnTo>
                  <a:pt x="84580" y="1739"/>
                </a:lnTo>
                <a:lnTo>
                  <a:pt x="88466" y="1125"/>
                </a:lnTo>
                <a:lnTo>
                  <a:pt x="86216" y="1330"/>
                </a:lnTo>
                <a:lnTo>
                  <a:pt x="90920" y="614"/>
                </a:lnTo>
                <a:lnTo>
                  <a:pt x="89898" y="511"/>
                </a:lnTo>
                <a:lnTo>
                  <a:pt x="90000" y="409"/>
                </a:lnTo>
                <a:lnTo>
                  <a:pt x="89795" y="409"/>
                </a:lnTo>
                <a:lnTo>
                  <a:pt x="89898" y="307"/>
                </a:lnTo>
                <a:lnTo>
                  <a:pt x="89898" y="307"/>
                </a:lnTo>
                <a:lnTo>
                  <a:pt x="87136" y="409"/>
                </a:lnTo>
                <a:lnTo>
                  <a:pt x="88466" y="205"/>
                </a:lnTo>
                <a:lnTo>
                  <a:pt x="84682" y="205"/>
                </a:lnTo>
                <a:lnTo>
                  <a:pt x="84989" y="409"/>
                </a:lnTo>
                <a:lnTo>
                  <a:pt x="82739" y="205"/>
                </a:lnTo>
                <a:lnTo>
                  <a:pt x="83352" y="409"/>
                </a:lnTo>
                <a:lnTo>
                  <a:pt x="83352" y="409"/>
                </a:lnTo>
                <a:lnTo>
                  <a:pt x="81102" y="205"/>
                </a:lnTo>
                <a:close/>
                <a:moveTo>
                  <a:pt x="62898" y="4909"/>
                </a:moveTo>
                <a:lnTo>
                  <a:pt x="63205" y="5011"/>
                </a:lnTo>
                <a:lnTo>
                  <a:pt x="63205" y="4909"/>
                </a:lnTo>
                <a:close/>
                <a:moveTo>
                  <a:pt x="55227" y="3989"/>
                </a:moveTo>
                <a:lnTo>
                  <a:pt x="55330" y="4091"/>
                </a:lnTo>
                <a:lnTo>
                  <a:pt x="50318" y="5011"/>
                </a:lnTo>
                <a:lnTo>
                  <a:pt x="50523" y="5011"/>
                </a:lnTo>
                <a:lnTo>
                  <a:pt x="50318" y="5216"/>
                </a:lnTo>
                <a:lnTo>
                  <a:pt x="50318" y="5216"/>
                </a:lnTo>
                <a:lnTo>
                  <a:pt x="51545" y="5011"/>
                </a:lnTo>
                <a:lnTo>
                  <a:pt x="51443" y="5318"/>
                </a:lnTo>
                <a:lnTo>
                  <a:pt x="54102" y="4500"/>
                </a:lnTo>
                <a:lnTo>
                  <a:pt x="53591" y="4909"/>
                </a:lnTo>
                <a:lnTo>
                  <a:pt x="53591" y="4909"/>
                </a:lnTo>
                <a:lnTo>
                  <a:pt x="56045" y="4091"/>
                </a:lnTo>
                <a:lnTo>
                  <a:pt x="55227" y="3989"/>
                </a:lnTo>
                <a:close/>
                <a:moveTo>
                  <a:pt x="65761" y="4705"/>
                </a:moveTo>
                <a:lnTo>
                  <a:pt x="63818" y="4807"/>
                </a:lnTo>
                <a:lnTo>
                  <a:pt x="64227" y="4909"/>
                </a:lnTo>
                <a:lnTo>
                  <a:pt x="63920" y="4909"/>
                </a:lnTo>
                <a:lnTo>
                  <a:pt x="64330" y="5011"/>
                </a:lnTo>
                <a:lnTo>
                  <a:pt x="64023" y="5216"/>
                </a:lnTo>
                <a:lnTo>
                  <a:pt x="63205" y="5011"/>
                </a:lnTo>
                <a:lnTo>
                  <a:pt x="62898" y="5114"/>
                </a:lnTo>
                <a:lnTo>
                  <a:pt x="63000" y="5114"/>
                </a:lnTo>
                <a:lnTo>
                  <a:pt x="63102" y="5318"/>
                </a:lnTo>
                <a:lnTo>
                  <a:pt x="63102" y="5318"/>
                </a:lnTo>
                <a:lnTo>
                  <a:pt x="62489" y="5216"/>
                </a:lnTo>
                <a:lnTo>
                  <a:pt x="61875" y="5420"/>
                </a:lnTo>
                <a:lnTo>
                  <a:pt x="64125" y="5420"/>
                </a:lnTo>
                <a:lnTo>
                  <a:pt x="62898" y="5625"/>
                </a:lnTo>
                <a:lnTo>
                  <a:pt x="63102" y="5727"/>
                </a:lnTo>
                <a:lnTo>
                  <a:pt x="63000" y="5932"/>
                </a:lnTo>
                <a:lnTo>
                  <a:pt x="63000" y="5932"/>
                </a:lnTo>
                <a:lnTo>
                  <a:pt x="65148" y="5420"/>
                </a:lnTo>
                <a:lnTo>
                  <a:pt x="64943" y="5318"/>
                </a:lnTo>
                <a:lnTo>
                  <a:pt x="65761" y="4705"/>
                </a:lnTo>
                <a:close/>
                <a:moveTo>
                  <a:pt x="209148" y="5011"/>
                </a:moveTo>
                <a:lnTo>
                  <a:pt x="209455" y="5420"/>
                </a:lnTo>
                <a:lnTo>
                  <a:pt x="207102" y="5216"/>
                </a:lnTo>
                <a:lnTo>
                  <a:pt x="207409" y="5318"/>
                </a:lnTo>
                <a:lnTo>
                  <a:pt x="207205" y="5318"/>
                </a:lnTo>
                <a:lnTo>
                  <a:pt x="207716" y="5625"/>
                </a:lnTo>
                <a:lnTo>
                  <a:pt x="207511" y="5625"/>
                </a:lnTo>
                <a:lnTo>
                  <a:pt x="211705" y="5932"/>
                </a:lnTo>
                <a:lnTo>
                  <a:pt x="210170" y="5420"/>
                </a:lnTo>
                <a:lnTo>
                  <a:pt x="210170" y="5420"/>
                </a:lnTo>
                <a:lnTo>
                  <a:pt x="212420" y="5727"/>
                </a:lnTo>
                <a:lnTo>
                  <a:pt x="212318" y="5523"/>
                </a:lnTo>
                <a:lnTo>
                  <a:pt x="209148" y="5011"/>
                </a:lnTo>
                <a:close/>
                <a:moveTo>
                  <a:pt x="65148" y="5932"/>
                </a:moveTo>
                <a:lnTo>
                  <a:pt x="65966" y="6239"/>
                </a:lnTo>
                <a:lnTo>
                  <a:pt x="66989" y="5932"/>
                </a:lnTo>
                <a:close/>
                <a:moveTo>
                  <a:pt x="59523" y="4500"/>
                </a:moveTo>
                <a:lnTo>
                  <a:pt x="58193" y="4807"/>
                </a:lnTo>
                <a:lnTo>
                  <a:pt x="58295" y="5011"/>
                </a:lnTo>
                <a:lnTo>
                  <a:pt x="57886" y="5216"/>
                </a:lnTo>
                <a:lnTo>
                  <a:pt x="58193" y="5420"/>
                </a:lnTo>
                <a:lnTo>
                  <a:pt x="56455" y="5216"/>
                </a:lnTo>
                <a:lnTo>
                  <a:pt x="56659" y="5216"/>
                </a:lnTo>
                <a:lnTo>
                  <a:pt x="55739" y="4909"/>
                </a:lnTo>
                <a:lnTo>
                  <a:pt x="55841" y="4807"/>
                </a:lnTo>
                <a:lnTo>
                  <a:pt x="54716" y="4909"/>
                </a:lnTo>
                <a:lnTo>
                  <a:pt x="55227" y="5011"/>
                </a:lnTo>
                <a:lnTo>
                  <a:pt x="53795" y="5216"/>
                </a:lnTo>
                <a:lnTo>
                  <a:pt x="54818" y="5216"/>
                </a:lnTo>
                <a:lnTo>
                  <a:pt x="53182" y="5420"/>
                </a:lnTo>
                <a:lnTo>
                  <a:pt x="54511" y="5318"/>
                </a:lnTo>
                <a:lnTo>
                  <a:pt x="52466" y="5727"/>
                </a:lnTo>
                <a:lnTo>
                  <a:pt x="53386" y="5932"/>
                </a:lnTo>
                <a:lnTo>
                  <a:pt x="53693" y="5830"/>
                </a:lnTo>
                <a:lnTo>
                  <a:pt x="53898" y="5932"/>
                </a:lnTo>
                <a:lnTo>
                  <a:pt x="54307" y="5830"/>
                </a:lnTo>
                <a:lnTo>
                  <a:pt x="54409" y="5727"/>
                </a:lnTo>
                <a:lnTo>
                  <a:pt x="55227" y="5625"/>
                </a:lnTo>
                <a:lnTo>
                  <a:pt x="54614" y="5830"/>
                </a:lnTo>
                <a:lnTo>
                  <a:pt x="56455" y="5727"/>
                </a:lnTo>
                <a:lnTo>
                  <a:pt x="56455" y="5727"/>
                </a:lnTo>
                <a:lnTo>
                  <a:pt x="54102" y="6136"/>
                </a:lnTo>
                <a:lnTo>
                  <a:pt x="54102" y="6341"/>
                </a:lnTo>
                <a:lnTo>
                  <a:pt x="57784" y="5932"/>
                </a:lnTo>
                <a:lnTo>
                  <a:pt x="57682" y="5932"/>
                </a:lnTo>
                <a:lnTo>
                  <a:pt x="59625" y="5727"/>
                </a:lnTo>
                <a:lnTo>
                  <a:pt x="60443" y="5114"/>
                </a:lnTo>
                <a:lnTo>
                  <a:pt x="58909" y="5318"/>
                </a:lnTo>
                <a:lnTo>
                  <a:pt x="59216" y="5114"/>
                </a:lnTo>
                <a:lnTo>
                  <a:pt x="58909" y="5114"/>
                </a:lnTo>
                <a:lnTo>
                  <a:pt x="59523" y="4500"/>
                </a:lnTo>
                <a:close/>
                <a:moveTo>
                  <a:pt x="70057" y="4705"/>
                </a:moveTo>
                <a:lnTo>
                  <a:pt x="68324" y="4801"/>
                </a:lnTo>
                <a:lnTo>
                  <a:pt x="68324" y="4801"/>
                </a:lnTo>
                <a:lnTo>
                  <a:pt x="68420" y="4807"/>
                </a:lnTo>
                <a:lnTo>
                  <a:pt x="68420" y="5318"/>
                </a:lnTo>
                <a:lnTo>
                  <a:pt x="67909" y="5625"/>
                </a:lnTo>
                <a:lnTo>
                  <a:pt x="67807" y="5830"/>
                </a:lnTo>
                <a:lnTo>
                  <a:pt x="68420" y="6034"/>
                </a:lnTo>
                <a:lnTo>
                  <a:pt x="68318" y="6136"/>
                </a:lnTo>
                <a:lnTo>
                  <a:pt x="69955" y="6136"/>
                </a:lnTo>
                <a:lnTo>
                  <a:pt x="69648" y="6341"/>
                </a:lnTo>
                <a:lnTo>
                  <a:pt x="75580" y="6034"/>
                </a:lnTo>
                <a:lnTo>
                  <a:pt x="75068" y="5932"/>
                </a:lnTo>
                <a:lnTo>
                  <a:pt x="75580" y="5523"/>
                </a:lnTo>
                <a:lnTo>
                  <a:pt x="74966" y="5420"/>
                </a:lnTo>
                <a:lnTo>
                  <a:pt x="75068" y="5318"/>
                </a:lnTo>
                <a:lnTo>
                  <a:pt x="71898" y="5523"/>
                </a:lnTo>
                <a:lnTo>
                  <a:pt x="72000" y="5625"/>
                </a:lnTo>
                <a:lnTo>
                  <a:pt x="70261" y="5420"/>
                </a:lnTo>
                <a:lnTo>
                  <a:pt x="70159" y="5523"/>
                </a:lnTo>
                <a:lnTo>
                  <a:pt x="69750" y="5523"/>
                </a:lnTo>
                <a:lnTo>
                  <a:pt x="70261" y="5318"/>
                </a:lnTo>
                <a:lnTo>
                  <a:pt x="69239" y="4909"/>
                </a:lnTo>
                <a:lnTo>
                  <a:pt x="70568" y="4909"/>
                </a:lnTo>
                <a:lnTo>
                  <a:pt x="69443" y="4807"/>
                </a:lnTo>
                <a:lnTo>
                  <a:pt x="70057" y="4705"/>
                </a:lnTo>
                <a:close/>
                <a:moveTo>
                  <a:pt x="165273" y="4705"/>
                </a:moveTo>
                <a:lnTo>
                  <a:pt x="160773" y="4909"/>
                </a:lnTo>
                <a:lnTo>
                  <a:pt x="160875" y="5011"/>
                </a:lnTo>
                <a:lnTo>
                  <a:pt x="160364" y="5114"/>
                </a:lnTo>
                <a:lnTo>
                  <a:pt x="159341" y="5420"/>
                </a:lnTo>
                <a:lnTo>
                  <a:pt x="158727" y="5625"/>
                </a:lnTo>
                <a:lnTo>
                  <a:pt x="158830" y="5727"/>
                </a:lnTo>
                <a:lnTo>
                  <a:pt x="158216" y="5830"/>
                </a:lnTo>
                <a:lnTo>
                  <a:pt x="158727" y="5932"/>
                </a:lnTo>
                <a:lnTo>
                  <a:pt x="158318" y="6239"/>
                </a:lnTo>
                <a:lnTo>
                  <a:pt x="158727" y="6341"/>
                </a:lnTo>
                <a:lnTo>
                  <a:pt x="158318" y="6443"/>
                </a:lnTo>
                <a:lnTo>
                  <a:pt x="158114" y="6648"/>
                </a:lnTo>
                <a:lnTo>
                  <a:pt x="157602" y="6955"/>
                </a:lnTo>
                <a:lnTo>
                  <a:pt x="158114" y="7261"/>
                </a:lnTo>
                <a:lnTo>
                  <a:pt x="160057" y="7057"/>
                </a:lnTo>
                <a:lnTo>
                  <a:pt x="159750" y="6852"/>
                </a:lnTo>
                <a:lnTo>
                  <a:pt x="160159" y="6341"/>
                </a:lnTo>
                <a:lnTo>
                  <a:pt x="160875" y="6239"/>
                </a:lnTo>
                <a:lnTo>
                  <a:pt x="160875" y="6136"/>
                </a:lnTo>
                <a:lnTo>
                  <a:pt x="161182" y="6034"/>
                </a:lnTo>
                <a:lnTo>
                  <a:pt x="160977" y="5932"/>
                </a:lnTo>
                <a:lnTo>
                  <a:pt x="165273" y="4705"/>
                </a:lnTo>
                <a:close/>
                <a:moveTo>
                  <a:pt x="212114" y="6852"/>
                </a:moveTo>
                <a:lnTo>
                  <a:pt x="211500" y="7261"/>
                </a:lnTo>
                <a:lnTo>
                  <a:pt x="214057" y="7364"/>
                </a:lnTo>
                <a:lnTo>
                  <a:pt x="212114" y="6852"/>
                </a:lnTo>
                <a:close/>
                <a:moveTo>
                  <a:pt x="177955" y="7159"/>
                </a:moveTo>
                <a:lnTo>
                  <a:pt x="178568" y="7466"/>
                </a:lnTo>
                <a:lnTo>
                  <a:pt x="177852" y="7261"/>
                </a:lnTo>
                <a:lnTo>
                  <a:pt x="177955" y="7159"/>
                </a:lnTo>
                <a:close/>
                <a:moveTo>
                  <a:pt x="58602" y="6955"/>
                </a:moveTo>
                <a:lnTo>
                  <a:pt x="57375" y="7159"/>
                </a:lnTo>
                <a:lnTo>
                  <a:pt x="57784" y="7568"/>
                </a:lnTo>
                <a:lnTo>
                  <a:pt x="58602" y="7261"/>
                </a:lnTo>
                <a:lnTo>
                  <a:pt x="58602" y="6955"/>
                </a:lnTo>
                <a:close/>
                <a:moveTo>
                  <a:pt x="108307" y="7568"/>
                </a:moveTo>
                <a:lnTo>
                  <a:pt x="108211" y="7587"/>
                </a:lnTo>
                <a:lnTo>
                  <a:pt x="108211" y="7587"/>
                </a:lnTo>
                <a:lnTo>
                  <a:pt x="108381" y="7603"/>
                </a:lnTo>
                <a:lnTo>
                  <a:pt x="108381" y="7603"/>
                </a:lnTo>
                <a:lnTo>
                  <a:pt x="108307" y="7568"/>
                </a:lnTo>
                <a:close/>
                <a:moveTo>
                  <a:pt x="73636" y="7159"/>
                </a:moveTo>
                <a:lnTo>
                  <a:pt x="74659" y="7670"/>
                </a:lnTo>
                <a:lnTo>
                  <a:pt x="76193" y="7670"/>
                </a:lnTo>
                <a:lnTo>
                  <a:pt x="76193" y="7466"/>
                </a:lnTo>
                <a:lnTo>
                  <a:pt x="75989" y="7261"/>
                </a:lnTo>
                <a:lnTo>
                  <a:pt x="73636" y="7159"/>
                </a:lnTo>
                <a:close/>
                <a:moveTo>
                  <a:pt x="108381" y="7603"/>
                </a:moveTo>
                <a:lnTo>
                  <a:pt x="109841" y="8284"/>
                </a:lnTo>
                <a:lnTo>
                  <a:pt x="110250" y="7773"/>
                </a:lnTo>
                <a:lnTo>
                  <a:pt x="108381" y="7603"/>
                </a:lnTo>
                <a:close/>
                <a:moveTo>
                  <a:pt x="68011" y="6852"/>
                </a:moveTo>
                <a:lnTo>
                  <a:pt x="64227" y="7364"/>
                </a:lnTo>
                <a:lnTo>
                  <a:pt x="63511" y="8386"/>
                </a:lnTo>
                <a:lnTo>
                  <a:pt x="63511" y="8386"/>
                </a:lnTo>
                <a:lnTo>
                  <a:pt x="64534" y="8182"/>
                </a:lnTo>
                <a:lnTo>
                  <a:pt x="64739" y="7773"/>
                </a:lnTo>
                <a:lnTo>
                  <a:pt x="65352" y="7773"/>
                </a:lnTo>
                <a:lnTo>
                  <a:pt x="68011" y="6852"/>
                </a:lnTo>
                <a:close/>
                <a:moveTo>
                  <a:pt x="216716" y="8182"/>
                </a:moveTo>
                <a:lnTo>
                  <a:pt x="217227" y="8489"/>
                </a:lnTo>
                <a:lnTo>
                  <a:pt x="217330" y="8182"/>
                </a:lnTo>
                <a:close/>
                <a:moveTo>
                  <a:pt x="62080" y="6852"/>
                </a:moveTo>
                <a:lnTo>
                  <a:pt x="60852" y="7159"/>
                </a:lnTo>
                <a:lnTo>
                  <a:pt x="61568" y="7364"/>
                </a:lnTo>
                <a:lnTo>
                  <a:pt x="61057" y="7466"/>
                </a:lnTo>
                <a:lnTo>
                  <a:pt x="61057" y="7568"/>
                </a:lnTo>
                <a:lnTo>
                  <a:pt x="60341" y="7773"/>
                </a:lnTo>
                <a:lnTo>
                  <a:pt x="60034" y="7466"/>
                </a:lnTo>
                <a:lnTo>
                  <a:pt x="59420" y="7773"/>
                </a:lnTo>
                <a:lnTo>
                  <a:pt x="59727" y="8182"/>
                </a:lnTo>
                <a:lnTo>
                  <a:pt x="60136" y="8284"/>
                </a:lnTo>
                <a:lnTo>
                  <a:pt x="60443" y="8898"/>
                </a:lnTo>
                <a:lnTo>
                  <a:pt x="61159" y="8898"/>
                </a:lnTo>
                <a:lnTo>
                  <a:pt x="61364" y="8489"/>
                </a:lnTo>
                <a:lnTo>
                  <a:pt x="62182" y="8591"/>
                </a:lnTo>
                <a:lnTo>
                  <a:pt x="63205" y="7773"/>
                </a:lnTo>
                <a:lnTo>
                  <a:pt x="62795" y="7875"/>
                </a:lnTo>
                <a:lnTo>
                  <a:pt x="62795" y="7670"/>
                </a:lnTo>
                <a:lnTo>
                  <a:pt x="62898" y="7670"/>
                </a:lnTo>
                <a:lnTo>
                  <a:pt x="62182" y="7568"/>
                </a:lnTo>
                <a:lnTo>
                  <a:pt x="63409" y="7261"/>
                </a:lnTo>
                <a:lnTo>
                  <a:pt x="63205" y="7159"/>
                </a:lnTo>
                <a:lnTo>
                  <a:pt x="63511" y="6852"/>
                </a:lnTo>
                <a:close/>
                <a:moveTo>
                  <a:pt x="47250" y="6443"/>
                </a:moveTo>
                <a:lnTo>
                  <a:pt x="47148" y="6852"/>
                </a:lnTo>
                <a:lnTo>
                  <a:pt x="43977" y="8386"/>
                </a:lnTo>
                <a:lnTo>
                  <a:pt x="44284" y="8386"/>
                </a:lnTo>
                <a:lnTo>
                  <a:pt x="44898" y="8693"/>
                </a:lnTo>
                <a:lnTo>
                  <a:pt x="44795" y="9102"/>
                </a:lnTo>
                <a:lnTo>
                  <a:pt x="44795" y="9102"/>
                </a:lnTo>
                <a:lnTo>
                  <a:pt x="51955" y="7159"/>
                </a:lnTo>
                <a:lnTo>
                  <a:pt x="51545" y="6545"/>
                </a:lnTo>
                <a:lnTo>
                  <a:pt x="50318" y="6750"/>
                </a:lnTo>
                <a:lnTo>
                  <a:pt x="50420" y="6545"/>
                </a:lnTo>
                <a:lnTo>
                  <a:pt x="50011" y="6648"/>
                </a:lnTo>
                <a:lnTo>
                  <a:pt x="50216" y="6545"/>
                </a:lnTo>
                <a:lnTo>
                  <a:pt x="47250" y="6443"/>
                </a:lnTo>
                <a:close/>
                <a:moveTo>
                  <a:pt x="158625" y="7261"/>
                </a:moveTo>
                <a:lnTo>
                  <a:pt x="157602" y="7875"/>
                </a:lnTo>
                <a:lnTo>
                  <a:pt x="157500" y="8182"/>
                </a:lnTo>
                <a:lnTo>
                  <a:pt x="156989" y="8284"/>
                </a:lnTo>
                <a:lnTo>
                  <a:pt x="159034" y="9102"/>
                </a:lnTo>
                <a:lnTo>
                  <a:pt x="158830" y="9102"/>
                </a:lnTo>
                <a:lnTo>
                  <a:pt x="158830" y="9205"/>
                </a:lnTo>
                <a:lnTo>
                  <a:pt x="158727" y="9205"/>
                </a:lnTo>
                <a:lnTo>
                  <a:pt x="158727" y="9307"/>
                </a:lnTo>
                <a:lnTo>
                  <a:pt x="158625" y="9307"/>
                </a:lnTo>
                <a:lnTo>
                  <a:pt x="160773" y="9614"/>
                </a:lnTo>
                <a:lnTo>
                  <a:pt x="160773" y="9614"/>
                </a:lnTo>
                <a:lnTo>
                  <a:pt x="160568" y="9511"/>
                </a:lnTo>
                <a:lnTo>
                  <a:pt x="161489" y="9511"/>
                </a:lnTo>
                <a:lnTo>
                  <a:pt x="159239" y="8080"/>
                </a:lnTo>
                <a:lnTo>
                  <a:pt x="159341" y="7773"/>
                </a:lnTo>
                <a:lnTo>
                  <a:pt x="159545" y="7670"/>
                </a:lnTo>
                <a:lnTo>
                  <a:pt x="159545" y="7466"/>
                </a:lnTo>
                <a:lnTo>
                  <a:pt x="158625" y="7261"/>
                </a:lnTo>
                <a:close/>
                <a:moveTo>
                  <a:pt x="18920" y="9818"/>
                </a:moveTo>
                <a:lnTo>
                  <a:pt x="18511" y="9920"/>
                </a:lnTo>
                <a:lnTo>
                  <a:pt x="18511" y="9920"/>
                </a:lnTo>
                <a:lnTo>
                  <a:pt x="18637" y="9901"/>
                </a:lnTo>
                <a:lnTo>
                  <a:pt x="18637" y="9901"/>
                </a:lnTo>
                <a:lnTo>
                  <a:pt x="18920" y="9818"/>
                </a:lnTo>
                <a:close/>
                <a:moveTo>
                  <a:pt x="137352" y="10125"/>
                </a:moveTo>
                <a:lnTo>
                  <a:pt x="137352" y="10125"/>
                </a:lnTo>
                <a:lnTo>
                  <a:pt x="137352" y="10125"/>
                </a:lnTo>
                <a:close/>
                <a:moveTo>
                  <a:pt x="88977" y="9818"/>
                </a:moveTo>
                <a:lnTo>
                  <a:pt x="88670" y="10125"/>
                </a:lnTo>
                <a:lnTo>
                  <a:pt x="88466" y="10125"/>
                </a:lnTo>
                <a:lnTo>
                  <a:pt x="88364" y="10432"/>
                </a:lnTo>
                <a:lnTo>
                  <a:pt x="88875" y="10534"/>
                </a:lnTo>
                <a:lnTo>
                  <a:pt x="88568" y="10636"/>
                </a:lnTo>
                <a:lnTo>
                  <a:pt x="89489" y="10636"/>
                </a:lnTo>
                <a:lnTo>
                  <a:pt x="90000" y="10227"/>
                </a:lnTo>
                <a:lnTo>
                  <a:pt x="88977" y="9818"/>
                </a:lnTo>
                <a:close/>
                <a:moveTo>
                  <a:pt x="52466" y="7261"/>
                </a:moveTo>
                <a:lnTo>
                  <a:pt x="48170" y="8591"/>
                </a:lnTo>
                <a:lnTo>
                  <a:pt x="48784" y="8693"/>
                </a:lnTo>
                <a:lnTo>
                  <a:pt x="48375" y="8898"/>
                </a:lnTo>
                <a:lnTo>
                  <a:pt x="50216" y="8795"/>
                </a:lnTo>
                <a:lnTo>
                  <a:pt x="50216" y="8795"/>
                </a:lnTo>
                <a:lnTo>
                  <a:pt x="49705" y="8898"/>
                </a:lnTo>
                <a:lnTo>
                  <a:pt x="49807" y="8898"/>
                </a:lnTo>
                <a:lnTo>
                  <a:pt x="47761" y="9307"/>
                </a:lnTo>
                <a:lnTo>
                  <a:pt x="51545" y="9818"/>
                </a:lnTo>
                <a:lnTo>
                  <a:pt x="48273" y="9920"/>
                </a:lnTo>
                <a:lnTo>
                  <a:pt x="47557" y="10534"/>
                </a:lnTo>
                <a:lnTo>
                  <a:pt x="49193" y="10739"/>
                </a:lnTo>
                <a:lnTo>
                  <a:pt x="48989" y="11352"/>
                </a:lnTo>
                <a:lnTo>
                  <a:pt x="54102" y="10534"/>
                </a:lnTo>
                <a:lnTo>
                  <a:pt x="54102" y="10739"/>
                </a:lnTo>
                <a:lnTo>
                  <a:pt x="54818" y="10841"/>
                </a:lnTo>
                <a:lnTo>
                  <a:pt x="54614" y="10943"/>
                </a:lnTo>
                <a:lnTo>
                  <a:pt x="56148" y="11045"/>
                </a:lnTo>
                <a:lnTo>
                  <a:pt x="57170" y="10534"/>
                </a:lnTo>
                <a:lnTo>
                  <a:pt x="56250" y="10739"/>
                </a:lnTo>
                <a:lnTo>
                  <a:pt x="56455" y="10534"/>
                </a:lnTo>
                <a:lnTo>
                  <a:pt x="56352" y="10432"/>
                </a:lnTo>
                <a:lnTo>
                  <a:pt x="58295" y="10023"/>
                </a:lnTo>
                <a:lnTo>
                  <a:pt x="57989" y="9920"/>
                </a:lnTo>
                <a:lnTo>
                  <a:pt x="57989" y="9818"/>
                </a:lnTo>
                <a:lnTo>
                  <a:pt x="56864" y="9409"/>
                </a:lnTo>
                <a:lnTo>
                  <a:pt x="57682" y="7670"/>
                </a:lnTo>
                <a:lnTo>
                  <a:pt x="56455" y="7364"/>
                </a:lnTo>
                <a:lnTo>
                  <a:pt x="55739" y="8489"/>
                </a:lnTo>
                <a:lnTo>
                  <a:pt x="55023" y="8693"/>
                </a:lnTo>
                <a:lnTo>
                  <a:pt x="55023" y="8693"/>
                </a:lnTo>
                <a:lnTo>
                  <a:pt x="55227" y="7875"/>
                </a:lnTo>
                <a:lnTo>
                  <a:pt x="54614" y="7773"/>
                </a:lnTo>
                <a:lnTo>
                  <a:pt x="53591" y="8080"/>
                </a:lnTo>
                <a:lnTo>
                  <a:pt x="53693" y="7977"/>
                </a:lnTo>
                <a:lnTo>
                  <a:pt x="53182" y="8080"/>
                </a:lnTo>
                <a:lnTo>
                  <a:pt x="53182" y="8080"/>
                </a:lnTo>
                <a:lnTo>
                  <a:pt x="53898" y="7773"/>
                </a:lnTo>
                <a:lnTo>
                  <a:pt x="51750" y="7875"/>
                </a:lnTo>
                <a:lnTo>
                  <a:pt x="52466" y="7261"/>
                </a:lnTo>
                <a:close/>
                <a:moveTo>
                  <a:pt x="60341" y="10330"/>
                </a:moveTo>
                <a:lnTo>
                  <a:pt x="58602" y="10841"/>
                </a:lnTo>
                <a:lnTo>
                  <a:pt x="59114" y="11148"/>
                </a:lnTo>
                <a:lnTo>
                  <a:pt x="60136" y="11352"/>
                </a:lnTo>
                <a:lnTo>
                  <a:pt x="61159" y="11045"/>
                </a:lnTo>
                <a:lnTo>
                  <a:pt x="60239" y="10432"/>
                </a:lnTo>
                <a:lnTo>
                  <a:pt x="60341" y="10330"/>
                </a:lnTo>
                <a:close/>
                <a:moveTo>
                  <a:pt x="175193" y="11250"/>
                </a:moveTo>
                <a:lnTo>
                  <a:pt x="176114" y="11557"/>
                </a:lnTo>
                <a:lnTo>
                  <a:pt x="176114" y="12068"/>
                </a:lnTo>
                <a:lnTo>
                  <a:pt x="177136" y="12170"/>
                </a:lnTo>
                <a:lnTo>
                  <a:pt x="177136" y="12170"/>
                </a:lnTo>
                <a:lnTo>
                  <a:pt x="176011" y="12068"/>
                </a:lnTo>
                <a:lnTo>
                  <a:pt x="175193" y="11250"/>
                </a:lnTo>
                <a:close/>
                <a:moveTo>
                  <a:pt x="73023" y="11557"/>
                </a:moveTo>
                <a:lnTo>
                  <a:pt x="72307" y="12375"/>
                </a:lnTo>
                <a:lnTo>
                  <a:pt x="73432" y="12375"/>
                </a:lnTo>
                <a:lnTo>
                  <a:pt x="74148" y="11659"/>
                </a:lnTo>
                <a:lnTo>
                  <a:pt x="73023" y="11557"/>
                </a:lnTo>
                <a:close/>
                <a:moveTo>
                  <a:pt x="108409" y="13295"/>
                </a:moveTo>
                <a:lnTo>
                  <a:pt x="108716" y="13398"/>
                </a:lnTo>
                <a:lnTo>
                  <a:pt x="108818" y="13398"/>
                </a:lnTo>
                <a:lnTo>
                  <a:pt x="108409" y="13295"/>
                </a:lnTo>
                <a:close/>
                <a:moveTo>
                  <a:pt x="9205" y="13807"/>
                </a:moveTo>
                <a:lnTo>
                  <a:pt x="9102" y="13909"/>
                </a:lnTo>
                <a:lnTo>
                  <a:pt x="9205" y="13909"/>
                </a:lnTo>
                <a:lnTo>
                  <a:pt x="9205" y="13807"/>
                </a:lnTo>
                <a:close/>
                <a:moveTo>
                  <a:pt x="5420" y="11045"/>
                </a:moveTo>
                <a:lnTo>
                  <a:pt x="0" y="14420"/>
                </a:lnTo>
                <a:lnTo>
                  <a:pt x="511" y="14318"/>
                </a:lnTo>
                <a:lnTo>
                  <a:pt x="1227" y="13909"/>
                </a:lnTo>
                <a:lnTo>
                  <a:pt x="1227" y="13705"/>
                </a:lnTo>
                <a:lnTo>
                  <a:pt x="1739" y="13398"/>
                </a:lnTo>
                <a:lnTo>
                  <a:pt x="1636" y="13500"/>
                </a:lnTo>
                <a:lnTo>
                  <a:pt x="2352" y="13295"/>
                </a:lnTo>
                <a:lnTo>
                  <a:pt x="2148" y="13398"/>
                </a:lnTo>
                <a:lnTo>
                  <a:pt x="2761" y="13193"/>
                </a:lnTo>
                <a:lnTo>
                  <a:pt x="2761" y="13193"/>
                </a:lnTo>
                <a:lnTo>
                  <a:pt x="1636" y="14011"/>
                </a:lnTo>
                <a:lnTo>
                  <a:pt x="3273" y="14114"/>
                </a:lnTo>
                <a:lnTo>
                  <a:pt x="3068" y="14625"/>
                </a:lnTo>
                <a:lnTo>
                  <a:pt x="3375" y="15034"/>
                </a:lnTo>
                <a:lnTo>
                  <a:pt x="3989" y="14932"/>
                </a:lnTo>
                <a:lnTo>
                  <a:pt x="3682" y="15136"/>
                </a:lnTo>
                <a:lnTo>
                  <a:pt x="4295" y="14932"/>
                </a:lnTo>
                <a:lnTo>
                  <a:pt x="4193" y="15034"/>
                </a:lnTo>
                <a:lnTo>
                  <a:pt x="4193" y="15034"/>
                </a:lnTo>
                <a:lnTo>
                  <a:pt x="4602" y="14727"/>
                </a:lnTo>
                <a:lnTo>
                  <a:pt x="4500" y="14625"/>
                </a:lnTo>
                <a:lnTo>
                  <a:pt x="5523" y="14318"/>
                </a:lnTo>
                <a:lnTo>
                  <a:pt x="5318" y="14318"/>
                </a:lnTo>
                <a:lnTo>
                  <a:pt x="5830" y="14114"/>
                </a:lnTo>
                <a:lnTo>
                  <a:pt x="5727" y="14114"/>
                </a:lnTo>
                <a:lnTo>
                  <a:pt x="5727" y="13909"/>
                </a:lnTo>
                <a:lnTo>
                  <a:pt x="6136" y="14011"/>
                </a:lnTo>
                <a:lnTo>
                  <a:pt x="6750" y="14011"/>
                </a:lnTo>
                <a:lnTo>
                  <a:pt x="6852" y="13807"/>
                </a:lnTo>
                <a:lnTo>
                  <a:pt x="7159" y="13909"/>
                </a:lnTo>
                <a:lnTo>
                  <a:pt x="8386" y="13500"/>
                </a:lnTo>
                <a:lnTo>
                  <a:pt x="8080" y="13398"/>
                </a:lnTo>
                <a:lnTo>
                  <a:pt x="7977" y="13398"/>
                </a:lnTo>
                <a:lnTo>
                  <a:pt x="8080" y="13193"/>
                </a:lnTo>
                <a:lnTo>
                  <a:pt x="8080" y="12886"/>
                </a:lnTo>
                <a:lnTo>
                  <a:pt x="7364" y="12682"/>
                </a:lnTo>
                <a:lnTo>
                  <a:pt x="7364" y="12682"/>
                </a:lnTo>
                <a:lnTo>
                  <a:pt x="7568" y="12784"/>
                </a:lnTo>
                <a:lnTo>
                  <a:pt x="6852" y="12886"/>
                </a:lnTo>
                <a:lnTo>
                  <a:pt x="7261" y="12682"/>
                </a:lnTo>
                <a:lnTo>
                  <a:pt x="6341" y="12682"/>
                </a:lnTo>
                <a:lnTo>
                  <a:pt x="6034" y="12989"/>
                </a:lnTo>
                <a:lnTo>
                  <a:pt x="6034" y="13193"/>
                </a:lnTo>
                <a:lnTo>
                  <a:pt x="5625" y="13398"/>
                </a:lnTo>
                <a:lnTo>
                  <a:pt x="5625" y="13398"/>
                </a:lnTo>
                <a:lnTo>
                  <a:pt x="5932" y="13193"/>
                </a:lnTo>
                <a:lnTo>
                  <a:pt x="5523" y="13295"/>
                </a:lnTo>
                <a:lnTo>
                  <a:pt x="5523" y="13091"/>
                </a:lnTo>
                <a:lnTo>
                  <a:pt x="6545" y="12375"/>
                </a:lnTo>
                <a:lnTo>
                  <a:pt x="6136" y="12375"/>
                </a:lnTo>
                <a:lnTo>
                  <a:pt x="6648" y="12068"/>
                </a:lnTo>
                <a:lnTo>
                  <a:pt x="5830" y="11659"/>
                </a:lnTo>
                <a:lnTo>
                  <a:pt x="5932" y="11557"/>
                </a:lnTo>
                <a:lnTo>
                  <a:pt x="5727" y="11352"/>
                </a:lnTo>
                <a:lnTo>
                  <a:pt x="5523" y="11557"/>
                </a:lnTo>
                <a:lnTo>
                  <a:pt x="5523" y="11352"/>
                </a:lnTo>
                <a:lnTo>
                  <a:pt x="5625" y="11250"/>
                </a:lnTo>
                <a:lnTo>
                  <a:pt x="5420" y="11045"/>
                </a:lnTo>
                <a:close/>
                <a:moveTo>
                  <a:pt x="113011" y="13193"/>
                </a:moveTo>
                <a:lnTo>
                  <a:pt x="112807" y="13398"/>
                </a:lnTo>
                <a:lnTo>
                  <a:pt x="112500" y="13398"/>
                </a:lnTo>
                <a:lnTo>
                  <a:pt x="112193" y="13602"/>
                </a:lnTo>
                <a:lnTo>
                  <a:pt x="111682" y="13500"/>
                </a:lnTo>
                <a:lnTo>
                  <a:pt x="111682" y="13500"/>
                </a:lnTo>
                <a:lnTo>
                  <a:pt x="111784" y="13807"/>
                </a:lnTo>
                <a:lnTo>
                  <a:pt x="111170" y="13500"/>
                </a:lnTo>
                <a:lnTo>
                  <a:pt x="110864" y="13500"/>
                </a:lnTo>
                <a:lnTo>
                  <a:pt x="110864" y="13807"/>
                </a:lnTo>
                <a:lnTo>
                  <a:pt x="110250" y="13602"/>
                </a:lnTo>
                <a:lnTo>
                  <a:pt x="110148" y="14011"/>
                </a:lnTo>
                <a:lnTo>
                  <a:pt x="109739" y="14011"/>
                </a:lnTo>
                <a:lnTo>
                  <a:pt x="109636" y="14216"/>
                </a:lnTo>
                <a:lnTo>
                  <a:pt x="109432" y="14114"/>
                </a:lnTo>
                <a:lnTo>
                  <a:pt x="109534" y="14011"/>
                </a:lnTo>
                <a:lnTo>
                  <a:pt x="109330" y="13807"/>
                </a:lnTo>
                <a:lnTo>
                  <a:pt x="109534" y="13602"/>
                </a:lnTo>
                <a:lnTo>
                  <a:pt x="108716" y="13398"/>
                </a:lnTo>
                <a:lnTo>
                  <a:pt x="108511" y="13398"/>
                </a:lnTo>
                <a:lnTo>
                  <a:pt x="108716" y="13705"/>
                </a:lnTo>
                <a:lnTo>
                  <a:pt x="108102" y="13500"/>
                </a:lnTo>
                <a:lnTo>
                  <a:pt x="108102" y="13500"/>
                </a:lnTo>
                <a:lnTo>
                  <a:pt x="108205" y="13602"/>
                </a:lnTo>
                <a:lnTo>
                  <a:pt x="108102" y="13705"/>
                </a:lnTo>
                <a:lnTo>
                  <a:pt x="107898" y="13705"/>
                </a:lnTo>
                <a:lnTo>
                  <a:pt x="108205" y="13807"/>
                </a:lnTo>
                <a:lnTo>
                  <a:pt x="107693" y="13807"/>
                </a:lnTo>
                <a:lnTo>
                  <a:pt x="107795" y="14011"/>
                </a:lnTo>
                <a:lnTo>
                  <a:pt x="107386" y="14011"/>
                </a:lnTo>
                <a:lnTo>
                  <a:pt x="109125" y="14114"/>
                </a:lnTo>
                <a:lnTo>
                  <a:pt x="108614" y="14318"/>
                </a:lnTo>
                <a:lnTo>
                  <a:pt x="109125" y="14318"/>
                </a:lnTo>
                <a:lnTo>
                  <a:pt x="109125" y="14420"/>
                </a:lnTo>
                <a:lnTo>
                  <a:pt x="107898" y="14523"/>
                </a:lnTo>
                <a:lnTo>
                  <a:pt x="107795" y="14727"/>
                </a:lnTo>
                <a:lnTo>
                  <a:pt x="109227" y="14830"/>
                </a:lnTo>
                <a:lnTo>
                  <a:pt x="108818" y="15136"/>
                </a:lnTo>
                <a:lnTo>
                  <a:pt x="109227" y="15034"/>
                </a:lnTo>
                <a:lnTo>
                  <a:pt x="108307" y="15341"/>
                </a:lnTo>
                <a:lnTo>
                  <a:pt x="108716" y="15545"/>
                </a:lnTo>
                <a:lnTo>
                  <a:pt x="109432" y="15443"/>
                </a:lnTo>
                <a:lnTo>
                  <a:pt x="111375" y="15852"/>
                </a:lnTo>
                <a:lnTo>
                  <a:pt x="114648" y="14625"/>
                </a:lnTo>
                <a:lnTo>
                  <a:pt x="114648" y="14216"/>
                </a:lnTo>
                <a:lnTo>
                  <a:pt x="114034" y="13807"/>
                </a:lnTo>
                <a:lnTo>
                  <a:pt x="113830" y="13500"/>
                </a:lnTo>
                <a:lnTo>
                  <a:pt x="114239" y="13295"/>
                </a:lnTo>
                <a:lnTo>
                  <a:pt x="113011" y="13193"/>
                </a:lnTo>
                <a:close/>
                <a:moveTo>
                  <a:pt x="65557" y="13705"/>
                </a:moveTo>
                <a:lnTo>
                  <a:pt x="63102" y="15750"/>
                </a:lnTo>
                <a:lnTo>
                  <a:pt x="63818" y="15750"/>
                </a:lnTo>
                <a:lnTo>
                  <a:pt x="64023" y="16159"/>
                </a:lnTo>
                <a:lnTo>
                  <a:pt x="66309" y="15364"/>
                </a:lnTo>
                <a:lnTo>
                  <a:pt x="66309" y="15364"/>
                </a:lnTo>
                <a:lnTo>
                  <a:pt x="67091" y="15852"/>
                </a:lnTo>
                <a:lnTo>
                  <a:pt x="68114" y="15545"/>
                </a:lnTo>
                <a:lnTo>
                  <a:pt x="67091" y="15443"/>
                </a:lnTo>
                <a:lnTo>
                  <a:pt x="67295" y="14830"/>
                </a:lnTo>
                <a:lnTo>
                  <a:pt x="65659" y="14011"/>
                </a:lnTo>
                <a:lnTo>
                  <a:pt x="65557" y="13705"/>
                </a:lnTo>
                <a:close/>
                <a:moveTo>
                  <a:pt x="128864" y="16773"/>
                </a:moveTo>
                <a:lnTo>
                  <a:pt x="128455" y="16875"/>
                </a:lnTo>
                <a:lnTo>
                  <a:pt x="128455" y="16875"/>
                </a:lnTo>
                <a:lnTo>
                  <a:pt x="128785" y="16804"/>
                </a:lnTo>
                <a:lnTo>
                  <a:pt x="128785" y="16804"/>
                </a:lnTo>
                <a:lnTo>
                  <a:pt x="128864" y="16773"/>
                </a:lnTo>
                <a:close/>
                <a:moveTo>
                  <a:pt x="73227" y="6955"/>
                </a:moveTo>
                <a:lnTo>
                  <a:pt x="70773" y="7364"/>
                </a:lnTo>
                <a:lnTo>
                  <a:pt x="71080" y="7670"/>
                </a:lnTo>
                <a:lnTo>
                  <a:pt x="70159" y="7773"/>
                </a:lnTo>
                <a:lnTo>
                  <a:pt x="70466" y="8080"/>
                </a:lnTo>
                <a:lnTo>
                  <a:pt x="70466" y="8386"/>
                </a:lnTo>
                <a:lnTo>
                  <a:pt x="69443" y="8386"/>
                </a:lnTo>
                <a:lnTo>
                  <a:pt x="69955" y="8693"/>
                </a:lnTo>
                <a:lnTo>
                  <a:pt x="69545" y="9205"/>
                </a:lnTo>
                <a:lnTo>
                  <a:pt x="68318" y="9205"/>
                </a:lnTo>
                <a:lnTo>
                  <a:pt x="69545" y="8898"/>
                </a:lnTo>
                <a:lnTo>
                  <a:pt x="69136" y="8489"/>
                </a:lnTo>
                <a:lnTo>
                  <a:pt x="69443" y="7773"/>
                </a:lnTo>
                <a:lnTo>
                  <a:pt x="71284" y="6955"/>
                </a:lnTo>
                <a:lnTo>
                  <a:pt x="71284" y="6955"/>
                </a:lnTo>
                <a:lnTo>
                  <a:pt x="67193" y="8284"/>
                </a:lnTo>
                <a:lnTo>
                  <a:pt x="66682" y="8898"/>
                </a:lnTo>
                <a:lnTo>
                  <a:pt x="67909" y="9205"/>
                </a:lnTo>
                <a:lnTo>
                  <a:pt x="66477" y="9205"/>
                </a:lnTo>
                <a:lnTo>
                  <a:pt x="68114" y="9716"/>
                </a:lnTo>
                <a:lnTo>
                  <a:pt x="67909" y="9920"/>
                </a:lnTo>
                <a:lnTo>
                  <a:pt x="70875" y="10125"/>
                </a:lnTo>
                <a:lnTo>
                  <a:pt x="70875" y="10023"/>
                </a:lnTo>
                <a:lnTo>
                  <a:pt x="72205" y="10227"/>
                </a:lnTo>
                <a:lnTo>
                  <a:pt x="72614" y="9716"/>
                </a:lnTo>
                <a:lnTo>
                  <a:pt x="73534" y="9920"/>
                </a:lnTo>
                <a:lnTo>
                  <a:pt x="73432" y="10227"/>
                </a:lnTo>
                <a:lnTo>
                  <a:pt x="73841" y="10330"/>
                </a:lnTo>
                <a:lnTo>
                  <a:pt x="73636" y="10432"/>
                </a:lnTo>
                <a:lnTo>
                  <a:pt x="74148" y="10330"/>
                </a:lnTo>
                <a:lnTo>
                  <a:pt x="74250" y="10739"/>
                </a:lnTo>
                <a:lnTo>
                  <a:pt x="73432" y="11148"/>
                </a:lnTo>
                <a:lnTo>
                  <a:pt x="74685" y="10969"/>
                </a:lnTo>
                <a:lnTo>
                  <a:pt x="74761" y="11045"/>
                </a:lnTo>
                <a:lnTo>
                  <a:pt x="74557" y="11148"/>
                </a:lnTo>
                <a:lnTo>
                  <a:pt x="75375" y="11557"/>
                </a:lnTo>
                <a:lnTo>
                  <a:pt x="75477" y="12273"/>
                </a:lnTo>
                <a:lnTo>
                  <a:pt x="73534" y="13398"/>
                </a:lnTo>
                <a:lnTo>
                  <a:pt x="73636" y="13807"/>
                </a:lnTo>
                <a:lnTo>
                  <a:pt x="72000" y="14216"/>
                </a:lnTo>
                <a:lnTo>
                  <a:pt x="72000" y="14318"/>
                </a:lnTo>
                <a:lnTo>
                  <a:pt x="72000" y="14420"/>
                </a:lnTo>
                <a:lnTo>
                  <a:pt x="71898" y="14625"/>
                </a:lnTo>
                <a:lnTo>
                  <a:pt x="72000" y="14318"/>
                </a:lnTo>
                <a:lnTo>
                  <a:pt x="71080" y="14114"/>
                </a:lnTo>
                <a:lnTo>
                  <a:pt x="70057" y="14727"/>
                </a:lnTo>
                <a:lnTo>
                  <a:pt x="70977" y="15136"/>
                </a:lnTo>
                <a:lnTo>
                  <a:pt x="72307" y="14727"/>
                </a:lnTo>
                <a:lnTo>
                  <a:pt x="72818" y="14830"/>
                </a:lnTo>
                <a:lnTo>
                  <a:pt x="72716" y="15034"/>
                </a:lnTo>
                <a:lnTo>
                  <a:pt x="72716" y="15034"/>
                </a:lnTo>
                <a:lnTo>
                  <a:pt x="73330" y="14830"/>
                </a:lnTo>
                <a:lnTo>
                  <a:pt x="73125" y="15034"/>
                </a:lnTo>
                <a:lnTo>
                  <a:pt x="73739" y="15545"/>
                </a:lnTo>
                <a:lnTo>
                  <a:pt x="73636" y="15648"/>
                </a:lnTo>
                <a:lnTo>
                  <a:pt x="74148" y="15750"/>
                </a:lnTo>
                <a:lnTo>
                  <a:pt x="73636" y="15955"/>
                </a:lnTo>
                <a:lnTo>
                  <a:pt x="74250" y="16261"/>
                </a:lnTo>
                <a:lnTo>
                  <a:pt x="74045" y="16364"/>
                </a:lnTo>
                <a:lnTo>
                  <a:pt x="76909" y="17386"/>
                </a:lnTo>
                <a:lnTo>
                  <a:pt x="77318" y="17080"/>
                </a:lnTo>
                <a:lnTo>
                  <a:pt x="76398" y="16364"/>
                </a:lnTo>
                <a:lnTo>
                  <a:pt x="76500" y="16261"/>
                </a:lnTo>
                <a:lnTo>
                  <a:pt x="75989" y="15648"/>
                </a:lnTo>
                <a:lnTo>
                  <a:pt x="76705" y="15648"/>
                </a:lnTo>
                <a:lnTo>
                  <a:pt x="78034" y="16568"/>
                </a:lnTo>
                <a:lnTo>
                  <a:pt x="78239" y="16364"/>
                </a:lnTo>
                <a:lnTo>
                  <a:pt x="78545" y="16364"/>
                </a:lnTo>
                <a:lnTo>
                  <a:pt x="78545" y="15648"/>
                </a:lnTo>
                <a:lnTo>
                  <a:pt x="78955" y="15955"/>
                </a:lnTo>
                <a:lnTo>
                  <a:pt x="78955" y="15443"/>
                </a:lnTo>
                <a:lnTo>
                  <a:pt x="79057" y="15341"/>
                </a:lnTo>
                <a:lnTo>
                  <a:pt x="78750" y="15341"/>
                </a:lnTo>
                <a:lnTo>
                  <a:pt x="78545" y="15136"/>
                </a:lnTo>
                <a:lnTo>
                  <a:pt x="78955" y="14932"/>
                </a:lnTo>
                <a:lnTo>
                  <a:pt x="78648" y="14932"/>
                </a:lnTo>
                <a:lnTo>
                  <a:pt x="78955" y="14830"/>
                </a:lnTo>
                <a:lnTo>
                  <a:pt x="78648" y="14625"/>
                </a:lnTo>
                <a:lnTo>
                  <a:pt x="78034" y="14625"/>
                </a:lnTo>
                <a:lnTo>
                  <a:pt x="77830" y="14216"/>
                </a:lnTo>
                <a:lnTo>
                  <a:pt x="78034" y="14114"/>
                </a:lnTo>
                <a:lnTo>
                  <a:pt x="77523" y="14011"/>
                </a:lnTo>
                <a:lnTo>
                  <a:pt x="77727" y="13807"/>
                </a:lnTo>
                <a:lnTo>
                  <a:pt x="77318" y="13398"/>
                </a:lnTo>
                <a:lnTo>
                  <a:pt x="78341" y="13602"/>
                </a:lnTo>
                <a:lnTo>
                  <a:pt x="78136" y="13193"/>
                </a:lnTo>
                <a:lnTo>
                  <a:pt x="78545" y="13091"/>
                </a:lnTo>
                <a:lnTo>
                  <a:pt x="79466" y="13398"/>
                </a:lnTo>
                <a:lnTo>
                  <a:pt x="79159" y="13602"/>
                </a:lnTo>
                <a:lnTo>
                  <a:pt x="79159" y="13602"/>
                </a:lnTo>
                <a:lnTo>
                  <a:pt x="80284" y="13295"/>
                </a:lnTo>
                <a:lnTo>
                  <a:pt x="79466" y="13909"/>
                </a:lnTo>
                <a:lnTo>
                  <a:pt x="79568" y="14318"/>
                </a:lnTo>
                <a:lnTo>
                  <a:pt x="79977" y="14114"/>
                </a:lnTo>
                <a:lnTo>
                  <a:pt x="80182" y="14420"/>
                </a:lnTo>
                <a:lnTo>
                  <a:pt x="80489" y="14420"/>
                </a:lnTo>
                <a:lnTo>
                  <a:pt x="80693" y="13909"/>
                </a:lnTo>
                <a:lnTo>
                  <a:pt x="80489" y="13909"/>
                </a:lnTo>
                <a:lnTo>
                  <a:pt x="81818" y="13602"/>
                </a:lnTo>
                <a:lnTo>
                  <a:pt x="81511" y="13398"/>
                </a:lnTo>
                <a:lnTo>
                  <a:pt x="81716" y="13295"/>
                </a:lnTo>
                <a:lnTo>
                  <a:pt x="81614" y="13193"/>
                </a:lnTo>
                <a:lnTo>
                  <a:pt x="82023" y="13295"/>
                </a:lnTo>
                <a:lnTo>
                  <a:pt x="82023" y="12989"/>
                </a:lnTo>
                <a:lnTo>
                  <a:pt x="82227" y="12989"/>
                </a:lnTo>
                <a:lnTo>
                  <a:pt x="82227" y="12682"/>
                </a:lnTo>
                <a:lnTo>
                  <a:pt x="81000" y="12886"/>
                </a:lnTo>
                <a:lnTo>
                  <a:pt x="81716" y="12477"/>
                </a:lnTo>
                <a:lnTo>
                  <a:pt x="80591" y="12375"/>
                </a:lnTo>
                <a:lnTo>
                  <a:pt x="81307" y="12170"/>
                </a:lnTo>
                <a:lnTo>
                  <a:pt x="80591" y="11966"/>
                </a:lnTo>
                <a:lnTo>
                  <a:pt x="80795" y="11864"/>
                </a:lnTo>
                <a:lnTo>
                  <a:pt x="80284" y="12068"/>
                </a:lnTo>
                <a:lnTo>
                  <a:pt x="80386" y="11864"/>
                </a:lnTo>
                <a:lnTo>
                  <a:pt x="80080" y="11864"/>
                </a:lnTo>
                <a:lnTo>
                  <a:pt x="80182" y="11761"/>
                </a:lnTo>
                <a:lnTo>
                  <a:pt x="79670" y="11966"/>
                </a:lnTo>
                <a:lnTo>
                  <a:pt x="80080" y="11557"/>
                </a:lnTo>
                <a:lnTo>
                  <a:pt x="79670" y="11761"/>
                </a:lnTo>
                <a:lnTo>
                  <a:pt x="79466" y="11761"/>
                </a:lnTo>
                <a:lnTo>
                  <a:pt x="79568" y="11557"/>
                </a:lnTo>
                <a:lnTo>
                  <a:pt x="79773" y="11455"/>
                </a:lnTo>
                <a:lnTo>
                  <a:pt x="79057" y="11352"/>
                </a:lnTo>
                <a:lnTo>
                  <a:pt x="78955" y="11148"/>
                </a:lnTo>
                <a:lnTo>
                  <a:pt x="78239" y="11045"/>
                </a:lnTo>
                <a:lnTo>
                  <a:pt x="79466" y="10943"/>
                </a:lnTo>
                <a:lnTo>
                  <a:pt x="78648" y="10841"/>
                </a:lnTo>
                <a:lnTo>
                  <a:pt x="80284" y="10739"/>
                </a:lnTo>
                <a:lnTo>
                  <a:pt x="78648" y="10534"/>
                </a:lnTo>
                <a:lnTo>
                  <a:pt x="80080" y="10330"/>
                </a:lnTo>
                <a:lnTo>
                  <a:pt x="79670" y="10023"/>
                </a:lnTo>
                <a:lnTo>
                  <a:pt x="79057" y="10125"/>
                </a:lnTo>
                <a:lnTo>
                  <a:pt x="79364" y="9920"/>
                </a:lnTo>
                <a:lnTo>
                  <a:pt x="78443" y="10023"/>
                </a:lnTo>
                <a:lnTo>
                  <a:pt x="79568" y="9716"/>
                </a:lnTo>
                <a:lnTo>
                  <a:pt x="79466" y="9409"/>
                </a:lnTo>
                <a:lnTo>
                  <a:pt x="78750" y="9409"/>
                </a:lnTo>
                <a:lnTo>
                  <a:pt x="77625" y="10023"/>
                </a:lnTo>
                <a:lnTo>
                  <a:pt x="77420" y="9716"/>
                </a:lnTo>
                <a:lnTo>
                  <a:pt x="78545" y="9205"/>
                </a:lnTo>
                <a:lnTo>
                  <a:pt x="77216" y="9409"/>
                </a:lnTo>
                <a:lnTo>
                  <a:pt x="77216" y="9409"/>
                </a:lnTo>
                <a:lnTo>
                  <a:pt x="78341" y="8898"/>
                </a:lnTo>
                <a:lnTo>
                  <a:pt x="76500" y="8898"/>
                </a:lnTo>
                <a:lnTo>
                  <a:pt x="77011" y="8591"/>
                </a:lnTo>
                <a:lnTo>
                  <a:pt x="75886" y="9000"/>
                </a:lnTo>
                <a:lnTo>
                  <a:pt x="76398" y="8693"/>
                </a:lnTo>
                <a:lnTo>
                  <a:pt x="76091" y="8693"/>
                </a:lnTo>
                <a:lnTo>
                  <a:pt x="76807" y="8386"/>
                </a:lnTo>
                <a:lnTo>
                  <a:pt x="76807" y="8386"/>
                </a:lnTo>
                <a:lnTo>
                  <a:pt x="75580" y="8591"/>
                </a:lnTo>
                <a:lnTo>
                  <a:pt x="75580" y="8591"/>
                </a:lnTo>
                <a:lnTo>
                  <a:pt x="76500" y="8182"/>
                </a:lnTo>
                <a:lnTo>
                  <a:pt x="74761" y="7875"/>
                </a:lnTo>
                <a:lnTo>
                  <a:pt x="74761" y="7875"/>
                </a:lnTo>
                <a:lnTo>
                  <a:pt x="74864" y="8182"/>
                </a:lnTo>
                <a:lnTo>
                  <a:pt x="74045" y="8489"/>
                </a:lnTo>
                <a:lnTo>
                  <a:pt x="73739" y="8080"/>
                </a:lnTo>
                <a:lnTo>
                  <a:pt x="72511" y="8489"/>
                </a:lnTo>
                <a:lnTo>
                  <a:pt x="72818" y="8284"/>
                </a:lnTo>
                <a:lnTo>
                  <a:pt x="72716" y="8182"/>
                </a:lnTo>
                <a:lnTo>
                  <a:pt x="73125" y="7977"/>
                </a:lnTo>
                <a:lnTo>
                  <a:pt x="72614" y="8182"/>
                </a:lnTo>
                <a:lnTo>
                  <a:pt x="73534" y="7773"/>
                </a:lnTo>
                <a:lnTo>
                  <a:pt x="73227" y="6955"/>
                </a:lnTo>
                <a:close/>
                <a:moveTo>
                  <a:pt x="103500" y="0"/>
                </a:moveTo>
                <a:lnTo>
                  <a:pt x="103807" y="102"/>
                </a:lnTo>
                <a:lnTo>
                  <a:pt x="99205" y="205"/>
                </a:lnTo>
                <a:lnTo>
                  <a:pt x="101864" y="307"/>
                </a:lnTo>
                <a:lnTo>
                  <a:pt x="99614" y="409"/>
                </a:lnTo>
                <a:lnTo>
                  <a:pt x="100125" y="511"/>
                </a:lnTo>
                <a:lnTo>
                  <a:pt x="99818" y="818"/>
                </a:lnTo>
                <a:lnTo>
                  <a:pt x="97057" y="511"/>
                </a:lnTo>
                <a:lnTo>
                  <a:pt x="97057" y="818"/>
                </a:lnTo>
                <a:lnTo>
                  <a:pt x="94705" y="1023"/>
                </a:lnTo>
                <a:lnTo>
                  <a:pt x="94705" y="614"/>
                </a:lnTo>
                <a:lnTo>
                  <a:pt x="91841" y="818"/>
                </a:lnTo>
                <a:lnTo>
                  <a:pt x="92966" y="1227"/>
                </a:lnTo>
                <a:lnTo>
                  <a:pt x="90716" y="920"/>
                </a:lnTo>
                <a:lnTo>
                  <a:pt x="86625" y="1841"/>
                </a:lnTo>
                <a:lnTo>
                  <a:pt x="86932" y="2148"/>
                </a:lnTo>
                <a:lnTo>
                  <a:pt x="87955" y="2045"/>
                </a:lnTo>
                <a:lnTo>
                  <a:pt x="87955" y="2045"/>
                </a:lnTo>
                <a:lnTo>
                  <a:pt x="81818" y="3477"/>
                </a:lnTo>
                <a:lnTo>
                  <a:pt x="83148" y="3682"/>
                </a:lnTo>
                <a:lnTo>
                  <a:pt x="82841" y="3784"/>
                </a:lnTo>
                <a:lnTo>
                  <a:pt x="85091" y="3989"/>
                </a:lnTo>
                <a:lnTo>
                  <a:pt x="82023" y="4295"/>
                </a:lnTo>
                <a:lnTo>
                  <a:pt x="82125" y="4398"/>
                </a:lnTo>
                <a:lnTo>
                  <a:pt x="82125" y="4500"/>
                </a:lnTo>
                <a:lnTo>
                  <a:pt x="83557" y="4602"/>
                </a:lnTo>
                <a:lnTo>
                  <a:pt x="82534" y="4807"/>
                </a:lnTo>
                <a:lnTo>
                  <a:pt x="88568" y="5318"/>
                </a:lnTo>
                <a:lnTo>
                  <a:pt x="88568" y="5625"/>
                </a:lnTo>
                <a:lnTo>
                  <a:pt x="89489" y="6341"/>
                </a:lnTo>
                <a:lnTo>
                  <a:pt x="88670" y="6648"/>
                </a:lnTo>
                <a:lnTo>
                  <a:pt x="89386" y="6750"/>
                </a:lnTo>
                <a:lnTo>
                  <a:pt x="89182" y="7057"/>
                </a:lnTo>
                <a:lnTo>
                  <a:pt x="89386" y="7466"/>
                </a:lnTo>
                <a:lnTo>
                  <a:pt x="89386" y="7568"/>
                </a:lnTo>
                <a:lnTo>
                  <a:pt x="89591" y="7773"/>
                </a:lnTo>
                <a:lnTo>
                  <a:pt x="88977" y="7977"/>
                </a:lnTo>
                <a:lnTo>
                  <a:pt x="89080" y="8080"/>
                </a:lnTo>
                <a:lnTo>
                  <a:pt x="88773" y="8182"/>
                </a:lnTo>
                <a:lnTo>
                  <a:pt x="88773" y="8182"/>
                </a:lnTo>
                <a:lnTo>
                  <a:pt x="89386" y="8080"/>
                </a:lnTo>
                <a:lnTo>
                  <a:pt x="88568" y="8795"/>
                </a:lnTo>
                <a:lnTo>
                  <a:pt x="90102" y="8489"/>
                </a:lnTo>
                <a:lnTo>
                  <a:pt x="90102" y="8591"/>
                </a:lnTo>
                <a:lnTo>
                  <a:pt x="90205" y="8591"/>
                </a:lnTo>
                <a:lnTo>
                  <a:pt x="90205" y="8693"/>
                </a:lnTo>
                <a:lnTo>
                  <a:pt x="91023" y="8693"/>
                </a:lnTo>
                <a:lnTo>
                  <a:pt x="90000" y="9102"/>
                </a:lnTo>
                <a:lnTo>
                  <a:pt x="91227" y="9205"/>
                </a:lnTo>
                <a:lnTo>
                  <a:pt x="90716" y="9205"/>
                </a:lnTo>
                <a:lnTo>
                  <a:pt x="91023" y="9409"/>
                </a:lnTo>
                <a:lnTo>
                  <a:pt x="91227" y="9716"/>
                </a:lnTo>
                <a:lnTo>
                  <a:pt x="88875" y="9614"/>
                </a:lnTo>
                <a:lnTo>
                  <a:pt x="91330" y="10125"/>
                </a:lnTo>
                <a:lnTo>
                  <a:pt x="90511" y="10739"/>
                </a:lnTo>
                <a:lnTo>
                  <a:pt x="91023" y="10739"/>
                </a:lnTo>
                <a:lnTo>
                  <a:pt x="90511" y="10841"/>
                </a:lnTo>
                <a:lnTo>
                  <a:pt x="90205" y="11148"/>
                </a:lnTo>
                <a:lnTo>
                  <a:pt x="90511" y="11148"/>
                </a:lnTo>
                <a:lnTo>
                  <a:pt x="88568" y="11557"/>
                </a:lnTo>
                <a:lnTo>
                  <a:pt x="90102" y="11455"/>
                </a:lnTo>
                <a:lnTo>
                  <a:pt x="88057" y="12170"/>
                </a:lnTo>
                <a:lnTo>
                  <a:pt x="90102" y="11966"/>
                </a:lnTo>
                <a:lnTo>
                  <a:pt x="89898" y="12068"/>
                </a:lnTo>
                <a:lnTo>
                  <a:pt x="90205" y="12273"/>
                </a:lnTo>
                <a:lnTo>
                  <a:pt x="88261" y="12273"/>
                </a:lnTo>
                <a:lnTo>
                  <a:pt x="87955" y="12784"/>
                </a:lnTo>
                <a:lnTo>
                  <a:pt x="88773" y="12784"/>
                </a:lnTo>
                <a:lnTo>
                  <a:pt x="87648" y="13500"/>
                </a:lnTo>
                <a:lnTo>
                  <a:pt x="89489" y="12784"/>
                </a:lnTo>
                <a:lnTo>
                  <a:pt x="89489" y="12784"/>
                </a:lnTo>
                <a:lnTo>
                  <a:pt x="87750" y="13602"/>
                </a:lnTo>
                <a:lnTo>
                  <a:pt x="87852" y="13602"/>
                </a:lnTo>
                <a:lnTo>
                  <a:pt x="87750" y="14011"/>
                </a:lnTo>
                <a:lnTo>
                  <a:pt x="89182" y="13807"/>
                </a:lnTo>
                <a:lnTo>
                  <a:pt x="88261" y="14114"/>
                </a:lnTo>
                <a:lnTo>
                  <a:pt x="88057" y="15239"/>
                </a:lnTo>
                <a:lnTo>
                  <a:pt x="88773" y="14727"/>
                </a:lnTo>
                <a:lnTo>
                  <a:pt x="89080" y="14318"/>
                </a:lnTo>
                <a:lnTo>
                  <a:pt x="89489" y="15034"/>
                </a:lnTo>
                <a:lnTo>
                  <a:pt x="88466" y="15034"/>
                </a:lnTo>
                <a:lnTo>
                  <a:pt x="88364" y="15341"/>
                </a:lnTo>
                <a:lnTo>
                  <a:pt x="89080" y="15136"/>
                </a:lnTo>
                <a:lnTo>
                  <a:pt x="88977" y="15239"/>
                </a:lnTo>
                <a:lnTo>
                  <a:pt x="89182" y="15239"/>
                </a:lnTo>
                <a:lnTo>
                  <a:pt x="88261" y="15443"/>
                </a:lnTo>
                <a:lnTo>
                  <a:pt x="88568" y="16466"/>
                </a:lnTo>
                <a:lnTo>
                  <a:pt x="89080" y="16261"/>
                </a:lnTo>
                <a:lnTo>
                  <a:pt x="88568" y="16773"/>
                </a:lnTo>
                <a:lnTo>
                  <a:pt x="89386" y="17182"/>
                </a:lnTo>
                <a:lnTo>
                  <a:pt x="88977" y="17591"/>
                </a:lnTo>
                <a:lnTo>
                  <a:pt x="89386" y="18205"/>
                </a:lnTo>
                <a:lnTo>
                  <a:pt x="89795" y="18205"/>
                </a:lnTo>
                <a:lnTo>
                  <a:pt x="89386" y="18409"/>
                </a:lnTo>
                <a:lnTo>
                  <a:pt x="89795" y="18409"/>
                </a:lnTo>
                <a:lnTo>
                  <a:pt x="89795" y="18307"/>
                </a:lnTo>
                <a:lnTo>
                  <a:pt x="91227" y="18000"/>
                </a:lnTo>
                <a:lnTo>
                  <a:pt x="91023" y="18614"/>
                </a:lnTo>
                <a:lnTo>
                  <a:pt x="91943" y="18511"/>
                </a:lnTo>
                <a:lnTo>
                  <a:pt x="91943" y="18511"/>
                </a:lnTo>
                <a:lnTo>
                  <a:pt x="91330" y="18920"/>
                </a:lnTo>
                <a:lnTo>
                  <a:pt x="91330" y="18920"/>
                </a:lnTo>
                <a:lnTo>
                  <a:pt x="92148" y="18818"/>
                </a:lnTo>
                <a:lnTo>
                  <a:pt x="92148" y="19227"/>
                </a:lnTo>
                <a:lnTo>
                  <a:pt x="92455" y="19227"/>
                </a:lnTo>
                <a:lnTo>
                  <a:pt x="92250" y="19125"/>
                </a:lnTo>
                <a:lnTo>
                  <a:pt x="92966" y="18920"/>
                </a:lnTo>
                <a:lnTo>
                  <a:pt x="92455" y="18614"/>
                </a:lnTo>
                <a:lnTo>
                  <a:pt x="93375" y="18409"/>
                </a:lnTo>
                <a:lnTo>
                  <a:pt x="93989" y="17591"/>
                </a:lnTo>
                <a:lnTo>
                  <a:pt x="93784" y="17489"/>
                </a:lnTo>
                <a:lnTo>
                  <a:pt x="94091" y="17386"/>
                </a:lnTo>
                <a:lnTo>
                  <a:pt x="94295" y="16670"/>
                </a:lnTo>
                <a:lnTo>
                  <a:pt x="93784" y="16568"/>
                </a:lnTo>
                <a:lnTo>
                  <a:pt x="94807" y="16364"/>
                </a:lnTo>
                <a:lnTo>
                  <a:pt x="94500" y="16159"/>
                </a:lnTo>
                <a:lnTo>
                  <a:pt x="95830" y="15648"/>
                </a:lnTo>
                <a:lnTo>
                  <a:pt x="95830" y="15239"/>
                </a:lnTo>
                <a:lnTo>
                  <a:pt x="95216" y="15136"/>
                </a:lnTo>
                <a:lnTo>
                  <a:pt x="96136" y="15034"/>
                </a:lnTo>
                <a:lnTo>
                  <a:pt x="95830" y="14625"/>
                </a:lnTo>
                <a:lnTo>
                  <a:pt x="96955" y="14216"/>
                </a:lnTo>
                <a:lnTo>
                  <a:pt x="96545" y="14011"/>
                </a:lnTo>
                <a:lnTo>
                  <a:pt x="98489" y="13398"/>
                </a:lnTo>
                <a:lnTo>
                  <a:pt x="98182" y="13295"/>
                </a:lnTo>
                <a:lnTo>
                  <a:pt x="98795" y="13295"/>
                </a:lnTo>
                <a:lnTo>
                  <a:pt x="98386" y="13909"/>
                </a:lnTo>
                <a:lnTo>
                  <a:pt x="99205" y="13602"/>
                </a:lnTo>
                <a:lnTo>
                  <a:pt x="99307" y="13705"/>
                </a:lnTo>
                <a:lnTo>
                  <a:pt x="102580" y="11659"/>
                </a:lnTo>
                <a:lnTo>
                  <a:pt x="102682" y="11455"/>
                </a:lnTo>
                <a:lnTo>
                  <a:pt x="109125" y="10227"/>
                </a:lnTo>
                <a:lnTo>
                  <a:pt x="109023" y="10227"/>
                </a:lnTo>
                <a:lnTo>
                  <a:pt x="109636" y="10023"/>
                </a:lnTo>
                <a:lnTo>
                  <a:pt x="106159" y="10023"/>
                </a:lnTo>
                <a:lnTo>
                  <a:pt x="106977" y="9716"/>
                </a:lnTo>
                <a:lnTo>
                  <a:pt x="105239" y="9716"/>
                </a:lnTo>
                <a:lnTo>
                  <a:pt x="105852" y="9205"/>
                </a:lnTo>
                <a:lnTo>
                  <a:pt x="107386" y="9205"/>
                </a:lnTo>
                <a:lnTo>
                  <a:pt x="106773" y="8693"/>
                </a:lnTo>
                <a:lnTo>
                  <a:pt x="108409" y="9102"/>
                </a:lnTo>
                <a:lnTo>
                  <a:pt x="109023" y="9716"/>
                </a:lnTo>
                <a:lnTo>
                  <a:pt x="109636" y="9307"/>
                </a:lnTo>
                <a:lnTo>
                  <a:pt x="109636" y="9716"/>
                </a:lnTo>
                <a:lnTo>
                  <a:pt x="110148" y="9307"/>
                </a:lnTo>
                <a:lnTo>
                  <a:pt x="110148" y="8795"/>
                </a:lnTo>
                <a:lnTo>
                  <a:pt x="109739" y="9000"/>
                </a:lnTo>
                <a:lnTo>
                  <a:pt x="110148" y="8591"/>
                </a:lnTo>
                <a:lnTo>
                  <a:pt x="108205" y="8080"/>
                </a:lnTo>
                <a:lnTo>
                  <a:pt x="108511" y="7977"/>
                </a:lnTo>
                <a:lnTo>
                  <a:pt x="108307" y="7670"/>
                </a:lnTo>
                <a:lnTo>
                  <a:pt x="107284" y="7773"/>
                </a:lnTo>
                <a:lnTo>
                  <a:pt x="107284" y="7773"/>
                </a:lnTo>
                <a:lnTo>
                  <a:pt x="108211" y="7587"/>
                </a:lnTo>
                <a:lnTo>
                  <a:pt x="108211" y="7587"/>
                </a:lnTo>
                <a:lnTo>
                  <a:pt x="106875" y="7466"/>
                </a:lnTo>
                <a:lnTo>
                  <a:pt x="107489" y="7364"/>
                </a:lnTo>
                <a:lnTo>
                  <a:pt x="107080" y="7159"/>
                </a:lnTo>
                <a:lnTo>
                  <a:pt x="108716" y="7159"/>
                </a:lnTo>
                <a:lnTo>
                  <a:pt x="108307" y="6852"/>
                </a:lnTo>
                <a:lnTo>
                  <a:pt x="111375" y="7159"/>
                </a:lnTo>
                <a:lnTo>
                  <a:pt x="111068" y="6750"/>
                </a:lnTo>
                <a:lnTo>
                  <a:pt x="110352" y="6750"/>
                </a:lnTo>
                <a:lnTo>
                  <a:pt x="110352" y="6545"/>
                </a:lnTo>
                <a:lnTo>
                  <a:pt x="110659" y="6239"/>
                </a:lnTo>
                <a:lnTo>
                  <a:pt x="110557" y="6545"/>
                </a:lnTo>
                <a:lnTo>
                  <a:pt x="112295" y="6443"/>
                </a:lnTo>
                <a:lnTo>
                  <a:pt x="111989" y="6034"/>
                </a:lnTo>
                <a:lnTo>
                  <a:pt x="111273" y="6239"/>
                </a:lnTo>
                <a:lnTo>
                  <a:pt x="111273" y="5830"/>
                </a:lnTo>
                <a:lnTo>
                  <a:pt x="110557" y="5830"/>
                </a:lnTo>
                <a:lnTo>
                  <a:pt x="111784" y="5727"/>
                </a:lnTo>
                <a:lnTo>
                  <a:pt x="112091" y="5830"/>
                </a:lnTo>
                <a:lnTo>
                  <a:pt x="112193" y="5011"/>
                </a:lnTo>
                <a:lnTo>
                  <a:pt x="111375" y="4909"/>
                </a:lnTo>
                <a:lnTo>
                  <a:pt x="111068" y="4705"/>
                </a:lnTo>
                <a:lnTo>
                  <a:pt x="110659" y="4602"/>
                </a:lnTo>
                <a:lnTo>
                  <a:pt x="113011" y="4500"/>
                </a:lnTo>
                <a:lnTo>
                  <a:pt x="113216" y="4091"/>
                </a:lnTo>
                <a:lnTo>
                  <a:pt x="111989" y="3886"/>
                </a:lnTo>
                <a:lnTo>
                  <a:pt x="112807" y="3886"/>
                </a:lnTo>
                <a:lnTo>
                  <a:pt x="111580" y="3784"/>
                </a:lnTo>
                <a:lnTo>
                  <a:pt x="112091" y="3170"/>
                </a:lnTo>
                <a:lnTo>
                  <a:pt x="111989" y="3068"/>
                </a:lnTo>
                <a:lnTo>
                  <a:pt x="113114" y="2557"/>
                </a:lnTo>
                <a:lnTo>
                  <a:pt x="112909" y="2352"/>
                </a:lnTo>
                <a:lnTo>
                  <a:pt x="113216" y="1943"/>
                </a:lnTo>
                <a:lnTo>
                  <a:pt x="115261" y="1841"/>
                </a:lnTo>
                <a:lnTo>
                  <a:pt x="114750" y="1739"/>
                </a:lnTo>
                <a:lnTo>
                  <a:pt x="116284" y="1534"/>
                </a:lnTo>
                <a:lnTo>
                  <a:pt x="116080" y="1432"/>
                </a:lnTo>
                <a:lnTo>
                  <a:pt x="117818" y="1125"/>
                </a:lnTo>
                <a:lnTo>
                  <a:pt x="111273" y="1636"/>
                </a:lnTo>
                <a:lnTo>
                  <a:pt x="111273" y="1636"/>
                </a:lnTo>
                <a:lnTo>
                  <a:pt x="112398" y="1125"/>
                </a:lnTo>
                <a:lnTo>
                  <a:pt x="107898" y="818"/>
                </a:lnTo>
                <a:lnTo>
                  <a:pt x="112500" y="409"/>
                </a:lnTo>
                <a:lnTo>
                  <a:pt x="106977" y="205"/>
                </a:lnTo>
                <a:lnTo>
                  <a:pt x="110352" y="0"/>
                </a:lnTo>
                <a:close/>
                <a:moveTo>
                  <a:pt x="5114" y="22807"/>
                </a:moveTo>
                <a:lnTo>
                  <a:pt x="5069" y="22823"/>
                </a:lnTo>
                <a:lnTo>
                  <a:pt x="5069" y="22823"/>
                </a:lnTo>
                <a:lnTo>
                  <a:pt x="5011" y="22909"/>
                </a:lnTo>
                <a:lnTo>
                  <a:pt x="5114" y="22807"/>
                </a:lnTo>
                <a:close/>
                <a:moveTo>
                  <a:pt x="133057" y="23011"/>
                </a:moveTo>
                <a:lnTo>
                  <a:pt x="132955" y="23216"/>
                </a:lnTo>
                <a:lnTo>
                  <a:pt x="132443" y="23216"/>
                </a:lnTo>
                <a:lnTo>
                  <a:pt x="132955" y="23727"/>
                </a:lnTo>
                <a:lnTo>
                  <a:pt x="133261" y="23727"/>
                </a:lnTo>
                <a:lnTo>
                  <a:pt x="133568" y="23216"/>
                </a:lnTo>
                <a:lnTo>
                  <a:pt x="133057" y="23011"/>
                </a:lnTo>
                <a:close/>
                <a:moveTo>
                  <a:pt x="1125" y="23625"/>
                </a:moveTo>
                <a:lnTo>
                  <a:pt x="102" y="24034"/>
                </a:lnTo>
                <a:lnTo>
                  <a:pt x="1120" y="23634"/>
                </a:lnTo>
                <a:lnTo>
                  <a:pt x="1120" y="23634"/>
                </a:lnTo>
                <a:lnTo>
                  <a:pt x="1125" y="23625"/>
                </a:lnTo>
                <a:close/>
                <a:moveTo>
                  <a:pt x="102" y="24034"/>
                </a:moveTo>
                <a:lnTo>
                  <a:pt x="102" y="24034"/>
                </a:lnTo>
                <a:lnTo>
                  <a:pt x="102" y="24034"/>
                </a:lnTo>
                <a:close/>
                <a:moveTo>
                  <a:pt x="138170" y="24136"/>
                </a:moveTo>
                <a:lnTo>
                  <a:pt x="138375" y="24239"/>
                </a:lnTo>
                <a:lnTo>
                  <a:pt x="138477" y="24239"/>
                </a:lnTo>
                <a:lnTo>
                  <a:pt x="138170" y="24136"/>
                </a:lnTo>
                <a:close/>
                <a:moveTo>
                  <a:pt x="118534" y="23523"/>
                </a:moveTo>
                <a:lnTo>
                  <a:pt x="118636" y="23625"/>
                </a:lnTo>
                <a:lnTo>
                  <a:pt x="118330" y="23932"/>
                </a:lnTo>
                <a:lnTo>
                  <a:pt x="118330" y="23727"/>
                </a:lnTo>
                <a:lnTo>
                  <a:pt x="117818" y="23830"/>
                </a:lnTo>
                <a:lnTo>
                  <a:pt x="117511" y="24239"/>
                </a:lnTo>
                <a:lnTo>
                  <a:pt x="117920" y="24239"/>
                </a:lnTo>
                <a:lnTo>
                  <a:pt x="117614" y="24648"/>
                </a:lnTo>
                <a:lnTo>
                  <a:pt x="116489" y="24750"/>
                </a:lnTo>
                <a:lnTo>
                  <a:pt x="116591" y="24852"/>
                </a:lnTo>
                <a:lnTo>
                  <a:pt x="116591" y="25057"/>
                </a:lnTo>
                <a:lnTo>
                  <a:pt x="116795" y="24955"/>
                </a:lnTo>
                <a:lnTo>
                  <a:pt x="116693" y="25261"/>
                </a:lnTo>
                <a:lnTo>
                  <a:pt x="116386" y="25364"/>
                </a:lnTo>
                <a:lnTo>
                  <a:pt x="116386" y="25466"/>
                </a:lnTo>
                <a:lnTo>
                  <a:pt x="116591" y="25466"/>
                </a:lnTo>
                <a:lnTo>
                  <a:pt x="116591" y="25568"/>
                </a:lnTo>
                <a:lnTo>
                  <a:pt x="117307" y="25670"/>
                </a:lnTo>
                <a:lnTo>
                  <a:pt x="116489" y="26284"/>
                </a:lnTo>
                <a:lnTo>
                  <a:pt x="116489" y="26284"/>
                </a:lnTo>
                <a:lnTo>
                  <a:pt x="117409" y="26182"/>
                </a:lnTo>
                <a:lnTo>
                  <a:pt x="116489" y="26489"/>
                </a:lnTo>
                <a:lnTo>
                  <a:pt x="116591" y="26591"/>
                </a:lnTo>
                <a:lnTo>
                  <a:pt x="116080" y="26693"/>
                </a:lnTo>
                <a:lnTo>
                  <a:pt x="116489" y="26693"/>
                </a:lnTo>
                <a:lnTo>
                  <a:pt x="116080" y="27000"/>
                </a:lnTo>
                <a:lnTo>
                  <a:pt x="116693" y="27000"/>
                </a:lnTo>
                <a:lnTo>
                  <a:pt x="116284" y="27205"/>
                </a:lnTo>
                <a:lnTo>
                  <a:pt x="116284" y="27205"/>
                </a:lnTo>
                <a:lnTo>
                  <a:pt x="116693" y="27102"/>
                </a:lnTo>
                <a:lnTo>
                  <a:pt x="116489" y="27307"/>
                </a:lnTo>
                <a:lnTo>
                  <a:pt x="119250" y="26591"/>
                </a:lnTo>
                <a:lnTo>
                  <a:pt x="119148" y="26489"/>
                </a:lnTo>
                <a:lnTo>
                  <a:pt x="119455" y="24852"/>
                </a:lnTo>
                <a:lnTo>
                  <a:pt x="119352" y="24750"/>
                </a:lnTo>
                <a:lnTo>
                  <a:pt x="119966" y="24545"/>
                </a:lnTo>
                <a:lnTo>
                  <a:pt x="119864" y="24341"/>
                </a:lnTo>
                <a:lnTo>
                  <a:pt x="119659" y="24239"/>
                </a:lnTo>
                <a:lnTo>
                  <a:pt x="119455" y="23727"/>
                </a:lnTo>
                <a:lnTo>
                  <a:pt x="118636" y="23830"/>
                </a:lnTo>
                <a:lnTo>
                  <a:pt x="118841" y="23625"/>
                </a:lnTo>
                <a:lnTo>
                  <a:pt x="118534" y="23523"/>
                </a:lnTo>
                <a:close/>
                <a:moveTo>
                  <a:pt x="121398" y="20455"/>
                </a:moveTo>
                <a:lnTo>
                  <a:pt x="120477" y="20761"/>
                </a:lnTo>
                <a:lnTo>
                  <a:pt x="119966" y="21682"/>
                </a:lnTo>
                <a:lnTo>
                  <a:pt x="119761" y="22091"/>
                </a:lnTo>
                <a:lnTo>
                  <a:pt x="119864" y="22091"/>
                </a:lnTo>
                <a:lnTo>
                  <a:pt x="119557" y="22295"/>
                </a:lnTo>
                <a:lnTo>
                  <a:pt x="120273" y="22193"/>
                </a:lnTo>
                <a:lnTo>
                  <a:pt x="119966" y="23523"/>
                </a:lnTo>
                <a:lnTo>
                  <a:pt x="120170" y="23011"/>
                </a:lnTo>
                <a:lnTo>
                  <a:pt x="120580" y="22807"/>
                </a:lnTo>
                <a:lnTo>
                  <a:pt x="120682" y="23011"/>
                </a:lnTo>
                <a:lnTo>
                  <a:pt x="120375" y="24239"/>
                </a:lnTo>
                <a:lnTo>
                  <a:pt x="121807" y="23932"/>
                </a:lnTo>
                <a:lnTo>
                  <a:pt x="122011" y="25568"/>
                </a:lnTo>
                <a:lnTo>
                  <a:pt x="120580" y="26080"/>
                </a:lnTo>
                <a:lnTo>
                  <a:pt x="120580" y="26080"/>
                </a:lnTo>
                <a:lnTo>
                  <a:pt x="120989" y="25977"/>
                </a:lnTo>
                <a:lnTo>
                  <a:pt x="121091" y="26284"/>
                </a:lnTo>
                <a:lnTo>
                  <a:pt x="120068" y="27000"/>
                </a:lnTo>
                <a:lnTo>
                  <a:pt x="120989" y="27205"/>
                </a:lnTo>
                <a:lnTo>
                  <a:pt x="120886" y="27307"/>
                </a:lnTo>
                <a:lnTo>
                  <a:pt x="121602" y="27409"/>
                </a:lnTo>
                <a:lnTo>
                  <a:pt x="122216" y="27102"/>
                </a:lnTo>
                <a:lnTo>
                  <a:pt x="121602" y="27614"/>
                </a:lnTo>
                <a:lnTo>
                  <a:pt x="120989" y="27614"/>
                </a:lnTo>
                <a:lnTo>
                  <a:pt x="119761" y="28739"/>
                </a:lnTo>
                <a:lnTo>
                  <a:pt x="120068" y="28841"/>
                </a:lnTo>
                <a:lnTo>
                  <a:pt x="120375" y="28534"/>
                </a:lnTo>
                <a:lnTo>
                  <a:pt x="121091" y="28534"/>
                </a:lnTo>
                <a:lnTo>
                  <a:pt x="121807" y="28125"/>
                </a:lnTo>
                <a:lnTo>
                  <a:pt x="122625" y="28227"/>
                </a:lnTo>
                <a:lnTo>
                  <a:pt x="122523" y="28125"/>
                </a:lnTo>
                <a:lnTo>
                  <a:pt x="123136" y="28023"/>
                </a:lnTo>
                <a:lnTo>
                  <a:pt x="123034" y="27920"/>
                </a:lnTo>
                <a:lnTo>
                  <a:pt x="124773" y="27920"/>
                </a:lnTo>
                <a:lnTo>
                  <a:pt x="125182" y="27409"/>
                </a:lnTo>
                <a:lnTo>
                  <a:pt x="124466" y="27409"/>
                </a:lnTo>
                <a:lnTo>
                  <a:pt x="125080" y="26898"/>
                </a:lnTo>
                <a:lnTo>
                  <a:pt x="125284" y="25977"/>
                </a:lnTo>
                <a:lnTo>
                  <a:pt x="124159" y="25977"/>
                </a:lnTo>
                <a:lnTo>
                  <a:pt x="123648" y="25159"/>
                </a:lnTo>
                <a:lnTo>
                  <a:pt x="124261" y="25261"/>
                </a:lnTo>
                <a:lnTo>
                  <a:pt x="124261" y="25261"/>
                </a:lnTo>
                <a:lnTo>
                  <a:pt x="124057" y="24750"/>
                </a:lnTo>
                <a:lnTo>
                  <a:pt x="123239" y="24239"/>
                </a:lnTo>
                <a:lnTo>
                  <a:pt x="122932" y="23420"/>
                </a:lnTo>
                <a:lnTo>
                  <a:pt x="121295" y="22807"/>
                </a:lnTo>
                <a:lnTo>
                  <a:pt x="122011" y="22705"/>
                </a:lnTo>
                <a:lnTo>
                  <a:pt x="121705" y="22602"/>
                </a:lnTo>
                <a:lnTo>
                  <a:pt x="122318" y="22295"/>
                </a:lnTo>
                <a:lnTo>
                  <a:pt x="122830" y="21580"/>
                </a:lnTo>
                <a:lnTo>
                  <a:pt x="121091" y="21375"/>
                </a:lnTo>
                <a:lnTo>
                  <a:pt x="121295" y="21170"/>
                </a:lnTo>
                <a:lnTo>
                  <a:pt x="121193" y="21170"/>
                </a:lnTo>
                <a:lnTo>
                  <a:pt x="121807" y="20659"/>
                </a:lnTo>
                <a:lnTo>
                  <a:pt x="121398" y="20455"/>
                </a:lnTo>
                <a:close/>
                <a:moveTo>
                  <a:pt x="23830" y="27920"/>
                </a:moveTo>
                <a:lnTo>
                  <a:pt x="23523" y="28330"/>
                </a:lnTo>
                <a:lnTo>
                  <a:pt x="24034" y="28227"/>
                </a:lnTo>
                <a:lnTo>
                  <a:pt x="23932" y="28432"/>
                </a:lnTo>
                <a:lnTo>
                  <a:pt x="23523" y="28534"/>
                </a:lnTo>
                <a:lnTo>
                  <a:pt x="23625" y="28534"/>
                </a:lnTo>
                <a:lnTo>
                  <a:pt x="23420" y="28739"/>
                </a:lnTo>
                <a:lnTo>
                  <a:pt x="23830" y="28739"/>
                </a:lnTo>
                <a:lnTo>
                  <a:pt x="23932" y="28636"/>
                </a:lnTo>
                <a:lnTo>
                  <a:pt x="24034" y="28943"/>
                </a:lnTo>
                <a:lnTo>
                  <a:pt x="24443" y="29148"/>
                </a:lnTo>
                <a:lnTo>
                  <a:pt x="24034" y="29455"/>
                </a:lnTo>
                <a:lnTo>
                  <a:pt x="24443" y="29455"/>
                </a:lnTo>
                <a:lnTo>
                  <a:pt x="24341" y="29557"/>
                </a:lnTo>
                <a:lnTo>
                  <a:pt x="24545" y="29659"/>
                </a:lnTo>
                <a:lnTo>
                  <a:pt x="24341" y="29761"/>
                </a:lnTo>
                <a:lnTo>
                  <a:pt x="25261" y="29557"/>
                </a:lnTo>
                <a:lnTo>
                  <a:pt x="25057" y="30273"/>
                </a:lnTo>
                <a:lnTo>
                  <a:pt x="25057" y="30273"/>
                </a:lnTo>
                <a:lnTo>
                  <a:pt x="25875" y="30170"/>
                </a:lnTo>
                <a:lnTo>
                  <a:pt x="25466" y="28534"/>
                </a:lnTo>
                <a:lnTo>
                  <a:pt x="23830" y="27920"/>
                </a:lnTo>
                <a:close/>
                <a:moveTo>
                  <a:pt x="25875" y="30170"/>
                </a:moveTo>
                <a:lnTo>
                  <a:pt x="25875" y="30273"/>
                </a:lnTo>
                <a:lnTo>
                  <a:pt x="25977" y="30170"/>
                </a:lnTo>
                <a:close/>
                <a:moveTo>
                  <a:pt x="72102" y="30989"/>
                </a:moveTo>
                <a:lnTo>
                  <a:pt x="72146" y="31003"/>
                </a:lnTo>
                <a:lnTo>
                  <a:pt x="72146" y="31003"/>
                </a:lnTo>
                <a:lnTo>
                  <a:pt x="72205" y="30989"/>
                </a:lnTo>
                <a:close/>
                <a:moveTo>
                  <a:pt x="25568" y="31398"/>
                </a:moveTo>
                <a:lnTo>
                  <a:pt x="25364" y="31500"/>
                </a:lnTo>
                <a:lnTo>
                  <a:pt x="25364" y="31500"/>
                </a:lnTo>
                <a:lnTo>
                  <a:pt x="25466" y="31398"/>
                </a:lnTo>
                <a:close/>
                <a:moveTo>
                  <a:pt x="80386" y="31500"/>
                </a:moveTo>
                <a:lnTo>
                  <a:pt x="80386" y="31500"/>
                </a:lnTo>
                <a:lnTo>
                  <a:pt x="80386" y="31500"/>
                </a:lnTo>
                <a:close/>
                <a:moveTo>
                  <a:pt x="80693" y="27307"/>
                </a:moveTo>
                <a:lnTo>
                  <a:pt x="80182" y="27409"/>
                </a:lnTo>
                <a:lnTo>
                  <a:pt x="78136" y="29864"/>
                </a:lnTo>
                <a:lnTo>
                  <a:pt x="77625" y="29966"/>
                </a:lnTo>
                <a:lnTo>
                  <a:pt x="77318" y="30170"/>
                </a:lnTo>
                <a:lnTo>
                  <a:pt x="77420" y="30068"/>
                </a:lnTo>
                <a:lnTo>
                  <a:pt x="77011" y="30273"/>
                </a:lnTo>
                <a:lnTo>
                  <a:pt x="77727" y="30273"/>
                </a:lnTo>
                <a:lnTo>
                  <a:pt x="76705" y="30989"/>
                </a:lnTo>
                <a:lnTo>
                  <a:pt x="79466" y="30989"/>
                </a:lnTo>
                <a:lnTo>
                  <a:pt x="79159" y="31295"/>
                </a:lnTo>
                <a:lnTo>
                  <a:pt x="80284" y="31193"/>
                </a:lnTo>
                <a:lnTo>
                  <a:pt x="79261" y="32011"/>
                </a:lnTo>
                <a:lnTo>
                  <a:pt x="80489" y="31295"/>
                </a:lnTo>
                <a:lnTo>
                  <a:pt x="80386" y="31500"/>
                </a:lnTo>
                <a:lnTo>
                  <a:pt x="80795" y="30989"/>
                </a:lnTo>
                <a:lnTo>
                  <a:pt x="81000" y="31398"/>
                </a:lnTo>
                <a:lnTo>
                  <a:pt x="80591" y="32011"/>
                </a:lnTo>
                <a:lnTo>
                  <a:pt x="81102" y="31705"/>
                </a:lnTo>
                <a:lnTo>
                  <a:pt x="81000" y="32216"/>
                </a:lnTo>
                <a:lnTo>
                  <a:pt x="81000" y="32216"/>
                </a:lnTo>
                <a:lnTo>
                  <a:pt x="81409" y="32114"/>
                </a:lnTo>
                <a:lnTo>
                  <a:pt x="81920" y="31091"/>
                </a:lnTo>
                <a:lnTo>
                  <a:pt x="81511" y="31398"/>
                </a:lnTo>
                <a:lnTo>
                  <a:pt x="81920" y="30682"/>
                </a:lnTo>
                <a:lnTo>
                  <a:pt x="81205" y="31193"/>
                </a:lnTo>
                <a:lnTo>
                  <a:pt x="81205" y="31193"/>
                </a:lnTo>
                <a:lnTo>
                  <a:pt x="81307" y="30784"/>
                </a:lnTo>
                <a:lnTo>
                  <a:pt x="81102" y="30784"/>
                </a:lnTo>
                <a:lnTo>
                  <a:pt x="81920" y="30170"/>
                </a:lnTo>
                <a:lnTo>
                  <a:pt x="81920" y="30170"/>
                </a:lnTo>
                <a:lnTo>
                  <a:pt x="81000" y="30477"/>
                </a:lnTo>
                <a:lnTo>
                  <a:pt x="81409" y="30170"/>
                </a:lnTo>
                <a:lnTo>
                  <a:pt x="81205" y="30068"/>
                </a:lnTo>
                <a:lnTo>
                  <a:pt x="81307" y="29966"/>
                </a:lnTo>
                <a:lnTo>
                  <a:pt x="81102" y="30068"/>
                </a:lnTo>
                <a:lnTo>
                  <a:pt x="81716" y="29557"/>
                </a:lnTo>
                <a:lnTo>
                  <a:pt x="81000" y="29455"/>
                </a:lnTo>
                <a:lnTo>
                  <a:pt x="81102" y="29250"/>
                </a:lnTo>
                <a:lnTo>
                  <a:pt x="80284" y="29761"/>
                </a:lnTo>
                <a:lnTo>
                  <a:pt x="80489" y="29250"/>
                </a:lnTo>
                <a:lnTo>
                  <a:pt x="80489" y="29250"/>
                </a:lnTo>
                <a:lnTo>
                  <a:pt x="80284" y="29455"/>
                </a:lnTo>
                <a:lnTo>
                  <a:pt x="80386" y="29352"/>
                </a:lnTo>
                <a:lnTo>
                  <a:pt x="79773" y="29352"/>
                </a:lnTo>
                <a:lnTo>
                  <a:pt x="79977" y="29148"/>
                </a:lnTo>
                <a:lnTo>
                  <a:pt x="79773" y="29250"/>
                </a:lnTo>
                <a:lnTo>
                  <a:pt x="80386" y="28841"/>
                </a:lnTo>
                <a:lnTo>
                  <a:pt x="79261" y="29250"/>
                </a:lnTo>
                <a:lnTo>
                  <a:pt x="80489" y="27716"/>
                </a:lnTo>
                <a:lnTo>
                  <a:pt x="80591" y="27511"/>
                </a:lnTo>
                <a:lnTo>
                  <a:pt x="80898" y="27307"/>
                </a:lnTo>
                <a:close/>
                <a:moveTo>
                  <a:pt x="239523" y="32216"/>
                </a:moveTo>
                <a:lnTo>
                  <a:pt x="240239" y="32830"/>
                </a:lnTo>
                <a:lnTo>
                  <a:pt x="239727" y="32318"/>
                </a:lnTo>
                <a:lnTo>
                  <a:pt x="239523" y="32216"/>
                </a:lnTo>
                <a:close/>
                <a:moveTo>
                  <a:pt x="232875" y="24443"/>
                </a:moveTo>
                <a:lnTo>
                  <a:pt x="232773" y="24648"/>
                </a:lnTo>
                <a:lnTo>
                  <a:pt x="233591" y="25159"/>
                </a:lnTo>
                <a:lnTo>
                  <a:pt x="233489" y="25261"/>
                </a:lnTo>
                <a:lnTo>
                  <a:pt x="233386" y="25364"/>
                </a:lnTo>
                <a:lnTo>
                  <a:pt x="234511" y="27102"/>
                </a:lnTo>
                <a:lnTo>
                  <a:pt x="239216" y="32932"/>
                </a:lnTo>
                <a:lnTo>
                  <a:pt x="239114" y="32114"/>
                </a:lnTo>
                <a:lnTo>
                  <a:pt x="239523" y="32216"/>
                </a:lnTo>
                <a:lnTo>
                  <a:pt x="239523" y="32216"/>
                </a:lnTo>
                <a:lnTo>
                  <a:pt x="238193" y="31091"/>
                </a:lnTo>
                <a:lnTo>
                  <a:pt x="237784" y="29557"/>
                </a:lnTo>
                <a:lnTo>
                  <a:pt x="239318" y="30170"/>
                </a:lnTo>
                <a:lnTo>
                  <a:pt x="232875" y="24443"/>
                </a:lnTo>
                <a:close/>
                <a:moveTo>
                  <a:pt x="244841" y="33341"/>
                </a:moveTo>
                <a:lnTo>
                  <a:pt x="244330" y="33443"/>
                </a:lnTo>
                <a:lnTo>
                  <a:pt x="244432" y="33648"/>
                </a:lnTo>
                <a:lnTo>
                  <a:pt x="244125" y="34364"/>
                </a:lnTo>
                <a:lnTo>
                  <a:pt x="244125" y="34466"/>
                </a:lnTo>
                <a:lnTo>
                  <a:pt x="244330" y="33955"/>
                </a:lnTo>
                <a:lnTo>
                  <a:pt x="245045" y="33545"/>
                </a:lnTo>
                <a:lnTo>
                  <a:pt x="244841" y="33341"/>
                </a:lnTo>
                <a:close/>
                <a:moveTo>
                  <a:pt x="243409" y="34466"/>
                </a:moveTo>
                <a:lnTo>
                  <a:pt x="243409" y="35080"/>
                </a:lnTo>
                <a:lnTo>
                  <a:pt x="243614" y="35284"/>
                </a:lnTo>
                <a:lnTo>
                  <a:pt x="243920" y="34466"/>
                </a:lnTo>
                <a:close/>
                <a:moveTo>
                  <a:pt x="54102" y="29864"/>
                </a:moveTo>
                <a:lnTo>
                  <a:pt x="56352" y="30886"/>
                </a:lnTo>
                <a:lnTo>
                  <a:pt x="56045" y="31193"/>
                </a:lnTo>
                <a:lnTo>
                  <a:pt x="56250" y="31602"/>
                </a:lnTo>
                <a:lnTo>
                  <a:pt x="56045" y="31807"/>
                </a:lnTo>
                <a:lnTo>
                  <a:pt x="56250" y="32011"/>
                </a:lnTo>
                <a:lnTo>
                  <a:pt x="56045" y="32114"/>
                </a:lnTo>
                <a:lnTo>
                  <a:pt x="56148" y="32114"/>
                </a:lnTo>
                <a:lnTo>
                  <a:pt x="55943" y="32318"/>
                </a:lnTo>
                <a:lnTo>
                  <a:pt x="58193" y="32727"/>
                </a:lnTo>
                <a:lnTo>
                  <a:pt x="58091" y="32830"/>
                </a:lnTo>
                <a:lnTo>
                  <a:pt x="58500" y="32830"/>
                </a:lnTo>
                <a:lnTo>
                  <a:pt x="58500" y="32932"/>
                </a:lnTo>
                <a:lnTo>
                  <a:pt x="58909" y="33239"/>
                </a:lnTo>
                <a:lnTo>
                  <a:pt x="59114" y="34057"/>
                </a:lnTo>
                <a:lnTo>
                  <a:pt x="59216" y="34057"/>
                </a:lnTo>
                <a:lnTo>
                  <a:pt x="59216" y="34159"/>
                </a:lnTo>
                <a:lnTo>
                  <a:pt x="59011" y="34057"/>
                </a:lnTo>
                <a:lnTo>
                  <a:pt x="58807" y="34364"/>
                </a:lnTo>
                <a:lnTo>
                  <a:pt x="58091" y="34261"/>
                </a:lnTo>
                <a:lnTo>
                  <a:pt x="57989" y="34159"/>
                </a:lnTo>
                <a:lnTo>
                  <a:pt x="58193" y="33955"/>
                </a:lnTo>
                <a:lnTo>
                  <a:pt x="58091" y="33955"/>
                </a:lnTo>
                <a:lnTo>
                  <a:pt x="58091" y="33648"/>
                </a:lnTo>
                <a:lnTo>
                  <a:pt x="57682" y="33648"/>
                </a:lnTo>
                <a:lnTo>
                  <a:pt x="56250" y="35898"/>
                </a:lnTo>
                <a:lnTo>
                  <a:pt x="56045" y="34875"/>
                </a:lnTo>
                <a:lnTo>
                  <a:pt x="55330" y="35182"/>
                </a:lnTo>
                <a:lnTo>
                  <a:pt x="55330" y="35182"/>
                </a:lnTo>
                <a:lnTo>
                  <a:pt x="56352" y="33750"/>
                </a:lnTo>
                <a:lnTo>
                  <a:pt x="56250" y="33443"/>
                </a:lnTo>
                <a:lnTo>
                  <a:pt x="55330" y="33136"/>
                </a:lnTo>
                <a:lnTo>
                  <a:pt x="54409" y="34159"/>
                </a:lnTo>
                <a:lnTo>
                  <a:pt x="54614" y="33648"/>
                </a:lnTo>
                <a:lnTo>
                  <a:pt x="52568" y="36818"/>
                </a:lnTo>
                <a:lnTo>
                  <a:pt x="51545" y="37125"/>
                </a:lnTo>
                <a:lnTo>
                  <a:pt x="52773" y="34364"/>
                </a:lnTo>
                <a:lnTo>
                  <a:pt x="52364" y="34364"/>
                </a:lnTo>
                <a:lnTo>
                  <a:pt x="53693" y="32932"/>
                </a:lnTo>
                <a:lnTo>
                  <a:pt x="53693" y="33136"/>
                </a:lnTo>
                <a:lnTo>
                  <a:pt x="54102" y="32932"/>
                </a:lnTo>
                <a:lnTo>
                  <a:pt x="53898" y="33239"/>
                </a:lnTo>
                <a:lnTo>
                  <a:pt x="53898" y="33239"/>
                </a:lnTo>
                <a:lnTo>
                  <a:pt x="55125" y="32727"/>
                </a:lnTo>
                <a:lnTo>
                  <a:pt x="55534" y="32932"/>
                </a:lnTo>
                <a:lnTo>
                  <a:pt x="55636" y="32830"/>
                </a:lnTo>
                <a:lnTo>
                  <a:pt x="56250" y="32830"/>
                </a:lnTo>
                <a:lnTo>
                  <a:pt x="55534" y="32318"/>
                </a:lnTo>
                <a:lnTo>
                  <a:pt x="55739" y="32114"/>
                </a:lnTo>
                <a:lnTo>
                  <a:pt x="53693" y="32318"/>
                </a:lnTo>
                <a:lnTo>
                  <a:pt x="53591" y="32011"/>
                </a:lnTo>
                <a:lnTo>
                  <a:pt x="52977" y="32011"/>
                </a:lnTo>
                <a:lnTo>
                  <a:pt x="52977" y="31602"/>
                </a:lnTo>
                <a:lnTo>
                  <a:pt x="50830" y="32216"/>
                </a:lnTo>
                <a:lnTo>
                  <a:pt x="50830" y="31909"/>
                </a:lnTo>
                <a:lnTo>
                  <a:pt x="50011" y="32011"/>
                </a:lnTo>
                <a:lnTo>
                  <a:pt x="53489" y="30273"/>
                </a:lnTo>
                <a:lnTo>
                  <a:pt x="53489" y="30273"/>
                </a:lnTo>
                <a:lnTo>
                  <a:pt x="53693" y="30068"/>
                </a:lnTo>
                <a:lnTo>
                  <a:pt x="53898" y="30068"/>
                </a:lnTo>
                <a:lnTo>
                  <a:pt x="53591" y="30375"/>
                </a:lnTo>
                <a:lnTo>
                  <a:pt x="54102" y="30068"/>
                </a:lnTo>
                <a:lnTo>
                  <a:pt x="54102" y="29864"/>
                </a:lnTo>
                <a:close/>
                <a:moveTo>
                  <a:pt x="131932" y="36000"/>
                </a:moveTo>
                <a:lnTo>
                  <a:pt x="131830" y="36205"/>
                </a:lnTo>
                <a:lnTo>
                  <a:pt x="131216" y="36511"/>
                </a:lnTo>
                <a:lnTo>
                  <a:pt x="131318" y="36614"/>
                </a:lnTo>
                <a:lnTo>
                  <a:pt x="131318" y="37023"/>
                </a:lnTo>
                <a:lnTo>
                  <a:pt x="131830" y="37432"/>
                </a:lnTo>
                <a:lnTo>
                  <a:pt x="131932" y="36000"/>
                </a:lnTo>
                <a:close/>
                <a:moveTo>
                  <a:pt x="239216" y="33443"/>
                </a:moveTo>
                <a:lnTo>
                  <a:pt x="240341" y="35693"/>
                </a:lnTo>
                <a:lnTo>
                  <a:pt x="239625" y="35591"/>
                </a:lnTo>
                <a:lnTo>
                  <a:pt x="239625" y="36205"/>
                </a:lnTo>
                <a:lnTo>
                  <a:pt x="240750" y="37432"/>
                </a:lnTo>
                <a:lnTo>
                  <a:pt x="240750" y="37125"/>
                </a:lnTo>
                <a:lnTo>
                  <a:pt x="241159" y="37125"/>
                </a:lnTo>
                <a:lnTo>
                  <a:pt x="240239" y="36614"/>
                </a:lnTo>
                <a:lnTo>
                  <a:pt x="240341" y="36307"/>
                </a:lnTo>
                <a:lnTo>
                  <a:pt x="240750" y="36511"/>
                </a:lnTo>
                <a:lnTo>
                  <a:pt x="241364" y="36409"/>
                </a:lnTo>
                <a:lnTo>
                  <a:pt x="242795" y="36920"/>
                </a:lnTo>
                <a:lnTo>
                  <a:pt x="242693" y="36409"/>
                </a:lnTo>
                <a:lnTo>
                  <a:pt x="244023" y="35489"/>
                </a:lnTo>
                <a:lnTo>
                  <a:pt x="243716" y="35591"/>
                </a:lnTo>
                <a:lnTo>
                  <a:pt x="243205" y="35284"/>
                </a:lnTo>
                <a:lnTo>
                  <a:pt x="242898" y="34568"/>
                </a:lnTo>
                <a:lnTo>
                  <a:pt x="242284" y="34875"/>
                </a:lnTo>
                <a:lnTo>
                  <a:pt x="239216" y="33443"/>
                </a:lnTo>
                <a:close/>
                <a:moveTo>
                  <a:pt x="143693" y="38659"/>
                </a:moveTo>
                <a:lnTo>
                  <a:pt x="144000" y="38864"/>
                </a:lnTo>
                <a:lnTo>
                  <a:pt x="143740" y="38678"/>
                </a:lnTo>
                <a:lnTo>
                  <a:pt x="143740" y="38678"/>
                </a:lnTo>
                <a:lnTo>
                  <a:pt x="143693" y="38659"/>
                </a:lnTo>
                <a:close/>
                <a:moveTo>
                  <a:pt x="155250" y="31602"/>
                </a:moveTo>
                <a:lnTo>
                  <a:pt x="155148" y="31705"/>
                </a:lnTo>
                <a:lnTo>
                  <a:pt x="155659" y="31705"/>
                </a:lnTo>
                <a:lnTo>
                  <a:pt x="155148" y="32011"/>
                </a:lnTo>
                <a:lnTo>
                  <a:pt x="155148" y="32216"/>
                </a:lnTo>
                <a:lnTo>
                  <a:pt x="154636" y="32216"/>
                </a:lnTo>
                <a:lnTo>
                  <a:pt x="155250" y="32727"/>
                </a:lnTo>
                <a:lnTo>
                  <a:pt x="154943" y="32932"/>
                </a:lnTo>
                <a:lnTo>
                  <a:pt x="154739" y="33341"/>
                </a:lnTo>
                <a:lnTo>
                  <a:pt x="154023" y="33443"/>
                </a:lnTo>
                <a:lnTo>
                  <a:pt x="154125" y="33545"/>
                </a:lnTo>
                <a:lnTo>
                  <a:pt x="153920" y="33648"/>
                </a:lnTo>
                <a:lnTo>
                  <a:pt x="158318" y="36205"/>
                </a:lnTo>
                <a:lnTo>
                  <a:pt x="158318" y="37636"/>
                </a:lnTo>
                <a:lnTo>
                  <a:pt x="148398" y="37636"/>
                </a:lnTo>
                <a:lnTo>
                  <a:pt x="149011" y="38148"/>
                </a:lnTo>
                <a:lnTo>
                  <a:pt x="148193" y="38352"/>
                </a:lnTo>
                <a:lnTo>
                  <a:pt x="148398" y="38455"/>
                </a:lnTo>
                <a:lnTo>
                  <a:pt x="147477" y="38557"/>
                </a:lnTo>
                <a:lnTo>
                  <a:pt x="147273" y="38455"/>
                </a:lnTo>
                <a:lnTo>
                  <a:pt x="147273" y="38455"/>
                </a:lnTo>
                <a:lnTo>
                  <a:pt x="147375" y="38557"/>
                </a:lnTo>
                <a:lnTo>
                  <a:pt x="146761" y="38455"/>
                </a:lnTo>
                <a:lnTo>
                  <a:pt x="146045" y="38864"/>
                </a:lnTo>
                <a:lnTo>
                  <a:pt x="146045" y="38864"/>
                </a:lnTo>
                <a:lnTo>
                  <a:pt x="147580" y="37841"/>
                </a:lnTo>
                <a:lnTo>
                  <a:pt x="148091" y="37943"/>
                </a:lnTo>
                <a:lnTo>
                  <a:pt x="148091" y="37943"/>
                </a:lnTo>
                <a:lnTo>
                  <a:pt x="146864" y="36409"/>
                </a:lnTo>
                <a:lnTo>
                  <a:pt x="147682" y="34364"/>
                </a:lnTo>
                <a:lnTo>
                  <a:pt x="147886" y="33955"/>
                </a:lnTo>
                <a:lnTo>
                  <a:pt x="147886" y="34159"/>
                </a:lnTo>
                <a:lnTo>
                  <a:pt x="148295" y="33545"/>
                </a:lnTo>
                <a:lnTo>
                  <a:pt x="148193" y="33239"/>
                </a:lnTo>
                <a:lnTo>
                  <a:pt x="149523" y="32011"/>
                </a:lnTo>
                <a:lnTo>
                  <a:pt x="149830" y="32114"/>
                </a:lnTo>
                <a:lnTo>
                  <a:pt x="149625" y="31602"/>
                </a:lnTo>
                <a:lnTo>
                  <a:pt x="150443" y="32216"/>
                </a:lnTo>
                <a:lnTo>
                  <a:pt x="149625" y="32318"/>
                </a:lnTo>
                <a:lnTo>
                  <a:pt x="150341" y="32727"/>
                </a:lnTo>
                <a:lnTo>
                  <a:pt x="151159" y="32727"/>
                </a:lnTo>
                <a:lnTo>
                  <a:pt x="151261" y="33034"/>
                </a:lnTo>
                <a:lnTo>
                  <a:pt x="150545" y="33443"/>
                </a:lnTo>
                <a:lnTo>
                  <a:pt x="151466" y="33852"/>
                </a:lnTo>
                <a:lnTo>
                  <a:pt x="151466" y="34364"/>
                </a:lnTo>
                <a:lnTo>
                  <a:pt x="152080" y="34364"/>
                </a:lnTo>
                <a:lnTo>
                  <a:pt x="153102" y="33750"/>
                </a:lnTo>
                <a:lnTo>
                  <a:pt x="153614" y="33852"/>
                </a:lnTo>
                <a:lnTo>
                  <a:pt x="153818" y="33443"/>
                </a:lnTo>
                <a:lnTo>
                  <a:pt x="152795" y="33443"/>
                </a:lnTo>
                <a:lnTo>
                  <a:pt x="152386" y="32830"/>
                </a:lnTo>
                <a:lnTo>
                  <a:pt x="152591" y="32420"/>
                </a:lnTo>
                <a:lnTo>
                  <a:pt x="152489" y="32727"/>
                </a:lnTo>
                <a:lnTo>
                  <a:pt x="152489" y="32727"/>
                </a:lnTo>
                <a:lnTo>
                  <a:pt x="155250" y="31602"/>
                </a:lnTo>
                <a:close/>
                <a:moveTo>
                  <a:pt x="144000" y="38864"/>
                </a:moveTo>
                <a:lnTo>
                  <a:pt x="144000" y="38864"/>
                </a:lnTo>
                <a:lnTo>
                  <a:pt x="144000" y="38864"/>
                </a:lnTo>
                <a:close/>
                <a:moveTo>
                  <a:pt x="144000" y="38864"/>
                </a:moveTo>
                <a:lnTo>
                  <a:pt x="144000" y="38864"/>
                </a:lnTo>
                <a:lnTo>
                  <a:pt x="144000" y="38864"/>
                </a:lnTo>
                <a:close/>
                <a:moveTo>
                  <a:pt x="131011" y="37943"/>
                </a:moveTo>
                <a:lnTo>
                  <a:pt x="131011" y="38250"/>
                </a:lnTo>
                <a:lnTo>
                  <a:pt x="131216" y="39580"/>
                </a:lnTo>
                <a:lnTo>
                  <a:pt x="132136" y="39682"/>
                </a:lnTo>
                <a:lnTo>
                  <a:pt x="132136" y="37943"/>
                </a:lnTo>
                <a:close/>
                <a:moveTo>
                  <a:pt x="165580" y="31807"/>
                </a:moveTo>
                <a:lnTo>
                  <a:pt x="166091" y="32011"/>
                </a:lnTo>
                <a:lnTo>
                  <a:pt x="166295" y="31909"/>
                </a:lnTo>
                <a:lnTo>
                  <a:pt x="166705" y="31909"/>
                </a:lnTo>
                <a:lnTo>
                  <a:pt x="167420" y="33545"/>
                </a:lnTo>
                <a:lnTo>
                  <a:pt x="165886" y="33545"/>
                </a:lnTo>
                <a:lnTo>
                  <a:pt x="166193" y="34364"/>
                </a:lnTo>
                <a:lnTo>
                  <a:pt x="165273" y="34568"/>
                </a:lnTo>
                <a:lnTo>
                  <a:pt x="165682" y="34670"/>
                </a:lnTo>
                <a:lnTo>
                  <a:pt x="166398" y="35693"/>
                </a:lnTo>
                <a:lnTo>
                  <a:pt x="166705" y="35795"/>
                </a:lnTo>
                <a:lnTo>
                  <a:pt x="166909" y="36000"/>
                </a:lnTo>
                <a:lnTo>
                  <a:pt x="167420" y="36102"/>
                </a:lnTo>
                <a:lnTo>
                  <a:pt x="168136" y="37739"/>
                </a:lnTo>
                <a:lnTo>
                  <a:pt x="168136" y="36818"/>
                </a:lnTo>
                <a:lnTo>
                  <a:pt x="169670" y="37841"/>
                </a:lnTo>
                <a:lnTo>
                  <a:pt x="169466" y="38250"/>
                </a:lnTo>
                <a:lnTo>
                  <a:pt x="168239" y="37841"/>
                </a:lnTo>
                <a:lnTo>
                  <a:pt x="168648" y="39068"/>
                </a:lnTo>
                <a:lnTo>
                  <a:pt x="168955" y="38864"/>
                </a:lnTo>
                <a:lnTo>
                  <a:pt x="169159" y="39273"/>
                </a:lnTo>
                <a:lnTo>
                  <a:pt x="168852" y="39273"/>
                </a:lnTo>
                <a:lnTo>
                  <a:pt x="168852" y="39580"/>
                </a:lnTo>
                <a:lnTo>
                  <a:pt x="169261" y="39682"/>
                </a:lnTo>
                <a:lnTo>
                  <a:pt x="169773" y="42034"/>
                </a:lnTo>
                <a:lnTo>
                  <a:pt x="169977" y="42034"/>
                </a:lnTo>
                <a:lnTo>
                  <a:pt x="169773" y="42136"/>
                </a:lnTo>
                <a:lnTo>
                  <a:pt x="169773" y="42034"/>
                </a:lnTo>
                <a:lnTo>
                  <a:pt x="167420" y="42136"/>
                </a:lnTo>
                <a:lnTo>
                  <a:pt x="165580" y="41114"/>
                </a:lnTo>
                <a:lnTo>
                  <a:pt x="165375" y="39682"/>
                </a:lnTo>
                <a:lnTo>
                  <a:pt x="165375" y="39682"/>
                </a:lnTo>
                <a:lnTo>
                  <a:pt x="165477" y="39886"/>
                </a:lnTo>
                <a:lnTo>
                  <a:pt x="166295" y="38659"/>
                </a:lnTo>
                <a:lnTo>
                  <a:pt x="163227" y="35693"/>
                </a:lnTo>
                <a:lnTo>
                  <a:pt x="163227" y="35080"/>
                </a:lnTo>
                <a:lnTo>
                  <a:pt x="163125" y="35386"/>
                </a:lnTo>
                <a:lnTo>
                  <a:pt x="162307" y="34261"/>
                </a:lnTo>
                <a:lnTo>
                  <a:pt x="162409" y="34057"/>
                </a:lnTo>
                <a:lnTo>
                  <a:pt x="162511" y="34057"/>
                </a:lnTo>
                <a:lnTo>
                  <a:pt x="162614" y="33136"/>
                </a:lnTo>
                <a:lnTo>
                  <a:pt x="162818" y="33239"/>
                </a:lnTo>
                <a:lnTo>
                  <a:pt x="163636" y="32932"/>
                </a:lnTo>
                <a:lnTo>
                  <a:pt x="163534" y="32727"/>
                </a:lnTo>
                <a:lnTo>
                  <a:pt x="163943" y="32523"/>
                </a:lnTo>
                <a:lnTo>
                  <a:pt x="164045" y="32420"/>
                </a:lnTo>
                <a:lnTo>
                  <a:pt x="163943" y="32318"/>
                </a:lnTo>
                <a:lnTo>
                  <a:pt x="165580" y="31807"/>
                </a:lnTo>
                <a:close/>
                <a:moveTo>
                  <a:pt x="137352" y="40602"/>
                </a:moveTo>
                <a:lnTo>
                  <a:pt x="135511" y="40807"/>
                </a:lnTo>
                <a:lnTo>
                  <a:pt x="134898" y="40705"/>
                </a:lnTo>
                <a:lnTo>
                  <a:pt x="137045" y="42239"/>
                </a:lnTo>
                <a:lnTo>
                  <a:pt x="137148" y="41932"/>
                </a:lnTo>
                <a:lnTo>
                  <a:pt x="137045" y="41625"/>
                </a:lnTo>
                <a:lnTo>
                  <a:pt x="137352" y="40602"/>
                </a:lnTo>
                <a:close/>
                <a:moveTo>
                  <a:pt x="146659" y="43670"/>
                </a:moveTo>
                <a:lnTo>
                  <a:pt x="146148" y="43875"/>
                </a:lnTo>
                <a:lnTo>
                  <a:pt x="146250" y="43875"/>
                </a:lnTo>
                <a:lnTo>
                  <a:pt x="146659" y="43670"/>
                </a:lnTo>
                <a:close/>
                <a:moveTo>
                  <a:pt x="144409" y="43364"/>
                </a:moveTo>
                <a:lnTo>
                  <a:pt x="144307" y="43466"/>
                </a:lnTo>
                <a:lnTo>
                  <a:pt x="144307" y="43773"/>
                </a:lnTo>
                <a:lnTo>
                  <a:pt x="145330" y="44080"/>
                </a:lnTo>
                <a:lnTo>
                  <a:pt x="146148" y="43875"/>
                </a:lnTo>
                <a:lnTo>
                  <a:pt x="146045" y="43670"/>
                </a:lnTo>
                <a:lnTo>
                  <a:pt x="144716" y="43568"/>
                </a:lnTo>
                <a:lnTo>
                  <a:pt x="144818" y="43466"/>
                </a:lnTo>
                <a:lnTo>
                  <a:pt x="144409" y="43364"/>
                </a:lnTo>
                <a:close/>
                <a:moveTo>
                  <a:pt x="153614" y="43364"/>
                </a:moveTo>
                <a:lnTo>
                  <a:pt x="151773" y="43977"/>
                </a:lnTo>
                <a:lnTo>
                  <a:pt x="152489" y="44489"/>
                </a:lnTo>
                <a:lnTo>
                  <a:pt x="153307" y="44080"/>
                </a:lnTo>
                <a:lnTo>
                  <a:pt x="153614" y="43466"/>
                </a:lnTo>
                <a:lnTo>
                  <a:pt x="153614" y="43364"/>
                </a:lnTo>
                <a:close/>
                <a:moveTo>
                  <a:pt x="241568" y="37534"/>
                </a:moveTo>
                <a:lnTo>
                  <a:pt x="241261" y="37636"/>
                </a:lnTo>
                <a:lnTo>
                  <a:pt x="241670" y="37739"/>
                </a:lnTo>
                <a:lnTo>
                  <a:pt x="241466" y="38045"/>
                </a:lnTo>
                <a:lnTo>
                  <a:pt x="240955" y="37636"/>
                </a:lnTo>
                <a:lnTo>
                  <a:pt x="241057" y="37943"/>
                </a:lnTo>
                <a:lnTo>
                  <a:pt x="240955" y="38148"/>
                </a:lnTo>
                <a:lnTo>
                  <a:pt x="241261" y="38864"/>
                </a:lnTo>
                <a:lnTo>
                  <a:pt x="241159" y="38864"/>
                </a:lnTo>
                <a:lnTo>
                  <a:pt x="241875" y="40807"/>
                </a:lnTo>
                <a:lnTo>
                  <a:pt x="241670" y="41114"/>
                </a:lnTo>
                <a:lnTo>
                  <a:pt x="241466" y="41727"/>
                </a:lnTo>
                <a:lnTo>
                  <a:pt x="240955" y="42136"/>
                </a:lnTo>
                <a:lnTo>
                  <a:pt x="240443" y="41932"/>
                </a:lnTo>
                <a:lnTo>
                  <a:pt x="240545" y="41420"/>
                </a:lnTo>
                <a:lnTo>
                  <a:pt x="240545" y="41420"/>
                </a:lnTo>
                <a:lnTo>
                  <a:pt x="240136" y="41727"/>
                </a:lnTo>
                <a:lnTo>
                  <a:pt x="240341" y="43261"/>
                </a:lnTo>
                <a:lnTo>
                  <a:pt x="239727" y="43466"/>
                </a:lnTo>
                <a:lnTo>
                  <a:pt x="239420" y="43364"/>
                </a:lnTo>
                <a:lnTo>
                  <a:pt x="237477" y="43977"/>
                </a:lnTo>
                <a:lnTo>
                  <a:pt x="236761" y="45102"/>
                </a:lnTo>
                <a:lnTo>
                  <a:pt x="237886" y="45205"/>
                </a:lnTo>
                <a:lnTo>
                  <a:pt x="237784" y="44795"/>
                </a:lnTo>
                <a:lnTo>
                  <a:pt x="240341" y="44489"/>
                </a:lnTo>
                <a:lnTo>
                  <a:pt x="240239" y="44795"/>
                </a:lnTo>
                <a:lnTo>
                  <a:pt x="240955" y="45614"/>
                </a:lnTo>
                <a:lnTo>
                  <a:pt x="241670" y="44795"/>
                </a:lnTo>
                <a:lnTo>
                  <a:pt x="241261" y="44080"/>
                </a:lnTo>
                <a:lnTo>
                  <a:pt x="241568" y="44386"/>
                </a:lnTo>
                <a:lnTo>
                  <a:pt x="241568" y="44182"/>
                </a:lnTo>
                <a:lnTo>
                  <a:pt x="241670" y="44489"/>
                </a:lnTo>
                <a:lnTo>
                  <a:pt x="242693" y="44489"/>
                </a:lnTo>
                <a:lnTo>
                  <a:pt x="243102" y="43977"/>
                </a:lnTo>
                <a:lnTo>
                  <a:pt x="243307" y="43977"/>
                </a:lnTo>
                <a:lnTo>
                  <a:pt x="243409" y="43773"/>
                </a:lnTo>
                <a:lnTo>
                  <a:pt x="243614" y="43773"/>
                </a:lnTo>
                <a:lnTo>
                  <a:pt x="243511" y="43364"/>
                </a:lnTo>
                <a:lnTo>
                  <a:pt x="243818" y="43466"/>
                </a:lnTo>
                <a:lnTo>
                  <a:pt x="243818" y="43773"/>
                </a:lnTo>
                <a:lnTo>
                  <a:pt x="244023" y="44182"/>
                </a:lnTo>
                <a:lnTo>
                  <a:pt x="244432" y="43261"/>
                </a:lnTo>
                <a:lnTo>
                  <a:pt x="244023" y="42852"/>
                </a:lnTo>
                <a:lnTo>
                  <a:pt x="243205" y="40602"/>
                </a:lnTo>
                <a:lnTo>
                  <a:pt x="243511" y="40500"/>
                </a:lnTo>
                <a:lnTo>
                  <a:pt x="243409" y="39886"/>
                </a:lnTo>
                <a:lnTo>
                  <a:pt x="243409" y="39784"/>
                </a:lnTo>
                <a:lnTo>
                  <a:pt x="241568" y="37534"/>
                </a:lnTo>
                <a:close/>
                <a:moveTo>
                  <a:pt x="238909" y="44795"/>
                </a:moveTo>
                <a:lnTo>
                  <a:pt x="238807" y="45102"/>
                </a:lnTo>
                <a:lnTo>
                  <a:pt x="238398" y="45000"/>
                </a:lnTo>
                <a:lnTo>
                  <a:pt x="238295" y="45307"/>
                </a:lnTo>
                <a:lnTo>
                  <a:pt x="237989" y="45716"/>
                </a:lnTo>
                <a:lnTo>
                  <a:pt x="238398" y="45920"/>
                </a:lnTo>
                <a:lnTo>
                  <a:pt x="238705" y="46330"/>
                </a:lnTo>
                <a:lnTo>
                  <a:pt x="239523" y="45614"/>
                </a:lnTo>
                <a:lnTo>
                  <a:pt x="239830" y="45818"/>
                </a:lnTo>
                <a:lnTo>
                  <a:pt x="240034" y="45307"/>
                </a:lnTo>
                <a:lnTo>
                  <a:pt x="239625" y="44795"/>
                </a:lnTo>
                <a:close/>
                <a:moveTo>
                  <a:pt x="151875" y="47659"/>
                </a:moveTo>
                <a:lnTo>
                  <a:pt x="151773" y="47761"/>
                </a:lnTo>
                <a:lnTo>
                  <a:pt x="152080" y="47864"/>
                </a:lnTo>
                <a:lnTo>
                  <a:pt x="151875" y="47659"/>
                </a:lnTo>
                <a:close/>
                <a:moveTo>
                  <a:pt x="236455" y="45307"/>
                </a:moveTo>
                <a:lnTo>
                  <a:pt x="236045" y="45614"/>
                </a:lnTo>
                <a:lnTo>
                  <a:pt x="236045" y="45818"/>
                </a:lnTo>
                <a:lnTo>
                  <a:pt x="235943" y="45716"/>
                </a:lnTo>
                <a:lnTo>
                  <a:pt x="236352" y="46227"/>
                </a:lnTo>
                <a:lnTo>
                  <a:pt x="236045" y="46023"/>
                </a:lnTo>
                <a:lnTo>
                  <a:pt x="236352" y="46534"/>
                </a:lnTo>
                <a:lnTo>
                  <a:pt x="236659" y="46227"/>
                </a:lnTo>
                <a:lnTo>
                  <a:pt x="236455" y="46023"/>
                </a:lnTo>
                <a:lnTo>
                  <a:pt x="236659" y="46125"/>
                </a:lnTo>
                <a:lnTo>
                  <a:pt x="236966" y="46534"/>
                </a:lnTo>
                <a:lnTo>
                  <a:pt x="237068" y="47761"/>
                </a:lnTo>
                <a:lnTo>
                  <a:pt x="237580" y="47966"/>
                </a:lnTo>
                <a:lnTo>
                  <a:pt x="237580" y="47455"/>
                </a:lnTo>
                <a:lnTo>
                  <a:pt x="237784" y="48170"/>
                </a:lnTo>
                <a:lnTo>
                  <a:pt x="237886" y="47966"/>
                </a:lnTo>
                <a:lnTo>
                  <a:pt x="237886" y="47761"/>
                </a:lnTo>
                <a:lnTo>
                  <a:pt x="238193" y="47761"/>
                </a:lnTo>
                <a:lnTo>
                  <a:pt x="237886" y="45818"/>
                </a:lnTo>
                <a:lnTo>
                  <a:pt x="237580" y="45818"/>
                </a:lnTo>
                <a:lnTo>
                  <a:pt x="237477" y="45409"/>
                </a:lnTo>
                <a:lnTo>
                  <a:pt x="237273" y="45511"/>
                </a:lnTo>
                <a:lnTo>
                  <a:pt x="236864" y="45307"/>
                </a:lnTo>
                <a:close/>
                <a:moveTo>
                  <a:pt x="49602" y="49398"/>
                </a:moveTo>
                <a:lnTo>
                  <a:pt x="49705" y="49500"/>
                </a:lnTo>
                <a:lnTo>
                  <a:pt x="49655" y="49401"/>
                </a:lnTo>
                <a:lnTo>
                  <a:pt x="49655" y="49401"/>
                </a:lnTo>
                <a:lnTo>
                  <a:pt x="49602" y="49398"/>
                </a:lnTo>
                <a:close/>
                <a:moveTo>
                  <a:pt x="53489" y="53386"/>
                </a:moveTo>
                <a:lnTo>
                  <a:pt x="53485" y="53390"/>
                </a:lnTo>
                <a:lnTo>
                  <a:pt x="53485" y="53390"/>
                </a:lnTo>
                <a:lnTo>
                  <a:pt x="53489" y="53489"/>
                </a:lnTo>
                <a:lnTo>
                  <a:pt x="53489" y="53386"/>
                </a:lnTo>
                <a:close/>
                <a:moveTo>
                  <a:pt x="231648" y="54102"/>
                </a:moveTo>
                <a:lnTo>
                  <a:pt x="231239" y="54205"/>
                </a:lnTo>
                <a:lnTo>
                  <a:pt x="230625" y="55739"/>
                </a:lnTo>
                <a:lnTo>
                  <a:pt x="231648" y="57477"/>
                </a:lnTo>
                <a:lnTo>
                  <a:pt x="231852" y="54511"/>
                </a:lnTo>
                <a:lnTo>
                  <a:pt x="231648" y="54102"/>
                </a:lnTo>
                <a:close/>
                <a:moveTo>
                  <a:pt x="46432" y="57886"/>
                </a:moveTo>
                <a:lnTo>
                  <a:pt x="46432" y="57989"/>
                </a:lnTo>
                <a:lnTo>
                  <a:pt x="46636" y="57886"/>
                </a:lnTo>
                <a:close/>
                <a:moveTo>
                  <a:pt x="176216" y="59114"/>
                </a:moveTo>
                <a:lnTo>
                  <a:pt x="176216" y="59114"/>
                </a:lnTo>
                <a:lnTo>
                  <a:pt x="176216" y="59114"/>
                </a:lnTo>
                <a:close/>
                <a:moveTo>
                  <a:pt x="52057" y="56250"/>
                </a:moveTo>
                <a:lnTo>
                  <a:pt x="49193" y="57170"/>
                </a:lnTo>
                <a:lnTo>
                  <a:pt x="49091" y="57375"/>
                </a:lnTo>
                <a:lnTo>
                  <a:pt x="48682" y="57580"/>
                </a:lnTo>
                <a:lnTo>
                  <a:pt x="48989" y="57477"/>
                </a:lnTo>
                <a:lnTo>
                  <a:pt x="48989" y="57682"/>
                </a:lnTo>
                <a:lnTo>
                  <a:pt x="51443" y="56761"/>
                </a:lnTo>
                <a:lnTo>
                  <a:pt x="51443" y="56761"/>
                </a:lnTo>
                <a:lnTo>
                  <a:pt x="51239" y="56966"/>
                </a:lnTo>
                <a:lnTo>
                  <a:pt x="54205" y="57886"/>
                </a:lnTo>
                <a:lnTo>
                  <a:pt x="54307" y="58500"/>
                </a:lnTo>
                <a:lnTo>
                  <a:pt x="55330" y="58807"/>
                </a:lnTo>
                <a:lnTo>
                  <a:pt x="54818" y="59625"/>
                </a:lnTo>
                <a:lnTo>
                  <a:pt x="54818" y="59625"/>
                </a:lnTo>
                <a:lnTo>
                  <a:pt x="57068" y="59420"/>
                </a:lnTo>
                <a:lnTo>
                  <a:pt x="57170" y="59523"/>
                </a:lnTo>
                <a:lnTo>
                  <a:pt x="57886" y="59420"/>
                </a:lnTo>
                <a:lnTo>
                  <a:pt x="57886" y="59114"/>
                </a:lnTo>
                <a:lnTo>
                  <a:pt x="55739" y="58091"/>
                </a:lnTo>
                <a:lnTo>
                  <a:pt x="55534" y="57886"/>
                </a:lnTo>
                <a:lnTo>
                  <a:pt x="55330" y="57784"/>
                </a:lnTo>
                <a:lnTo>
                  <a:pt x="55534" y="57784"/>
                </a:lnTo>
                <a:lnTo>
                  <a:pt x="55125" y="57580"/>
                </a:lnTo>
                <a:lnTo>
                  <a:pt x="55227" y="57682"/>
                </a:lnTo>
                <a:lnTo>
                  <a:pt x="52057" y="56250"/>
                </a:lnTo>
                <a:close/>
                <a:moveTo>
                  <a:pt x="207307" y="59625"/>
                </a:moveTo>
                <a:lnTo>
                  <a:pt x="207307" y="59625"/>
                </a:lnTo>
                <a:lnTo>
                  <a:pt x="207307" y="59625"/>
                </a:lnTo>
                <a:close/>
                <a:moveTo>
                  <a:pt x="222648" y="59420"/>
                </a:moveTo>
                <a:lnTo>
                  <a:pt x="222648" y="59523"/>
                </a:lnTo>
                <a:lnTo>
                  <a:pt x="221625" y="59727"/>
                </a:lnTo>
                <a:lnTo>
                  <a:pt x="221727" y="59727"/>
                </a:lnTo>
                <a:lnTo>
                  <a:pt x="221216" y="60341"/>
                </a:lnTo>
                <a:lnTo>
                  <a:pt x="221727" y="61159"/>
                </a:lnTo>
                <a:lnTo>
                  <a:pt x="222750" y="60852"/>
                </a:lnTo>
                <a:lnTo>
                  <a:pt x="223159" y="59932"/>
                </a:lnTo>
                <a:lnTo>
                  <a:pt x="222648" y="59420"/>
                </a:lnTo>
                <a:close/>
                <a:moveTo>
                  <a:pt x="54511" y="60955"/>
                </a:moveTo>
                <a:lnTo>
                  <a:pt x="54205" y="61057"/>
                </a:lnTo>
                <a:lnTo>
                  <a:pt x="54614" y="61670"/>
                </a:lnTo>
                <a:lnTo>
                  <a:pt x="55023" y="61773"/>
                </a:lnTo>
                <a:lnTo>
                  <a:pt x="55534" y="61568"/>
                </a:lnTo>
                <a:lnTo>
                  <a:pt x="55943" y="61568"/>
                </a:lnTo>
                <a:lnTo>
                  <a:pt x="54511" y="60955"/>
                </a:lnTo>
                <a:close/>
                <a:moveTo>
                  <a:pt x="58602" y="59727"/>
                </a:moveTo>
                <a:lnTo>
                  <a:pt x="59114" y="60034"/>
                </a:lnTo>
                <a:lnTo>
                  <a:pt x="59114" y="60443"/>
                </a:lnTo>
                <a:lnTo>
                  <a:pt x="59420" y="60955"/>
                </a:lnTo>
                <a:lnTo>
                  <a:pt x="59114" y="61057"/>
                </a:lnTo>
                <a:lnTo>
                  <a:pt x="57784" y="60852"/>
                </a:lnTo>
                <a:lnTo>
                  <a:pt x="57580" y="61159"/>
                </a:lnTo>
                <a:lnTo>
                  <a:pt x="57989" y="61466"/>
                </a:lnTo>
                <a:lnTo>
                  <a:pt x="59420" y="61261"/>
                </a:lnTo>
                <a:lnTo>
                  <a:pt x="59932" y="61568"/>
                </a:lnTo>
                <a:lnTo>
                  <a:pt x="60239" y="61875"/>
                </a:lnTo>
                <a:lnTo>
                  <a:pt x="60545" y="61261"/>
                </a:lnTo>
                <a:lnTo>
                  <a:pt x="62693" y="61261"/>
                </a:lnTo>
                <a:lnTo>
                  <a:pt x="63000" y="60750"/>
                </a:lnTo>
                <a:lnTo>
                  <a:pt x="61977" y="60341"/>
                </a:lnTo>
                <a:lnTo>
                  <a:pt x="62284" y="60239"/>
                </a:lnTo>
                <a:lnTo>
                  <a:pt x="58602" y="59727"/>
                </a:lnTo>
                <a:close/>
                <a:moveTo>
                  <a:pt x="208739" y="63614"/>
                </a:moveTo>
                <a:lnTo>
                  <a:pt x="208739" y="63614"/>
                </a:lnTo>
                <a:lnTo>
                  <a:pt x="208739" y="63614"/>
                </a:lnTo>
                <a:close/>
                <a:moveTo>
                  <a:pt x="48989" y="64227"/>
                </a:moveTo>
                <a:lnTo>
                  <a:pt x="48989" y="64330"/>
                </a:lnTo>
                <a:lnTo>
                  <a:pt x="49091" y="64432"/>
                </a:lnTo>
                <a:lnTo>
                  <a:pt x="49091" y="64432"/>
                </a:lnTo>
                <a:lnTo>
                  <a:pt x="48989" y="64227"/>
                </a:lnTo>
                <a:close/>
                <a:moveTo>
                  <a:pt x="44182" y="66375"/>
                </a:moveTo>
                <a:lnTo>
                  <a:pt x="44386" y="66477"/>
                </a:lnTo>
                <a:lnTo>
                  <a:pt x="44386" y="66477"/>
                </a:lnTo>
                <a:lnTo>
                  <a:pt x="44284" y="66375"/>
                </a:lnTo>
                <a:close/>
                <a:moveTo>
                  <a:pt x="232261" y="60955"/>
                </a:moveTo>
                <a:lnTo>
                  <a:pt x="231955" y="61670"/>
                </a:lnTo>
                <a:lnTo>
                  <a:pt x="232159" y="63511"/>
                </a:lnTo>
                <a:lnTo>
                  <a:pt x="231648" y="63307"/>
                </a:lnTo>
                <a:lnTo>
                  <a:pt x="232364" y="64943"/>
                </a:lnTo>
                <a:lnTo>
                  <a:pt x="232568" y="64739"/>
                </a:lnTo>
                <a:lnTo>
                  <a:pt x="232977" y="65148"/>
                </a:lnTo>
                <a:lnTo>
                  <a:pt x="232773" y="65864"/>
                </a:lnTo>
                <a:lnTo>
                  <a:pt x="233591" y="65966"/>
                </a:lnTo>
                <a:lnTo>
                  <a:pt x="233795" y="65659"/>
                </a:lnTo>
                <a:lnTo>
                  <a:pt x="234716" y="66375"/>
                </a:lnTo>
                <a:lnTo>
                  <a:pt x="234409" y="65761"/>
                </a:lnTo>
                <a:lnTo>
                  <a:pt x="236045" y="67091"/>
                </a:lnTo>
                <a:lnTo>
                  <a:pt x="235432" y="65966"/>
                </a:lnTo>
                <a:lnTo>
                  <a:pt x="235739" y="65864"/>
                </a:lnTo>
                <a:lnTo>
                  <a:pt x="235125" y="65659"/>
                </a:lnTo>
                <a:lnTo>
                  <a:pt x="235125" y="65864"/>
                </a:lnTo>
                <a:lnTo>
                  <a:pt x="234511" y="65352"/>
                </a:lnTo>
                <a:lnTo>
                  <a:pt x="234205" y="65455"/>
                </a:lnTo>
                <a:lnTo>
                  <a:pt x="234307" y="65659"/>
                </a:lnTo>
                <a:lnTo>
                  <a:pt x="233284" y="64330"/>
                </a:lnTo>
                <a:lnTo>
                  <a:pt x="233489" y="63511"/>
                </a:lnTo>
                <a:lnTo>
                  <a:pt x="233795" y="63205"/>
                </a:lnTo>
                <a:lnTo>
                  <a:pt x="233591" y="61159"/>
                </a:lnTo>
                <a:lnTo>
                  <a:pt x="233284" y="61261"/>
                </a:lnTo>
                <a:lnTo>
                  <a:pt x="232261" y="60955"/>
                </a:lnTo>
                <a:close/>
                <a:moveTo>
                  <a:pt x="236045" y="67091"/>
                </a:moveTo>
                <a:lnTo>
                  <a:pt x="236045" y="67091"/>
                </a:lnTo>
                <a:lnTo>
                  <a:pt x="236045" y="67091"/>
                </a:lnTo>
                <a:close/>
                <a:moveTo>
                  <a:pt x="232670" y="66170"/>
                </a:moveTo>
                <a:lnTo>
                  <a:pt x="233693" y="67398"/>
                </a:lnTo>
                <a:lnTo>
                  <a:pt x="233693" y="66580"/>
                </a:lnTo>
                <a:lnTo>
                  <a:pt x="233080" y="66170"/>
                </a:lnTo>
                <a:close/>
                <a:moveTo>
                  <a:pt x="222750" y="67705"/>
                </a:moveTo>
                <a:lnTo>
                  <a:pt x="222750" y="67705"/>
                </a:lnTo>
                <a:lnTo>
                  <a:pt x="222750" y="67705"/>
                </a:lnTo>
                <a:close/>
                <a:moveTo>
                  <a:pt x="222750" y="67705"/>
                </a:moveTo>
                <a:lnTo>
                  <a:pt x="222737" y="67743"/>
                </a:lnTo>
                <a:lnTo>
                  <a:pt x="222750" y="67807"/>
                </a:lnTo>
                <a:lnTo>
                  <a:pt x="222750" y="67705"/>
                </a:lnTo>
                <a:close/>
                <a:moveTo>
                  <a:pt x="235330" y="67091"/>
                </a:moveTo>
                <a:lnTo>
                  <a:pt x="235330" y="67807"/>
                </a:lnTo>
                <a:lnTo>
                  <a:pt x="235739" y="67602"/>
                </a:lnTo>
                <a:lnTo>
                  <a:pt x="236148" y="67909"/>
                </a:lnTo>
                <a:lnTo>
                  <a:pt x="235534" y="67193"/>
                </a:lnTo>
                <a:lnTo>
                  <a:pt x="235330" y="67091"/>
                </a:lnTo>
                <a:close/>
                <a:moveTo>
                  <a:pt x="236250" y="67091"/>
                </a:moveTo>
                <a:lnTo>
                  <a:pt x="237068" y="68420"/>
                </a:lnTo>
                <a:lnTo>
                  <a:pt x="237682" y="68625"/>
                </a:lnTo>
                <a:lnTo>
                  <a:pt x="237784" y="68625"/>
                </a:lnTo>
                <a:lnTo>
                  <a:pt x="237170" y="67295"/>
                </a:lnTo>
                <a:lnTo>
                  <a:pt x="236250" y="67091"/>
                </a:lnTo>
                <a:close/>
                <a:moveTo>
                  <a:pt x="234307" y="67807"/>
                </a:moveTo>
                <a:lnTo>
                  <a:pt x="234205" y="67909"/>
                </a:lnTo>
                <a:lnTo>
                  <a:pt x="234409" y="68011"/>
                </a:lnTo>
                <a:lnTo>
                  <a:pt x="234409" y="69341"/>
                </a:lnTo>
                <a:lnTo>
                  <a:pt x="235330" y="68420"/>
                </a:lnTo>
                <a:lnTo>
                  <a:pt x="234307" y="67807"/>
                </a:lnTo>
                <a:close/>
                <a:moveTo>
                  <a:pt x="236455" y="68216"/>
                </a:moveTo>
                <a:lnTo>
                  <a:pt x="236557" y="68625"/>
                </a:lnTo>
                <a:lnTo>
                  <a:pt x="236864" y="68932"/>
                </a:lnTo>
                <a:lnTo>
                  <a:pt x="237170" y="69750"/>
                </a:lnTo>
                <a:lnTo>
                  <a:pt x="237170" y="69341"/>
                </a:lnTo>
                <a:lnTo>
                  <a:pt x="237273" y="69545"/>
                </a:lnTo>
                <a:lnTo>
                  <a:pt x="237273" y="69443"/>
                </a:lnTo>
                <a:lnTo>
                  <a:pt x="237273" y="69136"/>
                </a:lnTo>
                <a:lnTo>
                  <a:pt x="237170" y="68932"/>
                </a:lnTo>
                <a:lnTo>
                  <a:pt x="236966" y="68318"/>
                </a:lnTo>
                <a:lnTo>
                  <a:pt x="236761" y="68420"/>
                </a:lnTo>
                <a:lnTo>
                  <a:pt x="236455" y="68216"/>
                </a:lnTo>
                <a:close/>
                <a:moveTo>
                  <a:pt x="193091" y="69852"/>
                </a:moveTo>
                <a:lnTo>
                  <a:pt x="193295" y="70261"/>
                </a:lnTo>
                <a:lnTo>
                  <a:pt x="193160" y="69965"/>
                </a:lnTo>
                <a:lnTo>
                  <a:pt x="193091" y="69852"/>
                </a:lnTo>
                <a:close/>
                <a:moveTo>
                  <a:pt x="235636" y="68830"/>
                </a:moveTo>
                <a:lnTo>
                  <a:pt x="235227" y="69034"/>
                </a:lnTo>
                <a:lnTo>
                  <a:pt x="235125" y="69239"/>
                </a:lnTo>
                <a:lnTo>
                  <a:pt x="235227" y="69648"/>
                </a:lnTo>
                <a:lnTo>
                  <a:pt x="234818" y="69955"/>
                </a:lnTo>
                <a:lnTo>
                  <a:pt x="235636" y="70670"/>
                </a:lnTo>
                <a:lnTo>
                  <a:pt x="235636" y="68830"/>
                </a:lnTo>
                <a:close/>
                <a:moveTo>
                  <a:pt x="232057" y="68420"/>
                </a:moveTo>
                <a:lnTo>
                  <a:pt x="230318" y="71284"/>
                </a:lnTo>
                <a:lnTo>
                  <a:pt x="230318" y="71386"/>
                </a:lnTo>
                <a:lnTo>
                  <a:pt x="232261" y="69341"/>
                </a:lnTo>
                <a:lnTo>
                  <a:pt x="232057" y="68420"/>
                </a:lnTo>
                <a:close/>
                <a:moveTo>
                  <a:pt x="196568" y="70159"/>
                </a:moveTo>
                <a:lnTo>
                  <a:pt x="196364" y="71795"/>
                </a:lnTo>
                <a:lnTo>
                  <a:pt x="196364" y="72000"/>
                </a:lnTo>
                <a:lnTo>
                  <a:pt x="197591" y="73739"/>
                </a:lnTo>
                <a:lnTo>
                  <a:pt x="198102" y="72102"/>
                </a:lnTo>
                <a:lnTo>
                  <a:pt x="196875" y="70261"/>
                </a:lnTo>
                <a:lnTo>
                  <a:pt x="196568" y="70159"/>
                </a:lnTo>
                <a:close/>
                <a:moveTo>
                  <a:pt x="237580" y="70261"/>
                </a:moveTo>
                <a:lnTo>
                  <a:pt x="237580" y="70773"/>
                </a:lnTo>
                <a:lnTo>
                  <a:pt x="237068" y="70977"/>
                </a:lnTo>
                <a:lnTo>
                  <a:pt x="237068" y="71182"/>
                </a:lnTo>
                <a:lnTo>
                  <a:pt x="236761" y="71182"/>
                </a:lnTo>
                <a:lnTo>
                  <a:pt x="236659" y="71591"/>
                </a:lnTo>
                <a:lnTo>
                  <a:pt x="236250" y="71795"/>
                </a:lnTo>
                <a:lnTo>
                  <a:pt x="236148" y="71182"/>
                </a:lnTo>
                <a:lnTo>
                  <a:pt x="235739" y="71284"/>
                </a:lnTo>
                <a:lnTo>
                  <a:pt x="235432" y="71693"/>
                </a:lnTo>
                <a:lnTo>
                  <a:pt x="234818" y="71898"/>
                </a:lnTo>
                <a:lnTo>
                  <a:pt x="234818" y="72818"/>
                </a:lnTo>
                <a:lnTo>
                  <a:pt x="235227" y="72000"/>
                </a:lnTo>
                <a:lnTo>
                  <a:pt x="235636" y="72102"/>
                </a:lnTo>
                <a:lnTo>
                  <a:pt x="235943" y="72409"/>
                </a:lnTo>
                <a:lnTo>
                  <a:pt x="236045" y="72000"/>
                </a:lnTo>
                <a:lnTo>
                  <a:pt x="236455" y="72205"/>
                </a:lnTo>
                <a:lnTo>
                  <a:pt x="236557" y="73125"/>
                </a:lnTo>
                <a:lnTo>
                  <a:pt x="237580" y="73943"/>
                </a:lnTo>
                <a:lnTo>
                  <a:pt x="237682" y="73841"/>
                </a:lnTo>
                <a:lnTo>
                  <a:pt x="237682" y="74045"/>
                </a:lnTo>
                <a:lnTo>
                  <a:pt x="238091" y="73841"/>
                </a:lnTo>
                <a:lnTo>
                  <a:pt x="237784" y="73227"/>
                </a:lnTo>
                <a:lnTo>
                  <a:pt x="237989" y="72614"/>
                </a:lnTo>
                <a:lnTo>
                  <a:pt x="238295" y="72818"/>
                </a:lnTo>
                <a:lnTo>
                  <a:pt x="238500" y="73534"/>
                </a:lnTo>
                <a:lnTo>
                  <a:pt x="238500" y="73023"/>
                </a:lnTo>
                <a:lnTo>
                  <a:pt x="238807" y="72614"/>
                </a:lnTo>
                <a:lnTo>
                  <a:pt x="238500" y="71284"/>
                </a:lnTo>
                <a:lnTo>
                  <a:pt x="238398" y="71182"/>
                </a:lnTo>
                <a:lnTo>
                  <a:pt x="238500" y="70977"/>
                </a:lnTo>
                <a:lnTo>
                  <a:pt x="238295" y="70466"/>
                </a:lnTo>
                <a:lnTo>
                  <a:pt x="237580" y="70261"/>
                </a:lnTo>
                <a:close/>
                <a:moveTo>
                  <a:pt x="240443" y="77727"/>
                </a:moveTo>
                <a:lnTo>
                  <a:pt x="240034" y="78545"/>
                </a:lnTo>
                <a:lnTo>
                  <a:pt x="240136" y="80284"/>
                </a:lnTo>
                <a:lnTo>
                  <a:pt x="240852" y="81000"/>
                </a:lnTo>
                <a:lnTo>
                  <a:pt x="240341" y="79568"/>
                </a:lnTo>
                <a:lnTo>
                  <a:pt x="241261" y="79773"/>
                </a:lnTo>
                <a:lnTo>
                  <a:pt x="240750" y="79057"/>
                </a:lnTo>
                <a:lnTo>
                  <a:pt x="241057" y="78852"/>
                </a:lnTo>
                <a:lnTo>
                  <a:pt x="241057" y="78545"/>
                </a:lnTo>
                <a:lnTo>
                  <a:pt x="240136" y="78955"/>
                </a:lnTo>
                <a:lnTo>
                  <a:pt x="240443" y="78648"/>
                </a:lnTo>
                <a:lnTo>
                  <a:pt x="240443" y="78341"/>
                </a:lnTo>
                <a:lnTo>
                  <a:pt x="240341" y="78136"/>
                </a:lnTo>
                <a:lnTo>
                  <a:pt x="240443" y="77727"/>
                </a:lnTo>
                <a:close/>
                <a:moveTo>
                  <a:pt x="79875" y="80284"/>
                </a:moveTo>
                <a:lnTo>
                  <a:pt x="78136" y="80591"/>
                </a:lnTo>
                <a:lnTo>
                  <a:pt x="78136" y="81511"/>
                </a:lnTo>
                <a:lnTo>
                  <a:pt x="78443" y="81818"/>
                </a:lnTo>
                <a:lnTo>
                  <a:pt x="79466" y="81511"/>
                </a:lnTo>
                <a:lnTo>
                  <a:pt x="80080" y="80693"/>
                </a:lnTo>
                <a:lnTo>
                  <a:pt x="79875" y="80284"/>
                </a:lnTo>
                <a:close/>
                <a:moveTo>
                  <a:pt x="261102" y="82636"/>
                </a:moveTo>
                <a:lnTo>
                  <a:pt x="261000" y="82841"/>
                </a:lnTo>
                <a:lnTo>
                  <a:pt x="261205" y="82943"/>
                </a:lnTo>
                <a:lnTo>
                  <a:pt x="261307" y="82943"/>
                </a:lnTo>
                <a:lnTo>
                  <a:pt x="261102" y="82636"/>
                </a:lnTo>
                <a:close/>
                <a:moveTo>
                  <a:pt x="220500" y="81818"/>
                </a:moveTo>
                <a:lnTo>
                  <a:pt x="219784" y="81920"/>
                </a:lnTo>
                <a:lnTo>
                  <a:pt x="219886" y="82227"/>
                </a:lnTo>
                <a:lnTo>
                  <a:pt x="220295" y="82534"/>
                </a:lnTo>
                <a:lnTo>
                  <a:pt x="220295" y="82841"/>
                </a:lnTo>
                <a:lnTo>
                  <a:pt x="221011" y="83148"/>
                </a:lnTo>
                <a:lnTo>
                  <a:pt x="221114" y="82636"/>
                </a:lnTo>
                <a:lnTo>
                  <a:pt x="220500" y="81818"/>
                </a:lnTo>
                <a:close/>
                <a:moveTo>
                  <a:pt x="222034" y="82636"/>
                </a:moveTo>
                <a:lnTo>
                  <a:pt x="221830" y="83045"/>
                </a:lnTo>
                <a:lnTo>
                  <a:pt x="221830" y="83352"/>
                </a:lnTo>
                <a:lnTo>
                  <a:pt x="222341" y="83148"/>
                </a:lnTo>
                <a:lnTo>
                  <a:pt x="222034" y="82636"/>
                </a:lnTo>
                <a:close/>
                <a:moveTo>
                  <a:pt x="240443" y="83352"/>
                </a:moveTo>
                <a:lnTo>
                  <a:pt x="240239" y="83659"/>
                </a:lnTo>
                <a:lnTo>
                  <a:pt x="240239" y="83659"/>
                </a:lnTo>
                <a:lnTo>
                  <a:pt x="240545" y="83352"/>
                </a:lnTo>
                <a:close/>
                <a:moveTo>
                  <a:pt x="240852" y="82943"/>
                </a:moveTo>
                <a:lnTo>
                  <a:pt x="240545" y="83352"/>
                </a:lnTo>
                <a:lnTo>
                  <a:pt x="240750" y="83557"/>
                </a:lnTo>
                <a:lnTo>
                  <a:pt x="241261" y="83455"/>
                </a:lnTo>
                <a:lnTo>
                  <a:pt x="241670" y="83557"/>
                </a:lnTo>
                <a:lnTo>
                  <a:pt x="241977" y="83455"/>
                </a:lnTo>
                <a:lnTo>
                  <a:pt x="242898" y="83966"/>
                </a:lnTo>
                <a:lnTo>
                  <a:pt x="241568" y="82943"/>
                </a:lnTo>
                <a:close/>
                <a:moveTo>
                  <a:pt x="230011" y="72818"/>
                </a:moveTo>
                <a:lnTo>
                  <a:pt x="228989" y="74250"/>
                </a:lnTo>
                <a:lnTo>
                  <a:pt x="228989" y="74761"/>
                </a:lnTo>
                <a:lnTo>
                  <a:pt x="228477" y="74966"/>
                </a:lnTo>
                <a:lnTo>
                  <a:pt x="228477" y="74864"/>
                </a:lnTo>
                <a:lnTo>
                  <a:pt x="227557" y="75375"/>
                </a:lnTo>
                <a:lnTo>
                  <a:pt x="227045" y="76398"/>
                </a:lnTo>
                <a:lnTo>
                  <a:pt x="225409" y="77216"/>
                </a:lnTo>
                <a:lnTo>
                  <a:pt x="225307" y="77420"/>
                </a:lnTo>
                <a:lnTo>
                  <a:pt x="225205" y="77523"/>
                </a:lnTo>
                <a:lnTo>
                  <a:pt x="225205" y="78648"/>
                </a:lnTo>
                <a:lnTo>
                  <a:pt x="223670" y="77932"/>
                </a:lnTo>
                <a:lnTo>
                  <a:pt x="223159" y="78750"/>
                </a:lnTo>
                <a:lnTo>
                  <a:pt x="223261" y="78750"/>
                </a:lnTo>
                <a:lnTo>
                  <a:pt x="224182" y="83045"/>
                </a:lnTo>
                <a:lnTo>
                  <a:pt x="225511" y="83045"/>
                </a:lnTo>
                <a:lnTo>
                  <a:pt x="225818" y="83659"/>
                </a:lnTo>
                <a:lnTo>
                  <a:pt x="226023" y="83455"/>
                </a:lnTo>
                <a:lnTo>
                  <a:pt x="226330" y="83557"/>
                </a:lnTo>
                <a:lnTo>
                  <a:pt x="226739" y="83045"/>
                </a:lnTo>
                <a:lnTo>
                  <a:pt x="227352" y="83557"/>
                </a:lnTo>
                <a:lnTo>
                  <a:pt x="227966" y="83352"/>
                </a:lnTo>
                <a:lnTo>
                  <a:pt x="228068" y="83557"/>
                </a:lnTo>
                <a:lnTo>
                  <a:pt x="228375" y="84273"/>
                </a:lnTo>
                <a:lnTo>
                  <a:pt x="229398" y="83659"/>
                </a:lnTo>
                <a:lnTo>
                  <a:pt x="229705" y="83250"/>
                </a:lnTo>
                <a:lnTo>
                  <a:pt x="229602" y="83045"/>
                </a:lnTo>
                <a:lnTo>
                  <a:pt x="229807" y="82739"/>
                </a:lnTo>
                <a:lnTo>
                  <a:pt x="229705" y="81920"/>
                </a:lnTo>
                <a:lnTo>
                  <a:pt x="230216" y="81102"/>
                </a:lnTo>
                <a:lnTo>
                  <a:pt x="230523" y="81102"/>
                </a:lnTo>
                <a:lnTo>
                  <a:pt x="231239" y="78955"/>
                </a:lnTo>
                <a:lnTo>
                  <a:pt x="231852" y="79159"/>
                </a:lnTo>
                <a:lnTo>
                  <a:pt x="232159" y="79159"/>
                </a:lnTo>
                <a:lnTo>
                  <a:pt x="232057" y="78955"/>
                </a:lnTo>
                <a:lnTo>
                  <a:pt x="231136" y="77932"/>
                </a:lnTo>
                <a:lnTo>
                  <a:pt x="231034" y="77114"/>
                </a:lnTo>
                <a:lnTo>
                  <a:pt x="230932" y="77011"/>
                </a:lnTo>
                <a:lnTo>
                  <a:pt x="230420" y="76295"/>
                </a:lnTo>
                <a:lnTo>
                  <a:pt x="230830" y="76193"/>
                </a:lnTo>
                <a:lnTo>
                  <a:pt x="230932" y="76091"/>
                </a:lnTo>
                <a:lnTo>
                  <a:pt x="230932" y="75580"/>
                </a:lnTo>
                <a:lnTo>
                  <a:pt x="231750" y="75580"/>
                </a:lnTo>
                <a:lnTo>
                  <a:pt x="231443" y="74864"/>
                </a:lnTo>
                <a:lnTo>
                  <a:pt x="232261" y="74761"/>
                </a:lnTo>
                <a:lnTo>
                  <a:pt x="231136" y="73841"/>
                </a:lnTo>
                <a:lnTo>
                  <a:pt x="230727" y="73943"/>
                </a:lnTo>
                <a:lnTo>
                  <a:pt x="230420" y="72920"/>
                </a:lnTo>
                <a:lnTo>
                  <a:pt x="230011" y="73227"/>
                </a:lnTo>
                <a:lnTo>
                  <a:pt x="230011" y="72818"/>
                </a:lnTo>
                <a:close/>
                <a:moveTo>
                  <a:pt x="261307" y="82943"/>
                </a:moveTo>
                <a:lnTo>
                  <a:pt x="262841" y="84989"/>
                </a:lnTo>
                <a:lnTo>
                  <a:pt x="262330" y="83761"/>
                </a:lnTo>
                <a:lnTo>
                  <a:pt x="261307" y="82943"/>
                </a:lnTo>
                <a:close/>
                <a:moveTo>
                  <a:pt x="237682" y="78239"/>
                </a:moveTo>
                <a:lnTo>
                  <a:pt x="237170" y="78852"/>
                </a:lnTo>
                <a:lnTo>
                  <a:pt x="234614" y="78955"/>
                </a:lnTo>
                <a:lnTo>
                  <a:pt x="234409" y="78750"/>
                </a:lnTo>
                <a:lnTo>
                  <a:pt x="233489" y="79057"/>
                </a:lnTo>
                <a:lnTo>
                  <a:pt x="232977" y="79875"/>
                </a:lnTo>
                <a:lnTo>
                  <a:pt x="232977" y="80080"/>
                </a:lnTo>
                <a:lnTo>
                  <a:pt x="232875" y="80182"/>
                </a:lnTo>
                <a:lnTo>
                  <a:pt x="232977" y="80898"/>
                </a:lnTo>
                <a:lnTo>
                  <a:pt x="232875" y="80693"/>
                </a:lnTo>
                <a:lnTo>
                  <a:pt x="232057" y="83455"/>
                </a:lnTo>
                <a:lnTo>
                  <a:pt x="232364" y="83659"/>
                </a:lnTo>
                <a:lnTo>
                  <a:pt x="232568" y="83864"/>
                </a:lnTo>
                <a:lnTo>
                  <a:pt x="232670" y="85909"/>
                </a:lnTo>
                <a:lnTo>
                  <a:pt x="233386" y="85807"/>
                </a:lnTo>
                <a:lnTo>
                  <a:pt x="233591" y="82841"/>
                </a:lnTo>
                <a:lnTo>
                  <a:pt x="234409" y="84784"/>
                </a:lnTo>
                <a:lnTo>
                  <a:pt x="235636" y="84375"/>
                </a:lnTo>
                <a:lnTo>
                  <a:pt x="235125" y="83761"/>
                </a:lnTo>
                <a:lnTo>
                  <a:pt x="235227" y="83148"/>
                </a:lnTo>
                <a:lnTo>
                  <a:pt x="234409" y="82023"/>
                </a:lnTo>
                <a:lnTo>
                  <a:pt x="234614" y="82023"/>
                </a:lnTo>
                <a:lnTo>
                  <a:pt x="235739" y="81000"/>
                </a:lnTo>
                <a:lnTo>
                  <a:pt x="236148" y="81102"/>
                </a:lnTo>
                <a:lnTo>
                  <a:pt x="235739" y="80693"/>
                </a:lnTo>
                <a:lnTo>
                  <a:pt x="235739" y="80795"/>
                </a:lnTo>
                <a:lnTo>
                  <a:pt x="233591" y="81205"/>
                </a:lnTo>
                <a:lnTo>
                  <a:pt x="233284" y="80693"/>
                </a:lnTo>
                <a:lnTo>
                  <a:pt x="233182" y="80182"/>
                </a:lnTo>
                <a:lnTo>
                  <a:pt x="235943" y="79568"/>
                </a:lnTo>
                <a:lnTo>
                  <a:pt x="236455" y="79773"/>
                </a:lnTo>
                <a:lnTo>
                  <a:pt x="236966" y="79670"/>
                </a:lnTo>
                <a:lnTo>
                  <a:pt x="237580" y="79057"/>
                </a:lnTo>
                <a:lnTo>
                  <a:pt x="237682" y="78239"/>
                </a:lnTo>
                <a:close/>
                <a:moveTo>
                  <a:pt x="210580" y="74659"/>
                </a:moveTo>
                <a:lnTo>
                  <a:pt x="219068" y="86114"/>
                </a:lnTo>
                <a:lnTo>
                  <a:pt x="219068" y="85705"/>
                </a:lnTo>
                <a:lnTo>
                  <a:pt x="219989" y="86011"/>
                </a:lnTo>
                <a:lnTo>
                  <a:pt x="220398" y="83250"/>
                </a:lnTo>
                <a:lnTo>
                  <a:pt x="219273" y="82636"/>
                </a:lnTo>
                <a:lnTo>
                  <a:pt x="218966" y="81102"/>
                </a:lnTo>
                <a:lnTo>
                  <a:pt x="218352" y="80898"/>
                </a:lnTo>
                <a:lnTo>
                  <a:pt x="218148" y="80489"/>
                </a:lnTo>
                <a:lnTo>
                  <a:pt x="218455" y="79977"/>
                </a:lnTo>
                <a:lnTo>
                  <a:pt x="218045" y="79466"/>
                </a:lnTo>
                <a:lnTo>
                  <a:pt x="217330" y="79773"/>
                </a:lnTo>
                <a:lnTo>
                  <a:pt x="217739" y="79568"/>
                </a:lnTo>
                <a:lnTo>
                  <a:pt x="216102" y="77830"/>
                </a:lnTo>
                <a:lnTo>
                  <a:pt x="215795" y="78034"/>
                </a:lnTo>
                <a:lnTo>
                  <a:pt x="212625" y="74659"/>
                </a:lnTo>
                <a:close/>
                <a:moveTo>
                  <a:pt x="246170" y="85602"/>
                </a:moveTo>
                <a:lnTo>
                  <a:pt x="245864" y="85909"/>
                </a:lnTo>
                <a:lnTo>
                  <a:pt x="245761" y="86216"/>
                </a:lnTo>
                <a:lnTo>
                  <a:pt x="246273" y="86523"/>
                </a:lnTo>
                <a:lnTo>
                  <a:pt x="246375" y="86011"/>
                </a:lnTo>
                <a:lnTo>
                  <a:pt x="246170" y="85602"/>
                </a:lnTo>
                <a:close/>
                <a:moveTo>
                  <a:pt x="261818" y="84375"/>
                </a:moveTo>
                <a:lnTo>
                  <a:pt x="261716" y="84886"/>
                </a:lnTo>
                <a:lnTo>
                  <a:pt x="260693" y="85705"/>
                </a:lnTo>
                <a:lnTo>
                  <a:pt x="260386" y="85705"/>
                </a:lnTo>
                <a:lnTo>
                  <a:pt x="260284" y="85193"/>
                </a:lnTo>
                <a:lnTo>
                  <a:pt x="260080" y="85705"/>
                </a:lnTo>
                <a:lnTo>
                  <a:pt x="258648" y="85909"/>
                </a:lnTo>
                <a:lnTo>
                  <a:pt x="259773" y="86523"/>
                </a:lnTo>
                <a:lnTo>
                  <a:pt x="262125" y="85500"/>
                </a:lnTo>
                <a:lnTo>
                  <a:pt x="262023" y="85295"/>
                </a:lnTo>
                <a:lnTo>
                  <a:pt x="262227" y="85193"/>
                </a:lnTo>
                <a:lnTo>
                  <a:pt x="262432" y="84477"/>
                </a:lnTo>
                <a:lnTo>
                  <a:pt x="261818" y="84375"/>
                </a:lnTo>
                <a:close/>
                <a:moveTo>
                  <a:pt x="249239" y="87852"/>
                </a:moveTo>
                <a:lnTo>
                  <a:pt x="248727" y="88670"/>
                </a:lnTo>
                <a:lnTo>
                  <a:pt x="249648" y="88466"/>
                </a:lnTo>
                <a:lnTo>
                  <a:pt x="249239" y="87852"/>
                </a:lnTo>
                <a:close/>
                <a:moveTo>
                  <a:pt x="220500" y="86216"/>
                </a:moveTo>
                <a:lnTo>
                  <a:pt x="219682" y="86932"/>
                </a:lnTo>
                <a:lnTo>
                  <a:pt x="219784" y="87136"/>
                </a:lnTo>
                <a:lnTo>
                  <a:pt x="227250" y="88875"/>
                </a:lnTo>
                <a:lnTo>
                  <a:pt x="227761" y="88977"/>
                </a:lnTo>
                <a:lnTo>
                  <a:pt x="227761" y="88057"/>
                </a:lnTo>
                <a:lnTo>
                  <a:pt x="226330" y="87648"/>
                </a:lnTo>
                <a:lnTo>
                  <a:pt x="226125" y="87136"/>
                </a:lnTo>
                <a:lnTo>
                  <a:pt x="224591" y="86727"/>
                </a:lnTo>
                <a:lnTo>
                  <a:pt x="224284" y="87136"/>
                </a:lnTo>
                <a:lnTo>
                  <a:pt x="222648" y="87034"/>
                </a:lnTo>
                <a:lnTo>
                  <a:pt x="222239" y="86523"/>
                </a:lnTo>
                <a:lnTo>
                  <a:pt x="220500" y="86216"/>
                </a:lnTo>
                <a:close/>
                <a:moveTo>
                  <a:pt x="227761" y="88364"/>
                </a:moveTo>
                <a:lnTo>
                  <a:pt x="228273" y="89080"/>
                </a:lnTo>
                <a:lnTo>
                  <a:pt x="228886" y="88670"/>
                </a:lnTo>
                <a:lnTo>
                  <a:pt x="228375" y="88364"/>
                </a:lnTo>
                <a:close/>
                <a:moveTo>
                  <a:pt x="229398" y="88568"/>
                </a:moveTo>
                <a:lnTo>
                  <a:pt x="228989" y="88977"/>
                </a:lnTo>
                <a:lnTo>
                  <a:pt x="229705" y="89182"/>
                </a:lnTo>
                <a:lnTo>
                  <a:pt x="229807" y="88670"/>
                </a:lnTo>
                <a:lnTo>
                  <a:pt x="229398" y="88568"/>
                </a:lnTo>
                <a:close/>
                <a:moveTo>
                  <a:pt x="235432" y="88466"/>
                </a:moveTo>
                <a:lnTo>
                  <a:pt x="234920" y="88875"/>
                </a:lnTo>
                <a:lnTo>
                  <a:pt x="233182" y="88568"/>
                </a:lnTo>
                <a:lnTo>
                  <a:pt x="232670" y="88670"/>
                </a:lnTo>
                <a:lnTo>
                  <a:pt x="232670" y="89182"/>
                </a:lnTo>
                <a:lnTo>
                  <a:pt x="234716" y="88977"/>
                </a:lnTo>
                <a:lnTo>
                  <a:pt x="235330" y="88773"/>
                </a:lnTo>
                <a:lnTo>
                  <a:pt x="235534" y="88466"/>
                </a:lnTo>
                <a:close/>
                <a:moveTo>
                  <a:pt x="230932" y="88364"/>
                </a:moveTo>
                <a:lnTo>
                  <a:pt x="230727" y="88568"/>
                </a:lnTo>
                <a:lnTo>
                  <a:pt x="231034" y="88977"/>
                </a:lnTo>
                <a:lnTo>
                  <a:pt x="231034" y="88977"/>
                </a:lnTo>
                <a:lnTo>
                  <a:pt x="230420" y="88670"/>
                </a:lnTo>
                <a:lnTo>
                  <a:pt x="230011" y="89386"/>
                </a:lnTo>
                <a:lnTo>
                  <a:pt x="231341" y="88977"/>
                </a:lnTo>
                <a:lnTo>
                  <a:pt x="231750" y="89080"/>
                </a:lnTo>
                <a:lnTo>
                  <a:pt x="231648" y="88977"/>
                </a:lnTo>
                <a:lnTo>
                  <a:pt x="231750" y="88977"/>
                </a:lnTo>
                <a:lnTo>
                  <a:pt x="231648" y="88670"/>
                </a:lnTo>
                <a:lnTo>
                  <a:pt x="231239" y="88568"/>
                </a:lnTo>
                <a:lnTo>
                  <a:pt x="230932" y="88364"/>
                </a:lnTo>
                <a:close/>
                <a:moveTo>
                  <a:pt x="232670" y="89591"/>
                </a:moveTo>
                <a:lnTo>
                  <a:pt x="231750" y="89898"/>
                </a:lnTo>
                <a:lnTo>
                  <a:pt x="232670" y="90409"/>
                </a:lnTo>
                <a:lnTo>
                  <a:pt x="233284" y="90205"/>
                </a:lnTo>
                <a:lnTo>
                  <a:pt x="232670" y="89591"/>
                </a:lnTo>
                <a:close/>
                <a:moveTo>
                  <a:pt x="239420" y="88670"/>
                </a:moveTo>
                <a:lnTo>
                  <a:pt x="237989" y="88773"/>
                </a:lnTo>
                <a:lnTo>
                  <a:pt x="235943" y="90102"/>
                </a:lnTo>
                <a:lnTo>
                  <a:pt x="235943" y="90511"/>
                </a:lnTo>
                <a:lnTo>
                  <a:pt x="237068" y="90102"/>
                </a:lnTo>
                <a:lnTo>
                  <a:pt x="239420" y="88670"/>
                </a:lnTo>
                <a:close/>
                <a:moveTo>
                  <a:pt x="244636" y="80386"/>
                </a:moveTo>
                <a:lnTo>
                  <a:pt x="243205" y="81409"/>
                </a:lnTo>
                <a:lnTo>
                  <a:pt x="243920" y="81614"/>
                </a:lnTo>
                <a:lnTo>
                  <a:pt x="244125" y="82125"/>
                </a:lnTo>
                <a:lnTo>
                  <a:pt x="244432" y="82330"/>
                </a:lnTo>
                <a:lnTo>
                  <a:pt x="245761" y="82227"/>
                </a:lnTo>
                <a:lnTo>
                  <a:pt x="245557" y="82739"/>
                </a:lnTo>
                <a:lnTo>
                  <a:pt x="244023" y="82943"/>
                </a:lnTo>
                <a:lnTo>
                  <a:pt x="244534" y="83250"/>
                </a:lnTo>
                <a:lnTo>
                  <a:pt x="244739" y="84068"/>
                </a:lnTo>
                <a:lnTo>
                  <a:pt x="245659" y="83148"/>
                </a:lnTo>
                <a:lnTo>
                  <a:pt x="245761" y="83966"/>
                </a:lnTo>
                <a:lnTo>
                  <a:pt x="246580" y="84068"/>
                </a:lnTo>
                <a:lnTo>
                  <a:pt x="246784" y="84580"/>
                </a:lnTo>
                <a:lnTo>
                  <a:pt x="249648" y="85909"/>
                </a:lnTo>
                <a:lnTo>
                  <a:pt x="249443" y="86011"/>
                </a:lnTo>
                <a:lnTo>
                  <a:pt x="249648" y="86011"/>
                </a:lnTo>
                <a:lnTo>
                  <a:pt x="250261" y="87443"/>
                </a:lnTo>
                <a:lnTo>
                  <a:pt x="249852" y="87545"/>
                </a:lnTo>
                <a:lnTo>
                  <a:pt x="250057" y="88057"/>
                </a:lnTo>
                <a:lnTo>
                  <a:pt x="249852" y="88466"/>
                </a:lnTo>
                <a:lnTo>
                  <a:pt x="251080" y="88159"/>
                </a:lnTo>
                <a:lnTo>
                  <a:pt x="251080" y="88670"/>
                </a:lnTo>
                <a:lnTo>
                  <a:pt x="251693" y="89386"/>
                </a:lnTo>
                <a:lnTo>
                  <a:pt x="253534" y="89386"/>
                </a:lnTo>
                <a:lnTo>
                  <a:pt x="253841" y="88977"/>
                </a:lnTo>
                <a:lnTo>
                  <a:pt x="252920" y="88466"/>
                </a:lnTo>
                <a:lnTo>
                  <a:pt x="254455" y="88261"/>
                </a:lnTo>
                <a:lnTo>
                  <a:pt x="254455" y="88159"/>
                </a:lnTo>
                <a:lnTo>
                  <a:pt x="254557" y="88159"/>
                </a:lnTo>
                <a:lnTo>
                  <a:pt x="254250" y="87750"/>
                </a:lnTo>
                <a:lnTo>
                  <a:pt x="254864" y="87955"/>
                </a:lnTo>
                <a:lnTo>
                  <a:pt x="255375" y="87852"/>
                </a:lnTo>
                <a:lnTo>
                  <a:pt x="257625" y="90307"/>
                </a:lnTo>
                <a:lnTo>
                  <a:pt x="260080" y="91023"/>
                </a:lnTo>
                <a:lnTo>
                  <a:pt x="260080" y="90716"/>
                </a:lnTo>
                <a:lnTo>
                  <a:pt x="260489" y="90614"/>
                </a:lnTo>
                <a:lnTo>
                  <a:pt x="259670" y="90307"/>
                </a:lnTo>
                <a:lnTo>
                  <a:pt x="259670" y="90102"/>
                </a:lnTo>
                <a:lnTo>
                  <a:pt x="259159" y="89386"/>
                </a:lnTo>
                <a:lnTo>
                  <a:pt x="258648" y="89386"/>
                </a:lnTo>
                <a:lnTo>
                  <a:pt x="257318" y="87034"/>
                </a:lnTo>
                <a:lnTo>
                  <a:pt x="258136" y="86932"/>
                </a:lnTo>
                <a:lnTo>
                  <a:pt x="256500" y="85705"/>
                </a:lnTo>
                <a:lnTo>
                  <a:pt x="256398" y="84989"/>
                </a:lnTo>
                <a:lnTo>
                  <a:pt x="251898" y="82636"/>
                </a:lnTo>
                <a:lnTo>
                  <a:pt x="249545" y="81716"/>
                </a:lnTo>
                <a:lnTo>
                  <a:pt x="248727" y="81920"/>
                </a:lnTo>
                <a:lnTo>
                  <a:pt x="248727" y="82125"/>
                </a:lnTo>
                <a:lnTo>
                  <a:pt x="246989" y="83455"/>
                </a:lnTo>
                <a:lnTo>
                  <a:pt x="246375" y="82636"/>
                </a:lnTo>
                <a:lnTo>
                  <a:pt x="246273" y="82943"/>
                </a:lnTo>
                <a:lnTo>
                  <a:pt x="245864" y="80795"/>
                </a:lnTo>
                <a:lnTo>
                  <a:pt x="244636" y="80386"/>
                </a:lnTo>
                <a:close/>
                <a:moveTo>
                  <a:pt x="242693" y="91534"/>
                </a:moveTo>
                <a:lnTo>
                  <a:pt x="241977" y="91636"/>
                </a:lnTo>
                <a:lnTo>
                  <a:pt x="241977" y="91841"/>
                </a:lnTo>
                <a:lnTo>
                  <a:pt x="242386" y="92352"/>
                </a:lnTo>
                <a:lnTo>
                  <a:pt x="242693" y="91534"/>
                </a:lnTo>
                <a:close/>
                <a:moveTo>
                  <a:pt x="285750" y="96648"/>
                </a:moveTo>
                <a:lnTo>
                  <a:pt x="285545" y="96750"/>
                </a:lnTo>
                <a:lnTo>
                  <a:pt x="284420" y="97159"/>
                </a:lnTo>
                <a:lnTo>
                  <a:pt x="284216" y="97261"/>
                </a:lnTo>
                <a:lnTo>
                  <a:pt x="285239" y="97261"/>
                </a:lnTo>
                <a:lnTo>
                  <a:pt x="285750" y="96648"/>
                </a:lnTo>
                <a:close/>
                <a:moveTo>
                  <a:pt x="285648" y="97057"/>
                </a:moveTo>
                <a:lnTo>
                  <a:pt x="285239" y="97261"/>
                </a:lnTo>
                <a:lnTo>
                  <a:pt x="285545" y="97261"/>
                </a:lnTo>
                <a:lnTo>
                  <a:pt x="285648" y="97057"/>
                </a:lnTo>
                <a:close/>
                <a:moveTo>
                  <a:pt x="284011" y="98080"/>
                </a:moveTo>
                <a:lnTo>
                  <a:pt x="282886" y="98591"/>
                </a:lnTo>
                <a:lnTo>
                  <a:pt x="283807" y="98693"/>
                </a:lnTo>
                <a:lnTo>
                  <a:pt x="284114" y="98386"/>
                </a:lnTo>
                <a:lnTo>
                  <a:pt x="284011" y="98080"/>
                </a:lnTo>
                <a:close/>
                <a:moveTo>
                  <a:pt x="168852" y="92761"/>
                </a:moveTo>
                <a:lnTo>
                  <a:pt x="168136" y="92864"/>
                </a:lnTo>
                <a:lnTo>
                  <a:pt x="168136" y="93682"/>
                </a:lnTo>
                <a:lnTo>
                  <a:pt x="167318" y="94295"/>
                </a:lnTo>
                <a:lnTo>
                  <a:pt x="167318" y="95114"/>
                </a:lnTo>
                <a:lnTo>
                  <a:pt x="166807" y="95420"/>
                </a:lnTo>
                <a:lnTo>
                  <a:pt x="166705" y="95318"/>
                </a:lnTo>
                <a:lnTo>
                  <a:pt x="165886" y="96341"/>
                </a:lnTo>
                <a:lnTo>
                  <a:pt x="165375" y="96239"/>
                </a:lnTo>
                <a:lnTo>
                  <a:pt x="164966" y="96443"/>
                </a:lnTo>
                <a:lnTo>
                  <a:pt x="164761" y="96443"/>
                </a:lnTo>
                <a:lnTo>
                  <a:pt x="164045" y="96955"/>
                </a:lnTo>
                <a:lnTo>
                  <a:pt x="163330" y="105955"/>
                </a:lnTo>
                <a:lnTo>
                  <a:pt x="163943" y="106261"/>
                </a:lnTo>
                <a:lnTo>
                  <a:pt x="165477" y="105852"/>
                </a:lnTo>
                <a:lnTo>
                  <a:pt x="168750" y="96034"/>
                </a:lnTo>
                <a:lnTo>
                  <a:pt x="169159" y="96341"/>
                </a:lnTo>
                <a:lnTo>
                  <a:pt x="169364" y="96136"/>
                </a:lnTo>
                <a:lnTo>
                  <a:pt x="168852" y="92761"/>
                </a:lnTo>
                <a:close/>
                <a:moveTo>
                  <a:pt x="79364" y="112500"/>
                </a:moveTo>
                <a:lnTo>
                  <a:pt x="79057" y="112807"/>
                </a:lnTo>
                <a:lnTo>
                  <a:pt x="79057" y="113011"/>
                </a:lnTo>
                <a:lnTo>
                  <a:pt x="79364" y="112500"/>
                </a:lnTo>
                <a:close/>
                <a:moveTo>
                  <a:pt x="185114" y="3784"/>
                </a:moveTo>
                <a:lnTo>
                  <a:pt x="184091" y="4398"/>
                </a:lnTo>
                <a:lnTo>
                  <a:pt x="184909" y="4705"/>
                </a:lnTo>
                <a:lnTo>
                  <a:pt x="183273" y="4705"/>
                </a:lnTo>
                <a:lnTo>
                  <a:pt x="183989" y="5011"/>
                </a:lnTo>
                <a:lnTo>
                  <a:pt x="184193" y="5318"/>
                </a:lnTo>
                <a:lnTo>
                  <a:pt x="184193" y="5318"/>
                </a:lnTo>
                <a:lnTo>
                  <a:pt x="183784" y="5011"/>
                </a:lnTo>
                <a:lnTo>
                  <a:pt x="180102" y="5114"/>
                </a:lnTo>
                <a:lnTo>
                  <a:pt x="180920" y="5216"/>
                </a:lnTo>
                <a:lnTo>
                  <a:pt x="177341" y="5727"/>
                </a:lnTo>
                <a:lnTo>
                  <a:pt x="177545" y="5932"/>
                </a:lnTo>
                <a:lnTo>
                  <a:pt x="177341" y="6239"/>
                </a:lnTo>
                <a:lnTo>
                  <a:pt x="176830" y="6136"/>
                </a:lnTo>
                <a:lnTo>
                  <a:pt x="177955" y="6443"/>
                </a:lnTo>
                <a:lnTo>
                  <a:pt x="177239" y="6443"/>
                </a:lnTo>
                <a:lnTo>
                  <a:pt x="178568" y="6852"/>
                </a:lnTo>
                <a:lnTo>
                  <a:pt x="178057" y="7057"/>
                </a:lnTo>
                <a:lnTo>
                  <a:pt x="178261" y="6852"/>
                </a:lnTo>
                <a:lnTo>
                  <a:pt x="178261" y="6852"/>
                </a:lnTo>
                <a:lnTo>
                  <a:pt x="174477" y="7057"/>
                </a:lnTo>
                <a:lnTo>
                  <a:pt x="174682" y="7466"/>
                </a:lnTo>
                <a:lnTo>
                  <a:pt x="174989" y="7568"/>
                </a:lnTo>
                <a:lnTo>
                  <a:pt x="175091" y="7773"/>
                </a:lnTo>
                <a:lnTo>
                  <a:pt x="177648" y="8795"/>
                </a:lnTo>
                <a:lnTo>
                  <a:pt x="177852" y="9205"/>
                </a:lnTo>
                <a:lnTo>
                  <a:pt x="178261" y="9511"/>
                </a:lnTo>
                <a:lnTo>
                  <a:pt x="178169" y="9789"/>
                </a:lnTo>
                <a:lnTo>
                  <a:pt x="177852" y="9409"/>
                </a:lnTo>
                <a:lnTo>
                  <a:pt x="177545" y="9716"/>
                </a:lnTo>
                <a:lnTo>
                  <a:pt x="177034" y="8591"/>
                </a:lnTo>
                <a:lnTo>
                  <a:pt x="173352" y="8182"/>
                </a:lnTo>
                <a:lnTo>
                  <a:pt x="173352" y="8182"/>
                </a:lnTo>
                <a:lnTo>
                  <a:pt x="173966" y="8489"/>
                </a:lnTo>
                <a:lnTo>
                  <a:pt x="172636" y="8489"/>
                </a:lnTo>
                <a:lnTo>
                  <a:pt x="175193" y="9205"/>
                </a:lnTo>
                <a:lnTo>
                  <a:pt x="175193" y="9205"/>
                </a:lnTo>
                <a:lnTo>
                  <a:pt x="172432" y="8898"/>
                </a:lnTo>
                <a:lnTo>
                  <a:pt x="172432" y="8693"/>
                </a:lnTo>
                <a:lnTo>
                  <a:pt x="172227" y="8591"/>
                </a:lnTo>
                <a:lnTo>
                  <a:pt x="172227" y="8182"/>
                </a:lnTo>
                <a:lnTo>
                  <a:pt x="171307" y="7670"/>
                </a:lnTo>
                <a:lnTo>
                  <a:pt x="171307" y="7670"/>
                </a:lnTo>
                <a:lnTo>
                  <a:pt x="171716" y="8284"/>
                </a:lnTo>
                <a:lnTo>
                  <a:pt x="171102" y="8898"/>
                </a:lnTo>
                <a:lnTo>
                  <a:pt x="172227" y="9511"/>
                </a:lnTo>
                <a:lnTo>
                  <a:pt x="172330" y="10330"/>
                </a:lnTo>
                <a:lnTo>
                  <a:pt x="174886" y="11148"/>
                </a:lnTo>
                <a:lnTo>
                  <a:pt x="173966" y="11045"/>
                </a:lnTo>
                <a:lnTo>
                  <a:pt x="174170" y="12068"/>
                </a:lnTo>
                <a:lnTo>
                  <a:pt x="173966" y="12375"/>
                </a:lnTo>
                <a:lnTo>
                  <a:pt x="173966" y="12580"/>
                </a:lnTo>
                <a:lnTo>
                  <a:pt x="173250" y="13398"/>
                </a:lnTo>
                <a:lnTo>
                  <a:pt x="170898" y="12886"/>
                </a:lnTo>
                <a:lnTo>
                  <a:pt x="172023" y="12886"/>
                </a:lnTo>
                <a:lnTo>
                  <a:pt x="172125" y="13091"/>
                </a:lnTo>
                <a:lnTo>
                  <a:pt x="172636" y="12989"/>
                </a:lnTo>
                <a:lnTo>
                  <a:pt x="172330" y="12784"/>
                </a:lnTo>
                <a:lnTo>
                  <a:pt x="173045" y="11761"/>
                </a:lnTo>
                <a:lnTo>
                  <a:pt x="173045" y="11352"/>
                </a:lnTo>
                <a:lnTo>
                  <a:pt x="172330" y="11045"/>
                </a:lnTo>
                <a:lnTo>
                  <a:pt x="171307" y="9920"/>
                </a:lnTo>
                <a:lnTo>
                  <a:pt x="171307" y="9716"/>
                </a:lnTo>
                <a:lnTo>
                  <a:pt x="171102" y="9307"/>
                </a:lnTo>
                <a:lnTo>
                  <a:pt x="170284" y="8898"/>
                </a:lnTo>
                <a:lnTo>
                  <a:pt x="170182" y="7875"/>
                </a:lnTo>
                <a:lnTo>
                  <a:pt x="168545" y="7670"/>
                </a:lnTo>
                <a:lnTo>
                  <a:pt x="167727" y="8080"/>
                </a:lnTo>
                <a:lnTo>
                  <a:pt x="167625" y="8795"/>
                </a:lnTo>
                <a:lnTo>
                  <a:pt x="167114" y="9205"/>
                </a:lnTo>
                <a:lnTo>
                  <a:pt x="167727" y="9409"/>
                </a:lnTo>
                <a:lnTo>
                  <a:pt x="168034" y="10432"/>
                </a:lnTo>
                <a:lnTo>
                  <a:pt x="169875" y="10943"/>
                </a:lnTo>
                <a:lnTo>
                  <a:pt x="169568" y="11557"/>
                </a:lnTo>
                <a:lnTo>
                  <a:pt x="164148" y="10227"/>
                </a:lnTo>
                <a:lnTo>
                  <a:pt x="163636" y="10432"/>
                </a:lnTo>
                <a:lnTo>
                  <a:pt x="164352" y="10841"/>
                </a:lnTo>
                <a:lnTo>
                  <a:pt x="163841" y="11250"/>
                </a:lnTo>
                <a:lnTo>
                  <a:pt x="159648" y="11557"/>
                </a:lnTo>
                <a:lnTo>
                  <a:pt x="159648" y="11557"/>
                </a:lnTo>
                <a:lnTo>
                  <a:pt x="159955" y="11455"/>
                </a:lnTo>
                <a:lnTo>
                  <a:pt x="159852" y="11045"/>
                </a:lnTo>
                <a:lnTo>
                  <a:pt x="159750" y="11045"/>
                </a:lnTo>
                <a:lnTo>
                  <a:pt x="158830" y="11250"/>
                </a:lnTo>
                <a:lnTo>
                  <a:pt x="159136" y="11352"/>
                </a:lnTo>
                <a:lnTo>
                  <a:pt x="158830" y="11455"/>
                </a:lnTo>
                <a:lnTo>
                  <a:pt x="158625" y="11352"/>
                </a:lnTo>
                <a:lnTo>
                  <a:pt x="156682" y="11966"/>
                </a:lnTo>
                <a:lnTo>
                  <a:pt x="156886" y="12068"/>
                </a:lnTo>
                <a:lnTo>
                  <a:pt x="155250" y="12886"/>
                </a:lnTo>
                <a:lnTo>
                  <a:pt x="154330" y="12273"/>
                </a:lnTo>
                <a:lnTo>
                  <a:pt x="155352" y="11966"/>
                </a:lnTo>
                <a:lnTo>
                  <a:pt x="152898" y="11250"/>
                </a:lnTo>
                <a:lnTo>
                  <a:pt x="153614" y="11659"/>
                </a:lnTo>
                <a:lnTo>
                  <a:pt x="153614" y="12375"/>
                </a:lnTo>
                <a:lnTo>
                  <a:pt x="154227" y="12784"/>
                </a:lnTo>
                <a:lnTo>
                  <a:pt x="154227" y="13602"/>
                </a:lnTo>
                <a:lnTo>
                  <a:pt x="152795" y="13193"/>
                </a:lnTo>
                <a:lnTo>
                  <a:pt x="151466" y="14011"/>
                </a:lnTo>
                <a:lnTo>
                  <a:pt x="152080" y="14727"/>
                </a:lnTo>
                <a:lnTo>
                  <a:pt x="151568" y="14932"/>
                </a:lnTo>
                <a:lnTo>
                  <a:pt x="149625" y="14318"/>
                </a:lnTo>
                <a:lnTo>
                  <a:pt x="149420" y="14523"/>
                </a:lnTo>
                <a:lnTo>
                  <a:pt x="150545" y="15239"/>
                </a:lnTo>
                <a:lnTo>
                  <a:pt x="150341" y="15545"/>
                </a:lnTo>
                <a:lnTo>
                  <a:pt x="146864" y="13295"/>
                </a:lnTo>
                <a:lnTo>
                  <a:pt x="147068" y="13193"/>
                </a:lnTo>
                <a:lnTo>
                  <a:pt x="145636" y="12580"/>
                </a:lnTo>
                <a:lnTo>
                  <a:pt x="151057" y="13398"/>
                </a:lnTo>
                <a:lnTo>
                  <a:pt x="151977" y="12886"/>
                </a:lnTo>
                <a:lnTo>
                  <a:pt x="151875" y="12375"/>
                </a:lnTo>
                <a:lnTo>
                  <a:pt x="150648" y="11659"/>
                </a:lnTo>
                <a:lnTo>
                  <a:pt x="150750" y="11761"/>
                </a:lnTo>
                <a:lnTo>
                  <a:pt x="150750" y="11761"/>
                </a:lnTo>
                <a:lnTo>
                  <a:pt x="146455" y="10636"/>
                </a:lnTo>
                <a:lnTo>
                  <a:pt x="146045" y="10841"/>
                </a:lnTo>
                <a:lnTo>
                  <a:pt x="145841" y="10636"/>
                </a:lnTo>
                <a:lnTo>
                  <a:pt x="145841" y="10534"/>
                </a:lnTo>
                <a:lnTo>
                  <a:pt x="145227" y="10432"/>
                </a:lnTo>
                <a:lnTo>
                  <a:pt x="145739" y="10330"/>
                </a:lnTo>
                <a:lnTo>
                  <a:pt x="145023" y="10125"/>
                </a:lnTo>
                <a:lnTo>
                  <a:pt x="145023" y="10125"/>
                </a:lnTo>
                <a:lnTo>
                  <a:pt x="145125" y="10227"/>
                </a:lnTo>
                <a:lnTo>
                  <a:pt x="143591" y="10330"/>
                </a:lnTo>
                <a:lnTo>
                  <a:pt x="143489" y="10125"/>
                </a:lnTo>
                <a:lnTo>
                  <a:pt x="142875" y="9920"/>
                </a:lnTo>
                <a:lnTo>
                  <a:pt x="144102" y="9920"/>
                </a:lnTo>
                <a:lnTo>
                  <a:pt x="143080" y="9409"/>
                </a:lnTo>
                <a:lnTo>
                  <a:pt x="142466" y="9920"/>
                </a:lnTo>
                <a:lnTo>
                  <a:pt x="141955" y="9409"/>
                </a:lnTo>
                <a:lnTo>
                  <a:pt x="141443" y="9716"/>
                </a:lnTo>
                <a:lnTo>
                  <a:pt x="141341" y="9511"/>
                </a:lnTo>
                <a:lnTo>
                  <a:pt x="141136" y="9409"/>
                </a:lnTo>
                <a:lnTo>
                  <a:pt x="140727" y="9920"/>
                </a:lnTo>
                <a:lnTo>
                  <a:pt x="140830" y="9409"/>
                </a:lnTo>
                <a:lnTo>
                  <a:pt x="140318" y="9307"/>
                </a:lnTo>
                <a:lnTo>
                  <a:pt x="139398" y="10023"/>
                </a:lnTo>
                <a:lnTo>
                  <a:pt x="138886" y="9716"/>
                </a:lnTo>
                <a:lnTo>
                  <a:pt x="138068" y="9920"/>
                </a:lnTo>
                <a:lnTo>
                  <a:pt x="138477" y="10227"/>
                </a:lnTo>
                <a:lnTo>
                  <a:pt x="137864" y="10125"/>
                </a:lnTo>
                <a:lnTo>
                  <a:pt x="137557" y="10330"/>
                </a:lnTo>
                <a:lnTo>
                  <a:pt x="137761" y="10534"/>
                </a:lnTo>
                <a:lnTo>
                  <a:pt x="137352" y="10636"/>
                </a:lnTo>
                <a:lnTo>
                  <a:pt x="137352" y="10125"/>
                </a:lnTo>
                <a:lnTo>
                  <a:pt x="137045" y="10534"/>
                </a:lnTo>
                <a:lnTo>
                  <a:pt x="136330" y="10534"/>
                </a:lnTo>
                <a:lnTo>
                  <a:pt x="136636" y="10636"/>
                </a:lnTo>
                <a:lnTo>
                  <a:pt x="136125" y="10636"/>
                </a:lnTo>
                <a:lnTo>
                  <a:pt x="136125" y="10841"/>
                </a:lnTo>
                <a:lnTo>
                  <a:pt x="135818" y="10841"/>
                </a:lnTo>
                <a:lnTo>
                  <a:pt x="135716" y="11045"/>
                </a:lnTo>
                <a:lnTo>
                  <a:pt x="135102" y="11352"/>
                </a:lnTo>
                <a:lnTo>
                  <a:pt x="135818" y="11455"/>
                </a:lnTo>
                <a:lnTo>
                  <a:pt x="135307" y="11455"/>
                </a:lnTo>
                <a:lnTo>
                  <a:pt x="135102" y="11761"/>
                </a:lnTo>
                <a:lnTo>
                  <a:pt x="135102" y="11966"/>
                </a:lnTo>
                <a:lnTo>
                  <a:pt x="134795" y="11659"/>
                </a:lnTo>
                <a:lnTo>
                  <a:pt x="134386" y="11761"/>
                </a:lnTo>
                <a:lnTo>
                  <a:pt x="134591" y="11864"/>
                </a:lnTo>
                <a:lnTo>
                  <a:pt x="134080" y="12068"/>
                </a:lnTo>
                <a:lnTo>
                  <a:pt x="134386" y="12068"/>
                </a:lnTo>
                <a:lnTo>
                  <a:pt x="134693" y="12273"/>
                </a:lnTo>
                <a:lnTo>
                  <a:pt x="134693" y="12375"/>
                </a:lnTo>
                <a:lnTo>
                  <a:pt x="133875" y="12477"/>
                </a:lnTo>
                <a:lnTo>
                  <a:pt x="134591" y="12477"/>
                </a:lnTo>
                <a:lnTo>
                  <a:pt x="133364" y="12784"/>
                </a:lnTo>
                <a:lnTo>
                  <a:pt x="133568" y="12886"/>
                </a:lnTo>
                <a:lnTo>
                  <a:pt x="133057" y="13091"/>
                </a:lnTo>
                <a:lnTo>
                  <a:pt x="133670" y="13295"/>
                </a:lnTo>
                <a:lnTo>
                  <a:pt x="132852" y="13500"/>
                </a:lnTo>
                <a:lnTo>
                  <a:pt x="133057" y="13602"/>
                </a:lnTo>
                <a:lnTo>
                  <a:pt x="133057" y="14216"/>
                </a:lnTo>
                <a:lnTo>
                  <a:pt x="132750" y="14420"/>
                </a:lnTo>
                <a:lnTo>
                  <a:pt x="132545" y="14318"/>
                </a:lnTo>
                <a:lnTo>
                  <a:pt x="131932" y="14727"/>
                </a:lnTo>
                <a:lnTo>
                  <a:pt x="132239" y="14625"/>
                </a:lnTo>
                <a:lnTo>
                  <a:pt x="130909" y="15750"/>
                </a:lnTo>
                <a:lnTo>
                  <a:pt x="131114" y="15852"/>
                </a:lnTo>
                <a:lnTo>
                  <a:pt x="131830" y="15545"/>
                </a:lnTo>
                <a:lnTo>
                  <a:pt x="131727" y="15443"/>
                </a:lnTo>
                <a:lnTo>
                  <a:pt x="132136" y="15443"/>
                </a:lnTo>
                <a:lnTo>
                  <a:pt x="131932" y="15545"/>
                </a:lnTo>
                <a:lnTo>
                  <a:pt x="132136" y="15545"/>
                </a:lnTo>
                <a:lnTo>
                  <a:pt x="131727" y="15852"/>
                </a:lnTo>
                <a:lnTo>
                  <a:pt x="130091" y="15955"/>
                </a:lnTo>
                <a:lnTo>
                  <a:pt x="129886" y="16057"/>
                </a:lnTo>
                <a:lnTo>
                  <a:pt x="130193" y="16466"/>
                </a:lnTo>
                <a:lnTo>
                  <a:pt x="128864" y="16568"/>
                </a:lnTo>
                <a:lnTo>
                  <a:pt x="129886" y="16568"/>
                </a:lnTo>
                <a:lnTo>
                  <a:pt x="128785" y="16804"/>
                </a:lnTo>
                <a:lnTo>
                  <a:pt x="128785" y="16804"/>
                </a:lnTo>
                <a:lnTo>
                  <a:pt x="127841" y="17182"/>
                </a:lnTo>
                <a:lnTo>
                  <a:pt x="128966" y="17386"/>
                </a:lnTo>
                <a:lnTo>
                  <a:pt x="127739" y="17386"/>
                </a:lnTo>
                <a:lnTo>
                  <a:pt x="128045" y="18102"/>
                </a:lnTo>
                <a:lnTo>
                  <a:pt x="129477" y="17795"/>
                </a:lnTo>
                <a:lnTo>
                  <a:pt x="129580" y="18000"/>
                </a:lnTo>
                <a:lnTo>
                  <a:pt x="129273" y="18205"/>
                </a:lnTo>
                <a:lnTo>
                  <a:pt x="127739" y="18307"/>
                </a:lnTo>
                <a:lnTo>
                  <a:pt x="128250" y="18511"/>
                </a:lnTo>
                <a:lnTo>
                  <a:pt x="127943" y="18818"/>
                </a:lnTo>
                <a:lnTo>
                  <a:pt x="128250" y="19023"/>
                </a:lnTo>
                <a:lnTo>
                  <a:pt x="127943" y="19227"/>
                </a:lnTo>
                <a:lnTo>
                  <a:pt x="128045" y="19330"/>
                </a:lnTo>
                <a:lnTo>
                  <a:pt x="129170" y="18614"/>
                </a:lnTo>
                <a:lnTo>
                  <a:pt x="128864" y="19023"/>
                </a:lnTo>
                <a:lnTo>
                  <a:pt x="128557" y="19023"/>
                </a:lnTo>
                <a:lnTo>
                  <a:pt x="128659" y="19330"/>
                </a:lnTo>
                <a:lnTo>
                  <a:pt x="127943" y="19841"/>
                </a:lnTo>
                <a:lnTo>
                  <a:pt x="128864" y="19534"/>
                </a:lnTo>
                <a:lnTo>
                  <a:pt x="128557" y="19841"/>
                </a:lnTo>
                <a:lnTo>
                  <a:pt x="128864" y="20045"/>
                </a:lnTo>
                <a:lnTo>
                  <a:pt x="128250" y="20352"/>
                </a:lnTo>
                <a:lnTo>
                  <a:pt x="129068" y="20761"/>
                </a:lnTo>
                <a:lnTo>
                  <a:pt x="128966" y="20864"/>
                </a:lnTo>
                <a:lnTo>
                  <a:pt x="131011" y="20148"/>
                </a:lnTo>
                <a:lnTo>
                  <a:pt x="131114" y="19943"/>
                </a:lnTo>
                <a:lnTo>
                  <a:pt x="131727" y="19841"/>
                </a:lnTo>
                <a:lnTo>
                  <a:pt x="131727" y="19534"/>
                </a:lnTo>
                <a:lnTo>
                  <a:pt x="131830" y="19330"/>
                </a:lnTo>
                <a:lnTo>
                  <a:pt x="132034" y="19841"/>
                </a:lnTo>
                <a:lnTo>
                  <a:pt x="132443" y="20045"/>
                </a:lnTo>
                <a:lnTo>
                  <a:pt x="132443" y="20659"/>
                </a:lnTo>
                <a:lnTo>
                  <a:pt x="133670" y="22295"/>
                </a:lnTo>
                <a:lnTo>
                  <a:pt x="133670" y="22500"/>
                </a:lnTo>
                <a:lnTo>
                  <a:pt x="133773" y="22705"/>
                </a:lnTo>
                <a:lnTo>
                  <a:pt x="133466" y="22705"/>
                </a:lnTo>
                <a:lnTo>
                  <a:pt x="133875" y="23523"/>
                </a:lnTo>
                <a:lnTo>
                  <a:pt x="135000" y="23318"/>
                </a:lnTo>
                <a:lnTo>
                  <a:pt x="135205" y="22909"/>
                </a:lnTo>
                <a:lnTo>
                  <a:pt x="136023" y="22807"/>
                </a:lnTo>
                <a:lnTo>
                  <a:pt x="136432" y="20557"/>
                </a:lnTo>
                <a:lnTo>
                  <a:pt x="136636" y="20557"/>
                </a:lnTo>
                <a:lnTo>
                  <a:pt x="136023" y="20455"/>
                </a:lnTo>
                <a:lnTo>
                  <a:pt x="137761" y="19739"/>
                </a:lnTo>
                <a:lnTo>
                  <a:pt x="137250" y="19739"/>
                </a:lnTo>
                <a:lnTo>
                  <a:pt x="137966" y="19227"/>
                </a:lnTo>
                <a:lnTo>
                  <a:pt x="136636" y="18307"/>
                </a:lnTo>
                <a:lnTo>
                  <a:pt x="136432" y="17489"/>
                </a:lnTo>
                <a:lnTo>
                  <a:pt x="136636" y="17591"/>
                </a:lnTo>
                <a:lnTo>
                  <a:pt x="136636" y="17080"/>
                </a:lnTo>
                <a:lnTo>
                  <a:pt x="136432" y="16773"/>
                </a:lnTo>
                <a:lnTo>
                  <a:pt x="136943" y="16670"/>
                </a:lnTo>
                <a:lnTo>
                  <a:pt x="136841" y="16670"/>
                </a:lnTo>
                <a:lnTo>
                  <a:pt x="136739" y="16466"/>
                </a:lnTo>
                <a:lnTo>
                  <a:pt x="137148" y="16364"/>
                </a:lnTo>
                <a:lnTo>
                  <a:pt x="137045" y="16364"/>
                </a:lnTo>
                <a:lnTo>
                  <a:pt x="137455" y="16159"/>
                </a:lnTo>
                <a:lnTo>
                  <a:pt x="137352" y="16057"/>
                </a:lnTo>
                <a:lnTo>
                  <a:pt x="137864" y="15955"/>
                </a:lnTo>
                <a:lnTo>
                  <a:pt x="137864" y="15852"/>
                </a:lnTo>
                <a:lnTo>
                  <a:pt x="139091" y="15034"/>
                </a:lnTo>
                <a:lnTo>
                  <a:pt x="138784" y="14625"/>
                </a:lnTo>
                <a:lnTo>
                  <a:pt x="138886" y="14216"/>
                </a:lnTo>
                <a:lnTo>
                  <a:pt x="138989" y="14216"/>
                </a:lnTo>
                <a:lnTo>
                  <a:pt x="139193" y="14011"/>
                </a:lnTo>
                <a:lnTo>
                  <a:pt x="139398" y="14011"/>
                </a:lnTo>
                <a:lnTo>
                  <a:pt x="139295" y="13909"/>
                </a:lnTo>
                <a:lnTo>
                  <a:pt x="141034" y="13705"/>
                </a:lnTo>
                <a:lnTo>
                  <a:pt x="141545" y="14011"/>
                </a:lnTo>
                <a:lnTo>
                  <a:pt x="141648" y="14625"/>
                </a:lnTo>
                <a:lnTo>
                  <a:pt x="139807" y="15852"/>
                </a:lnTo>
                <a:lnTo>
                  <a:pt x="139807" y="15955"/>
                </a:lnTo>
                <a:lnTo>
                  <a:pt x="139295" y="16159"/>
                </a:lnTo>
                <a:lnTo>
                  <a:pt x="139602" y="18511"/>
                </a:lnTo>
                <a:lnTo>
                  <a:pt x="140523" y="18716"/>
                </a:lnTo>
                <a:lnTo>
                  <a:pt x="140523" y="18920"/>
                </a:lnTo>
                <a:lnTo>
                  <a:pt x="140727" y="18920"/>
                </a:lnTo>
                <a:lnTo>
                  <a:pt x="140830" y="19330"/>
                </a:lnTo>
                <a:lnTo>
                  <a:pt x="142977" y="18818"/>
                </a:lnTo>
                <a:lnTo>
                  <a:pt x="142875" y="18716"/>
                </a:lnTo>
                <a:lnTo>
                  <a:pt x="143386" y="18511"/>
                </a:lnTo>
                <a:lnTo>
                  <a:pt x="143284" y="18716"/>
                </a:lnTo>
                <a:lnTo>
                  <a:pt x="144731" y="18619"/>
                </a:lnTo>
                <a:lnTo>
                  <a:pt x="144731" y="18619"/>
                </a:lnTo>
                <a:lnTo>
                  <a:pt x="146045" y="19125"/>
                </a:lnTo>
                <a:lnTo>
                  <a:pt x="144920" y="19227"/>
                </a:lnTo>
                <a:lnTo>
                  <a:pt x="144818" y="19432"/>
                </a:lnTo>
                <a:lnTo>
                  <a:pt x="144614" y="19330"/>
                </a:lnTo>
                <a:lnTo>
                  <a:pt x="144511" y="19636"/>
                </a:lnTo>
                <a:lnTo>
                  <a:pt x="141750" y="19739"/>
                </a:lnTo>
                <a:lnTo>
                  <a:pt x="141341" y="20045"/>
                </a:lnTo>
                <a:lnTo>
                  <a:pt x="142261" y="20864"/>
                </a:lnTo>
                <a:lnTo>
                  <a:pt x="142261" y="21784"/>
                </a:lnTo>
                <a:lnTo>
                  <a:pt x="140318" y="21375"/>
                </a:lnTo>
                <a:lnTo>
                  <a:pt x="139909" y="22398"/>
                </a:lnTo>
                <a:lnTo>
                  <a:pt x="140011" y="23318"/>
                </a:lnTo>
                <a:lnTo>
                  <a:pt x="140114" y="23932"/>
                </a:lnTo>
                <a:lnTo>
                  <a:pt x="139807" y="23932"/>
                </a:lnTo>
                <a:lnTo>
                  <a:pt x="140011" y="23318"/>
                </a:lnTo>
                <a:lnTo>
                  <a:pt x="138886" y="24545"/>
                </a:lnTo>
                <a:lnTo>
                  <a:pt x="138375" y="24239"/>
                </a:lnTo>
                <a:lnTo>
                  <a:pt x="134693" y="24750"/>
                </a:lnTo>
                <a:lnTo>
                  <a:pt x="135307" y="25261"/>
                </a:lnTo>
                <a:lnTo>
                  <a:pt x="134795" y="25057"/>
                </a:lnTo>
                <a:lnTo>
                  <a:pt x="134693" y="24750"/>
                </a:lnTo>
                <a:lnTo>
                  <a:pt x="133773" y="24443"/>
                </a:lnTo>
                <a:lnTo>
                  <a:pt x="132852" y="24955"/>
                </a:lnTo>
                <a:lnTo>
                  <a:pt x="131625" y="24443"/>
                </a:lnTo>
                <a:lnTo>
                  <a:pt x="131625" y="24136"/>
                </a:lnTo>
                <a:lnTo>
                  <a:pt x="131318" y="23830"/>
                </a:lnTo>
                <a:lnTo>
                  <a:pt x="131420" y="23420"/>
                </a:lnTo>
                <a:lnTo>
                  <a:pt x="131727" y="23216"/>
                </a:lnTo>
                <a:lnTo>
                  <a:pt x="131625" y="23114"/>
                </a:lnTo>
                <a:lnTo>
                  <a:pt x="132341" y="22500"/>
                </a:lnTo>
                <a:lnTo>
                  <a:pt x="131932" y="22398"/>
                </a:lnTo>
                <a:lnTo>
                  <a:pt x="132034" y="21273"/>
                </a:lnTo>
                <a:lnTo>
                  <a:pt x="132034" y="21273"/>
                </a:lnTo>
                <a:lnTo>
                  <a:pt x="130602" y="21886"/>
                </a:lnTo>
                <a:lnTo>
                  <a:pt x="130602" y="22193"/>
                </a:lnTo>
                <a:lnTo>
                  <a:pt x="131011" y="22295"/>
                </a:lnTo>
                <a:lnTo>
                  <a:pt x="130705" y="22398"/>
                </a:lnTo>
                <a:lnTo>
                  <a:pt x="130295" y="22398"/>
                </a:lnTo>
                <a:lnTo>
                  <a:pt x="130295" y="23318"/>
                </a:lnTo>
                <a:lnTo>
                  <a:pt x="130909" y="24341"/>
                </a:lnTo>
                <a:lnTo>
                  <a:pt x="130807" y="24545"/>
                </a:lnTo>
                <a:lnTo>
                  <a:pt x="131625" y="25261"/>
                </a:lnTo>
                <a:lnTo>
                  <a:pt x="131011" y="25057"/>
                </a:lnTo>
                <a:lnTo>
                  <a:pt x="130705" y="25466"/>
                </a:lnTo>
                <a:lnTo>
                  <a:pt x="128864" y="25466"/>
                </a:lnTo>
                <a:lnTo>
                  <a:pt x="127739" y="26080"/>
                </a:lnTo>
                <a:lnTo>
                  <a:pt x="127432" y="27205"/>
                </a:lnTo>
                <a:lnTo>
                  <a:pt x="127227" y="27205"/>
                </a:lnTo>
                <a:lnTo>
                  <a:pt x="127534" y="27409"/>
                </a:lnTo>
                <a:lnTo>
                  <a:pt x="127534" y="27409"/>
                </a:lnTo>
                <a:lnTo>
                  <a:pt x="126818" y="27307"/>
                </a:lnTo>
                <a:lnTo>
                  <a:pt x="126818" y="27307"/>
                </a:lnTo>
                <a:lnTo>
                  <a:pt x="127432" y="27409"/>
                </a:lnTo>
                <a:lnTo>
                  <a:pt x="125386" y="28023"/>
                </a:lnTo>
                <a:lnTo>
                  <a:pt x="124977" y="28841"/>
                </a:lnTo>
                <a:lnTo>
                  <a:pt x="124261" y="29148"/>
                </a:lnTo>
                <a:lnTo>
                  <a:pt x="124466" y="29352"/>
                </a:lnTo>
                <a:lnTo>
                  <a:pt x="123239" y="29455"/>
                </a:lnTo>
                <a:lnTo>
                  <a:pt x="123136" y="29148"/>
                </a:lnTo>
                <a:lnTo>
                  <a:pt x="122727" y="29352"/>
                </a:lnTo>
                <a:lnTo>
                  <a:pt x="123034" y="30170"/>
                </a:lnTo>
                <a:lnTo>
                  <a:pt x="120375" y="30375"/>
                </a:lnTo>
                <a:lnTo>
                  <a:pt x="120784" y="30477"/>
                </a:lnTo>
                <a:lnTo>
                  <a:pt x="120477" y="30580"/>
                </a:lnTo>
                <a:lnTo>
                  <a:pt x="120682" y="30682"/>
                </a:lnTo>
                <a:lnTo>
                  <a:pt x="120375" y="30784"/>
                </a:lnTo>
                <a:lnTo>
                  <a:pt x="122011" y="31193"/>
                </a:lnTo>
                <a:lnTo>
                  <a:pt x="121909" y="31295"/>
                </a:lnTo>
                <a:lnTo>
                  <a:pt x="122114" y="31295"/>
                </a:lnTo>
                <a:lnTo>
                  <a:pt x="122114" y="31398"/>
                </a:lnTo>
                <a:lnTo>
                  <a:pt x="122727" y="31602"/>
                </a:lnTo>
                <a:lnTo>
                  <a:pt x="122420" y="31705"/>
                </a:lnTo>
                <a:lnTo>
                  <a:pt x="122523" y="32114"/>
                </a:lnTo>
                <a:lnTo>
                  <a:pt x="123239" y="32523"/>
                </a:lnTo>
                <a:lnTo>
                  <a:pt x="123341" y="33136"/>
                </a:lnTo>
                <a:lnTo>
                  <a:pt x="123136" y="33034"/>
                </a:lnTo>
                <a:lnTo>
                  <a:pt x="123750" y="33852"/>
                </a:lnTo>
                <a:lnTo>
                  <a:pt x="123750" y="33852"/>
                </a:lnTo>
                <a:lnTo>
                  <a:pt x="123239" y="33341"/>
                </a:lnTo>
                <a:lnTo>
                  <a:pt x="123136" y="34261"/>
                </a:lnTo>
                <a:lnTo>
                  <a:pt x="123239" y="34159"/>
                </a:lnTo>
                <a:lnTo>
                  <a:pt x="123239" y="34261"/>
                </a:lnTo>
                <a:lnTo>
                  <a:pt x="122830" y="35386"/>
                </a:lnTo>
                <a:lnTo>
                  <a:pt x="117409" y="35284"/>
                </a:lnTo>
                <a:lnTo>
                  <a:pt x="117307" y="35489"/>
                </a:lnTo>
                <a:lnTo>
                  <a:pt x="116898" y="35591"/>
                </a:lnTo>
                <a:lnTo>
                  <a:pt x="116693" y="36307"/>
                </a:lnTo>
                <a:lnTo>
                  <a:pt x="116898" y="36307"/>
                </a:lnTo>
                <a:lnTo>
                  <a:pt x="116898" y="36614"/>
                </a:lnTo>
                <a:lnTo>
                  <a:pt x="117000" y="36614"/>
                </a:lnTo>
                <a:lnTo>
                  <a:pt x="116182" y="40091"/>
                </a:lnTo>
                <a:lnTo>
                  <a:pt x="116795" y="39784"/>
                </a:lnTo>
                <a:lnTo>
                  <a:pt x="116386" y="40295"/>
                </a:lnTo>
                <a:lnTo>
                  <a:pt x="116687" y="40446"/>
                </a:lnTo>
                <a:lnTo>
                  <a:pt x="116687" y="40446"/>
                </a:lnTo>
                <a:lnTo>
                  <a:pt x="116489" y="41932"/>
                </a:lnTo>
                <a:lnTo>
                  <a:pt x="118330" y="41625"/>
                </a:lnTo>
                <a:lnTo>
                  <a:pt x="118739" y="42136"/>
                </a:lnTo>
                <a:lnTo>
                  <a:pt x="118841" y="42034"/>
                </a:lnTo>
                <a:lnTo>
                  <a:pt x="119455" y="42955"/>
                </a:lnTo>
                <a:lnTo>
                  <a:pt x="122420" y="42034"/>
                </a:lnTo>
                <a:lnTo>
                  <a:pt x="122727" y="41625"/>
                </a:lnTo>
                <a:lnTo>
                  <a:pt x="123545" y="41318"/>
                </a:lnTo>
                <a:lnTo>
                  <a:pt x="123852" y="40500"/>
                </a:lnTo>
                <a:lnTo>
                  <a:pt x="124261" y="40193"/>
                </a:lnTo>
                <a:lnTo>
                  <a:pt x="123955" y="39784"/>
                </a:lnTo>
                <a:lnTo>
                  <a:pt x="124773" y="38045"/>
                </a:lnTo>
                <a:lnTo>
                  <a:pt x="126818" y="36920"/>
                </a:lnTo>
                <a:lnTo>
                  <a:pt x="126818" y="35693"/>
                </a:lnTo>
                <a:lnTo>
                  <a:pt x="129682" y="35591"/>
                </a:lnTo>
                <a:lnTo>
                  <a:pt x="131318" y="34466"/>
                </a:lnTo>
                <a:lnTo>
                  <a:pt x="136943" y="38864"/>
                </a:lnTo>
                <a:lnTo>
                  <a:pt x="137250" y="38864"/>
                </a:lnTo>
                <a:lnTo>
                  <a:pt x="137761" y="40091"/>
                </a:lnTo>
                <a:lnTo>
                  <a:pt x="137557" y="40193"/>
                </a:lnTo>
                <a:lnTo>
                  <a:pt x="137352" y="40807"/>
                </a:lnTo>
                <a:lnTo>
                  <a:pt x="137761" y="41011"/>
                </a:lnTo>
                <a:lnTo>
                  <a:pt x="138170" y="39989"/>
                </a:lnTo>
                <a:lnTo>
                  <a:pt x="138580" y="39886"/>
                </a:lnTo>
                <a:lnTo>
                  <a:pt x="138477" y="39375"/>
                </a:lnTo>
                <a:lnTo>
                  <a:pt x="138068" y="39170"/>
                </a:lnTo>
                <a:lnTo>
                  <a:pt x="138375" y="38455"/>
                </a:lnTo>
                <a:lnTo>
                  <a:pt x="139602" y="38966"/>
                </a:lnTo>
                <a:lnTo>
                  <a:pt x="137455" y="37432"/>
                </a:lnTo>
                <a:lnTo>
                  <a:pt x="137557" y="37023"/>
                </a:lnTo>
                <a:lnTo>
                  <a:pt x="136432" y="36818"/>
                </a:lnTo>
                <a:lnTo>
                  <a:pt x="134182" y="34057"/>
                </a:lnTo>
                <a:lnTo>
                  <a:pt x="134284" y="33341"/>
                </a:lnTo>
                <a:lnTo>
                  <a:pt x="135307" y="33239"/>
                </a:lnTo>
                <a:lnTo>
                  <a:pt x="135205" y="33750"/>
                </a:lnTo>
                <a:lnTo>
                  <a:pt x="135716" y="33750"/>
                </a:lnTo>
                <a:lnTo>
                  <a:pt x="135818" y="33545"/>
                </a:lnTo>
                <a:lnTo>
                  <a:pt x="136841" y="34670"/>
                </a:lnTo>
                <a:lnTo>
                  <a:pt x="136534" y="34670"/>
                </a:lnTo>
                <a:lnTo>
                  <a:pt x="138784" y="36102"/>
                </a:lnTo>
                <a:lnTo>
                  <a:pt x="138170" y="35898"/>
                </a:lnTo>
                <a:lnTo>
                  <a:pt x="140420" y="37330"/>
                </a:lnTo>
                <a:lnTo>
                  <a:pt x="140420" y="38557"/>
                </a:lnTo>
                <a:lnTo>
                  <a:pt x="140318" y="38557"/>
                </a:lnTo>
                <a:lnTo>
                  <a:pt x="141955" y="39989"/>
                </a:lnTo>
                <a:lnTo>
                  <a:pt x="141648" y="39989"/>
                </a:lnTo>
                <a:lnTo>
                  <a:pt x="141955" y="40398"/>
                </a:lnTo>
                <a:lnTo>
                  <a:pt x="143080" y="40500"/>
                </a:lnTo>
                <a:lnTo>
                  <a:pt x="143489" y="40807"/>
                </a:lnTo>
                <a:lnTo>
                  <a:pt x="143489" y="40909"/>
                </a:lnTo>
                <a:lnTo>
                  <a:pt x="142159" y="40909"/>
                </a:lnTo>
                <a:lnTo>
                  <a:pt x="142773" y="42239"/>
                </a:lnTo>
                <a:lnTo>
                  <a:pt x="143284" y="42545"/>
                </a:lnTo>
                <a:lnTo>
                  <a:pt x="143898" y="42545"/>
                </a:lnTo>
                <a:lnTo>
                  <a:pt x="143489" y="41318"/>
                </a:lnTo>
                <a:lnTo>
                  <a:pt x="144102" y="41523"/>
                </a:lnTo>
                <a:lnTo>
                  <a:pt x="144102" y="41523"/>
                </a:lnTo>
                <a:lnTo>
                  <a:pt x="143591" y="41011"/>
                </a:lnTo>
                <a:lnTo>
                  <a:pt x="144205" y="41011"/>
                </a:lnTo>
                <a:lnTo>
                  <a:pt x="144409" y="40807"/>
                </a:lnTo>
                <a:lnTo>
                  <a:pt x="143182" y="39989"/>
                </a:lnTo>
                <a:lnTo>
                  <a:pt x="143591" y="39784"/>
                </a:lnTo>
                <a:lnTo>
                  <a:pt x="143386" y="39682"/>
                </a:lnTo>
                <a:lnTo>
                  <a:pt x="143591" y="39580"/>
                </a:lnTo>
                <a:lnTo>
                  <a:pt x="143693" y="39784"/>
                </a:lnTo>
                <a:lnTo>
                  <a:pt x="143591" y="39477"/>
                </a:lnTo>
                <a:lnTo>
                  <a:pt x="143080" y="38761"/>
                </a:lnTo>
                <a:lnTo>
                  <a:pt x="143284" y="38352"/>
                </a:lnTo>
                <a:lnTo>
                  <a:pt x="143740" y="38678"/>
                </a:lnTo>
                <a:lnTo>
                  <a:pt x="143740" y="38678"/>
                </a:lnTo>
                <a:lnTo>
                  <a:pt x="144205" y="38864"/>
                </a:lnTo>
                <a:lnTo>
                  <a:pt x="144102" y="38557"/>
                </a:lnTo>
                <a:lnTo>
                  <a:pt x="144511" y="38761"/>
                </a:lnTo>
                <a:lnTo>
                  <a:pt x="144000" y="38250"/>
                </a:lnTo>
                <a:lnTo>
                  <a:pt x="145636" y="38045"/>
                </a:lnTo>
                <a:lnTo>
                  <a:pt x="145943" y="38250"/>
                </a:lnTo>
                <a:lnTo>
                  <a:pt x="146557" y="38250"/>
                </a:lnTo>
                <a:lnTo>
                  <a:pt x="146045" y="38864"/>
                </a:lnTo>
                <a:lnTo>
                  <a:pt x="146864" y="39989"/>
                </a:lnTo>
                <a:lnTo>
                  <a:pt x="146761" y="40295"/>
                </a:lnTo>
                <a:lnTo>
                  <a:pt x="147068" y="40398"/>
                </a:lnTo>
                <a:lnTo>
                  <a:pt x="146659" y="40602"/>
                </a:lnTo>
                <a:lnTo>
                  <a:pt x="146455" y="40295"/>
                </a:lnTo>
                <a:lnTo>
                  <a:pt x="146352" y="40705"/>
                </a:lnTo>
                <a:lnTo>
                  <a:pt x="146864" y="40807"/>
                </a:lnTo>
                <a:lnTo>
                  <a:pt x="147477" y="41727"/>
                </a:lnTo>
                <a:lnTo>
                  <a:pt x="147375" y="41830"/>
                </a:lnTo>
                <a:lnTo>
                  <a:pt x="147273" y="41932"/>
                </a:lnTo>
                <a:lnTo>
                  <a:pt x="148091" y="41932"/>
                </a:lnTo>
                <a:lnTo>
                  <a:pt x="147477" y="42239"/>
                </a:lnTo>
                <a:lnTo>
                  <a:pt x="147989" y="42239"/>
                </a:lnTo>
                <a:lnTo>
                  <a:pt x="147989" y="42341"/>
                </a:lnTo>
                <a:lnTo>
                  <a:pt x="148602" y="42239"/>
                </a:lnTo>
                <a:lnTo>
                  <a:pt x="149523" y="42852"/>
                </a:lnTo>
                <a:lnTo>
                  <a:pt x="150136" y="42648"/>
                </a:lnTo>
                <a:lnTo>
                  <a:pt x="150341" y="42136"/>
                </a:lnTo>
                <a:lnTo>
                  <a:pt x="152080" y="42955"/>
                </a:lnTo>
                <a:lnTo>
                  <a:pt x="152898" y="42852"/>
                </a:lnTo>
                <a:lnTo>
                  <a:pt x="153511" y="42239"/>
                </a:lnTo>
                <a:lnTo>
                  <a:pt x="154227" y="42443"/>
                </a:lnTo>
                <a:lnTo>
                  <a:pt x="154636" y="42136"/>
                </a:lnTo>
                <a:lnTo>
                  <a:pt x="154023" y="47659"/>
                </a:lnTo>
                <a:lnTo>
                  <a:pt x="152489" y="48068"/>
                </a:lnTo>
                <a:lnTo>
                  <a:pt x="152080" y="47864"/>
                </a:lnTo>
                <a:lnTo>
                  <a:pt x="151773" y="47864"/>
                </a:lnTo>
                <a:lnTo>
                  <a:pt x="151773" y="47761"/>
                </a:lnTo>
                <a:lnTo>
                  <a:pt x="151261" y="47557"/>
                </a:lnTo>
                <a:lnTo>
                  <a:pt x="150648" y="47761"/>
                </a:lnTo>
                <a:lnTo>
                  <a:pt x="150955" y="47557"/>
                </a:lnTo>
                <a:lnTo>
                  <a:pt x="150955" y="47557"/>
                </a:lnTo>
                <a:lnTo>
                  <a:pt x="149114" y="48170"/>
                </a:lnTo>
                <a:lnTo>
                  <a:pt x="146148" y="47659"/>
                </a:lnTo>
                <a:lnTo>
                  <a:pt x="145739" y="47148"/>
                </a:lnTo>
                <a:lnTo>
                  <a:pt x="144102" y="46739"/>
                </a:lnTo>
                <a:lnTo>
                  <a:pt x="144000" y="46432"/>
                </a:lnTo>
                <a:lnTo>
                  <a:pt x="143489" y="46227"/>
                </a:lnTo>
                <a:lnTo>
                  <a:pt x="141955" y="46534"/>
                </a:lnTo>
                <a:lnTo>
                  <a:pt x="141443" y="47250"/>
                </a:lnTo>
                <a:lnTo>
                  <a:pt x="141648" y="48170"/>
                </a:lnTo>
                <a:lnTo>
                  <a:pt x="140114" y="48580"/>
                </a:lnTo>
                <a:lnTo>
                  <a:pt x="133773" y="45818"/>
                </a:lnTo>
                <a:lnTo>
                  <a:pt x="133875" y="45818"/>
                </a:lnTo>
                <a:lnTo>
                  <a:pt x="132750" y="44898"/>
                </a:lnTo>
                <a:lnTo>
                  <a:pt x="133568" y="43670"/>
                </a:lnTo>
                <a:lnTo>
                  <a:pt x="133159" y="43057"/>
                </a:lnTo>
                <a:lnTo>
                  <a:pt x="133466" y="41932"/>
                </a:lnTo>
                <a:lnTo>
                  <a:pt x="132852" y="42136"/>
                </a:lnTo>
                <a:lnTo>
                  <a:pt x="132852" y="41830"/>
                </a:lnTo>
                <a:lnTo>
                  <a:pt x="132545" y="41727"/>
                </a:lnTo>
                <a:lnTo>
                  <a:pt x="132545" y="41625"/>
                </a:lnTo>
                <a:lnTo>
                  <a:pt x="130807" y="42136"/>
                </a:lnTo>
                <a:lnTo>
                  <a:pt x="130295" y="41830"/>
                </a:lnTo>
                <a:lnTo>
                  <a:pt x="122318" y="43977"/>
                </a:lnTo>
                <a:lnTo>
                  <a:pt x="121602" y="43670"/>
                </a:lnTo>
                <a:lnTo>
                  <a:pt x="120477" y="43875"/>
                </a:lnTo>
                <a:lnTo>
                  <a:pt x="119659" y="43057"/>
                </a:lnTo>
                <a:lnTo>
                  <a:pt x="115568" y="48477"/>
                </a:lnTo>
                <a:lnTo>
                  <a:pt x="115773" y="48784"/>
                </a:lnTo>
                <a:lnTo>
                  <a:pt x="114034" y="50932"/>
                </a:lnTo>
                <a:lnTo>
                  <a:pt x="112909" y="51239"/>
                </a:lnTo>
                <a:lnTo>
                  <a:pt x="109943" y="55739"/>
                </a:lnTo>
                <a:lnTo>
                  <a:pt x="109943" y="55739"/>
                </a:lnTo>
                <a:lnTo>
                  <a:pt x="110148" y="55534"/>
                </a:lnTo>
                <a:lnTo>
                  <a:pt x="110148" y="55534"/>
                </a:lnTo>
                <a:lnTo>
                  <a:pt x="108920" y="58602"/>
                </a:lnTo>
                <a:lnTo>
                  <a:pt x="109432" y="58807"/>
                </a:lnTo>
                <a:lnTo>
                  <a:pt x="109432" y="60034"/>
                </a:lnTo>
                <a:lnTo>
                  <a:pt x="109636" y="59932"/>
                </a:lnTo>
                <a:lnTo>
                  <a:pt x="109330" y="63716"/>
                </a:lnTo>
                <a:lnTo>
                  <a:pt x="108409" y="64841"/>
                </a:lnTo>
                <a:lnTo>
                  <a:pt x="109023" y="65659"/>
                </a:lnTo>
                <a:lnTo>
                  <a:pt x="109227" y="65557"/>
                </a:lnTo>
                <a:lnTo>
                  <a:pt x="109227" y="66170"/>
                </a:lnTo>
                <a:lnTo>
                  <a:pt x="110250" y="66170"/>
                </a:lnTo>
                <a:lnTo>
                  <a:pt x="109330" y="66375"/>
                </a:lnTo>
                <a:lnTo>
                  <a:pt x="109227" y="66273"/>
                </a:lnTo>
                <a:lnTo>
                  <a:pt x="109023" y="67091"/>
                </a:lnTo>
                <a:lnTo>
                  <a:pt x="109023" y="67091"/>
                </a:lnTo>
                <a:lnTo>
                  <a:pt x="109227" y="66989"/>
                </a:lnTo>
                <a:lnTo>
                  <a:pt x="109739" y="67909"/>
                </a:lnTo>
                <a:lnTo>
                  <a:pt x="110557" y="67705"/>
                </a:lnTo>
                <a:lnTo>
                  <a:pt x="110557" y="67705"/>
                </a:lnTo>
                <a:lnTo>
                  <a:pt x="110148" y="67909"/>
                </a:lnTo>
                <a:lnTo>
                  <a:pt x="110557" y="68114"/>
                </a:lnTo>
                <a:lnTo>
                  <a:pt x="110148" y="68318"/>
                </a:lnTo>
                <a:lnTo>
                  <a:pt x="110250" y="68318"/>
                </a:lnTo>
                <a:lnTo>
                  <a:pt x="110455" y="68523"/>
                </a:lnTo>
                <a:lnTo>
                  <a:pt x="110352" y="68727"/>
                </a:lnTo>
                <a:lnTo>
                  <a:pt x="110557" y="68625"/>
                </a:lnTo>
                <a:lnTo>
                  <a:pt x="110659" y="68932"/>
                </a:lnTo>
                <a:lnTo>
                  <a:pt x="110864" y="69034"/>
                </a:lnTo>
                <a:lnTo>
                  <a:pt x="110966" y="68932"/>
                </a:lnTo>
                <a:lnTo>
                  <a:pt x="111375" y="69648"/>
                </a:lnTo>
                <a:lnTo>
                  <a:pt x="111784" y="69852"/>
                </a:lnTo>
                <a:lnTo>
                  <a:pt x="111784" y="70261"/>
                </a:lnTo>
                <a:lnTo>
                  <a:pt x="112295" y="70875"/>
                </a:lnTo>
                <a:lnTo>
                  <a:pt x="112193" y="71182"/>
                </a:lnTo>
                <a:lnTo>
                  <a:pt x="112500" y="71182"/>
                </a:lnTo>
                <a:lnTo>
                  <a:pt x="112193" y="71284"/>
                </a:lnTo>
                <a:lnTo>
                  <a:pt x="117511" y="75477"/>
                </a:lnTo>
                <a:lnTo>
                  <a:pt x="119557" y="74761"/>
                </a:lnTo>
                <a:lnTo>
                  <a:pt x="119250" y="74761"/>
                </a:lnTo>
                <a:lnTo>
                  <a:pt x="120477" y="74659"/>
                </a:lnTo>
                <a:lnTo>
                  <a:pt x="119966" y="74659"/>
                </a:lnTo>
                <a:lnTo>
                  <a:pt x="121295" y="74557"/>
                </a:lnTo>
                <a:lnTo>
                  <a:pt x="121398" y="74761"/>
                </a:lnTo>
                <a:lnTo>
                  <a:pt x="127534" y="73227"/>
                </a:lnTo>
                <a:lnTo>
                  <a:pt x="127330" y="73432"/>
                </a:lnTo>
                <a:lnTo>
                  <a:pt x="129170" y="74455"/>
                </a:lnTo>
                <a:lnTo>
                  <a:pt x="129170" y="74761"/>
                </a:lnTo>
                <a:lnTo>
                  <a:pt x="129068" y="74761"/>
                </a:lnTo>
                <a:lnTo>
                  <a:pt x="129886" y="75477"/>
                </a:lnTo>
                <a:lnTo>
                  <a:pt x="130091" y="75477"/>
                </a:lnTo>
                <a:lnTo>
                  <a:pt x="130398" y="75580"/>
                </a:lnTo>
                <a:lnTo>
                  <a:pt x="130295" y="75170"/>
                </a:lnTo>
                <a:lnTo>
                  <a:pt x="130398" y="75477"/>
                </a:lnTo>
                <a:lnTo>
                  <a:pt x="130602" y="75170"/>
                </a:lnTo>
                <a:lnTo>
                  <a:pt x="131420" y="75375"/>
                </a:lnTo>
                <a:lnTo>
                  <a:pt x="131625" y="74966"/>
                </a:lnTo>
                <a:lnTo>
                  <a:pt x="132341" y="75784"/>
                </a:lnTo>
                <a:lnTo>
                  <a:pt x="132955" y="75886"/>
                </a:lnTo>
                <a:lnTo>
                  <a:pt x="132852" y="79466"/>
                </a:lnTo>
                <a:lnTo>
                  <a:pt x="132648" y="79568"/>
                </a:lnTo>
                <a:lnTo>
                  <a:pt x="133261" y="79875"/>
                </a:lnTo>
                <a:lnTo>
                  <a:pt x="133057" y="79977"/>
                </a:lnTo>
                <a:lnTo>
                  <a:pt x="132648" y="79670"/>
                </a:lnTo>
                <a:lnTo>
                  <a:pt x="132443" y="80591"/>
                </a:lnTo>
                <a:lnTo>
                  <a:pt x="132034" y="80693"/>
                </a:lnTo>
                <a:lnTo>
                  <a:pt x="132852" y="81716"/>
                </a:lnTo>
                <a:lnTo>
                  <a:pt x="132852" y="81716"/>
                </a:lnTo>
                <a:lnTo>
                  <a:pt x="132341" y="81409"/>
                </a:lnTo>
                <a:lnTo>
                  <a:pt x="132750" y="82023"/>
                </a:lnTo>
                <a:lnTo>
                  <a:pt x="132648" y="82023"/>
                </a:lnTo>
                <a:lnTo>
                  <a:pt x="133261" y="82636"/>
                </a:lnTo>
                <a:lnTo>
                  <a:pt x="132955" y="82534"/>
                </a:lnTo>
                <a:lnTo>
                  <a:pt x="135205" y="85909"/>
                </a:lnTo>
                <a:lnTo>
                  <a:pt x="136023" y="86114"/>
                </a:lnTo>
                <a:lnTo>
                  <a:pt x="135307" y="86318"/>
                </a:lnTo>
                <a:lnTo>
                  <a:pt x="135920" y="89284"/>
                </a:lnTo>
                <a:lnTo>
                  <a:pt x="136023" y="89182"/>
                </a:lnTo>
                <a:lnTo>
                  <a:pt x="136432" y="92557"/>
                </a:lnTo>
                <a:lnTo>
                  <a:pt x="134795" y="96648"/>
                </a:lnTo>
                <a:lnTo>
                  <a:pt x="137045" y="103602"/>
                </a:lnTo>
                <a:lnTo>
                  <a:pt x="136943" y="103602"/>
                </a:lnTo>
                <a:lnTo>
                  <a:pt x="140011" y="115364"/>
                </a:lnTo>
                <a:lnTo>
                  <a:pt x="146148" y="114955"/>
                </a:lnTo>
                <a:lnTo>
                  <a:pt x="146557" y="114648"/>
                </a:lnTo>
                <a:lnTo>
                  <a:pt x="147068" y="114648"/>
                </a:lnTo>
                <a:lnTo>
                  <a:pt x="152693" y="109125"/>
                </a:lnTo>
                <a:lnTo>
                  <a:pt x="153205" y="106977"/>
                </a:lnTo>
                <a:lnTo>
                  <a:pt x="153102" y="107080"/>
                </a:lnTo>
                <a:lnTo>
                  <a:pt x="153205" y="106875"/>
                </a:lnTo>
                <a:lnTo>
                  <a:pt x="153205" y="106977"/>
                </a:lnTo>
                <a:lnTo>
                  <a:pt x="155659" y="104523"/>
                </a:lnTo>
                <a:lnTo>
                  <a:pt x="155659" y="102784"/>
                </a:lnTo>
                <a:lnTo>
                  <a:pt x="155557" y="103091"/>
                </a:lnTo>
                <a:lnTo>
                  <a:pt x="155045" y="100330"/>
                </a:lnTo>
                <a:lnTo>
                  <a:pt x="160670" y="95932"/>
                </a:lnTo>
                <a:lnTo>
                  <a:pt x="160875" y="91125"/>
                </a:lnTo>
                <a:lnTo>
                  <a:pt x="160057" y="90307"/>
                </a:lnTo>
                <a:lnTo>
                  <a:pt x="159955" y="87136"/>
                </a:lnTo>
                <a:lnTo>
                  <a:pt x="159341" y="86523"/>
                </a:lnTo>
                <a:lnTo>
                  <a:pt x="161284" y="82125"/>
                </a:lnTo>
                <a:lnTo>
                  <a:pt x="161693" y="82023"/>
                </a:lnTo>
                <a:lnTo>
                  <a:pt x="170591" y="69341"/>
                </a:lnTo>
                <a:lnTo>
                  <a:pt x="170386" y="69136"/>
                </a:lnTo>
                <a:lnTo>
                  <a:pt x="170284" y="69341"/>
                </a:lnTo>
                <a:lnTo>
                  <a:pt x="170182" y="67807"/>
                </a:lnTo>
                <a:lnTo>
                  <a:pt x="164557" y="69341"/>
                </a:lnTo>
                <a:lnTo>
                  <a:pt x="162511" y="68114"/>
                </a:lnTo>
                <a:lnTo>
                  <a:pt x="163330" y="67602"/>
                </a:lnTo>
                <a:lnTo>
                  <a:pt x="162920" y="66784"/>
                </a:lnTo>
                <a:lnTo>
                  <a:pt x="162920" y="66886"/>
                </a:lnTo>
                <a:lnTo>
                  <a:pt x="159955" y="64125"/>
                </a:lnTo>
                <a:lnTo>
                  <a:pt x="159955" y="64534"/>
                </a:lnTo>
                <a:lnTo>
                  <a:pt x="157193" y="58295"/>
                </a:lnTo>
                <a:lnTo>
                  <a:pt x="157193" y="58295"/>
                </a:lnTo>
                <a:lnTo>
                  <a:pt x="157295" y="58398"/>
                </a:lnTo>
                <a:lnTo>
                  <a:pt x="156375" y="56761"/>
                </a:lnTo>
                <a:lnTo>
                  <a:pt x="155966" y="56557"/>
                </a:lnTo>
                <a:lnTo>
                  <a:pt x="155659" y="56148"/>
                </a:lnTo>
                <a:lnTo>
                  <a:pt x="155864" y="55432"/>
                </a:lnTo>
                <a:lnTo>
                  <a:pt x="152591" y="49193"/>
                </a:lnTo>
                <a:lnTo>
                  <a:pt x="152591" y="49193"/>
                </a:lnTo>
                <a:lnTo>
                  <a:pt x="153716" y="51136"/>
                </a:lnTo>
                <a:lnTo>
                  <a:pt x="154330" y="50830"/>
                </a:lnTo>
                <a:lnTo>
                  <a:pt x="154739" y="49602"/>
                </a:lnTo>
                <a:lnTo>
                  <a:pt x="154534" y="51136"/>
                </a:lnTo>
                <a:lnTo>
                  <a:pt x="158727" y="56557"/>
                </a:lnTo>
                <a:lnTo>
                  <a:pt x="158625" y="56557"/>
                </a:lnTo>
                <a:lnTo>
                  <a:pt x="162614" y="64330"/>
                </a:lnTo>
                <a:lnTo>
                  <a:pt x="162511" y="64227"/>
                </a:lnTo>
                <a:lnTo>
                  <a:pt x="162511" y="64227"/>
                </a:lnTo>
                <a:lnTo>
                  <a:pt x="163330" y="66989"/>
                </a:lnTo>
                <a:lnTo>
                  <a:pt x="171102" y="63818"/>
                </a:lnTo>
                <a:lnTo>
                  <a:pt x="171102" y="63409"/>
                </a:lnTo>
                <a:lnTo>
                  <a:pt x="173557" y="62489"/>
                </a:lnTo>
                <a:lnTo>
                  <a:pt x="173659" y="61977"/>
                </a:lnTo>
                <a:lnTo>
                  <a:pt x="174580" y="61568"/>
                </a:lnTo>
                <a:lnTo>
                  <a:pt x="174989" y="60750"/>
                </a:lnTo>
                <a:lnTo>
                  <a:pt x="175807" y="60443"/>
                </a:lnTo>
                <a:lnTo>
                  <a:pt x="175705" y="59625"/>
                </a:lnTo>
                <a:lnTo>
                  <a:pt x="176114" y="58807"/>
                </a:lnTo>
                <a:lnTo>
                  <a:pt x="176216" y="59114"/>
                </a:lnTo>
                <a:lnTo>
                  <a:pt x="177341" y="57170"/>
                </a:lnTo>
                <a:lnTo>
                  <a:pt x="174273" y="54920"/>
                </a:lnTo>
                <a:lnTo>
                  <a:pt x="173864" y="52977"/>
                </a:lnTo>
                <a:lnTo>
                  <a:pt x="172330" y="55023"/>
                </a:lnTo>
                <a:lnTo>
                  <a:pt x="170080" y="55330"/>
                </a:lnTo>
                <a:lnTo>
                  <a:pt x="169875" y="55023"/>
                </a:lnTo>
                <a:lnTo>
                  <a:pt x="169568" y="55023"/>
                </a:lnTo>
                <a:lnTo>
                  <a:pt x="169670" y="54818"/>
                </a:lnTo>
                <a:lnTo>
                  <a:pt x="169466" y="54716"/>
                </a:lnTo>
                <a:lnTo>
                  <a:pt x="169670" y="54000"/>
                </a:lnTo>
                <a:lnTo>
                  <a:pt x="169466" y="53284"/>
                </a:lnTo>
                <a:lnTo>
                  <a:pt x="169057" y="53795"/>
                </a:lnTo>
                <a:lnTo>
                  <a:pt x="169057" y="54511"/>
                </a:lnTo>
                <a:lnTo>
                  <a:pt x="168239" y="53182"/>
                </a:lnTo>
                <a:lnTo>
                  <a:pt x="168341" y="53182"/>
                </a:lnTo>
                <a:lnTo>
                  <a:pt x="168239" y="52568"/>
                </a:lnTo>
                <a:lnTo>
                  <a:pt x="168341" y="52568"/>
                </a:lnTo>
                <a:lnTo>
                  <a:pt x="165886" y="49807"/>
                </a:lnTo>
                <a:lnTo>
                  <a:pt x="166193" y="49602"/>
                </a:lnTo>
                <a:lnTo>
                  <a:pt x="165989" y="49193"/>
                </a:lnTo>
                <a:lnTo>
                  <a:pt x="166398" y="49295"/>
                </a:lnTo>
                <a:lnTo>
                  <a:pt x="166807" y="48682"/>
                </a:lnTo>
                <a:lnTo>
                  <a:pt x="166807" y="48784"/>
                </a:lnTo>
                <a:lnTo>
                  <a:pt x="171409" y="52568"/>
                </a:lnTo>
                <a:lnTo>
                  <a:pt x="172943" y="52466"/>
                </a:lnTo>
                <a:lnTo>
                  <a:pt x="173557" y="52057"/>
                </a:lnTo>
                <a:lnTo>
                  <a:pt x="174273" y="52364"/>
                </a:lnTo>
                <a:lnTo>
                  <a:pt x="174580" y="53182"/>
                </a:lnTo>
                <a:lnTo>
                  <a:pt x="177545" y="54000"/>
                </a:lnTo>
                <a:lnTo>
                  <a:pt x="177648" y="53898"/>
                </a:lnTo>
                <a:lnTo>
                  <a:pt x="177750" y="54000"/>
                </a:lnTo>
                <a:lnTo>
                  <a:pt x="182761" y="53898"/>
                </a:lnTo>
                <a:lnTo>
                  <a:pt x="182557" y="53795"/>
                </a:lnTo>
                <a:lnTo>
                  <a:pt x="182557" y="53795"/>
                </a:lnTo>
                <a:lnTo>
                  <a:pt x="182864" y="53898"/>
                </a:lnTo>
                <a:lnTo>
                  <a:pt x="182966" y="53898"/>
                </a:lnTo>
                <a:lnTo>
                  <a:pt x="184091" y="55432"/>
                </a:lnTo>
                <a:lnTo>
                  <a:pt x="184500" y="55636"/>
                </a:lnTo>
                <a:lnTo>
                  <a:pt x="184500" y="55534"/>
                </a:lnTo>
                <a:lnTo>
                  <a:pt x="185114" y="55534"/>
                </a:lnTo>
                <a:lnTo>
                  <a:pt x="184909" y="56045"/>
                </a:lnTo>
                <a:lnTo>
                  <a:pt x="185727" y="56557"/>
                </a:lnTo>
                <a:lnTo>
                  <a:pt x="186750" y="56250"/>
                </a:lnTo>
                <a:lnTo>
                  <a:pt x="185727" y="57068"/>
                </a:lnTo>
                <a:lnTo>
                  <a:pt x="185420" y="57068"/>
                </a:lnTo>
                <a:lnTo>
                  <a:pt x="187568" y="58602"/>
                </a:lnTo>
                <a:lnTo>
                  <a:pt x="188386" y="58193"/>
                </a:lnTo>
                <a:lnTo>
                  <a:pt x="188284" y="57170"/>
                </a:lnTo>
                <a:lnTo>
                  <a:pt x="188898" y="57170"/>
                </a:lnTo>
                <a:lnTo>
                  <a:pt x="188693" y="57682"/>
                </a:lnTo>
                <a:lnTo>
                  <a:pt x="189205" y="57682"/>
                </a:lnTo>
                <a:lnTo>
                  <a:pt x="188795" y="57989"/>
                </a:lnTo>
                <a:lnTo>
                  <a:pt x="188898" y="57989"/>
                </a:lnTo>
                <a:lnTo>
                  <a:pt x="189307" y="60239"/>
                </a:lnTo>
                <a:lnTo>
                  <a:pt x="189205" y="60239"/>
                </a:lnTo>
                <a:lnTo>
                  <a:pt x="189205" y="60545"/>
                </a:lnTo>
                <a:lnTo>
                  <a:pt x="189307" y="60341"/>
                </a:lnTo>
                <a:lnTo>
                  <a:pt x="190636" y="64227"/>
                </a:lnTo>
                <a:lnTo>
                  <a:pt x="190534" y="64227"/>
                </a:lnTo>
                <a:lnTo>
                  <a:pt x="193160" y="69965"/>
                </a:lnTo>
                <a:lnTo>
                  <a:pt x="194216" y="71693"/>
                </a:lnTo>
                <a:lnTo>
                  <a:pt x="195955" y="70568"/>
                </a:lnTo>
                <a:lnTo>
                  <a:pt x="195545" y="70261"/>
                </a:lnTo>
                <a:lnTo>
                  <a:pt x="195852" y="69443"/>
                </a:lnTo>
                <a:lnTo>
                  <a:pt x="196364" y="69239"/>
                </a:lnTo>
                <a:lnTo>
                  <a:pt x="196568" y="66375"/>
                </a:lnTo>
                <a:lnTo>
                  <a:pt x="196466" y="66170"/>
                </a:lnTo>
                <a:lnTo>
                  <a:pt x="196261" y="63920"/>
                </a:lnTo>
                <a:lnTo>
                  <a:pt x="196875" y="63818"/>
                </a:lnTo>
                <a:lnTo>
                  <a:pt x="200455" y="59830"/>
                </a:lnTo>
                <a:lnTo>
                  <a:pt x="200250" y="59932"/>
                </a:lnTo>
                <a:lnTo>
                  <a:pt x="200250" y="59932"/>
                </a:lnTo>
                <a:lnTo>
                  <a:pt x="201580" y="58705"/>
                </a:lnTo>
                <a:lnTo>
                  <a:pt x="201477" y="58091"/>
                </a:lnTo>
                <a:lnTo>
                  <a:pt x="202398" y="57580"/>
                </a:lnTo>
                <a:lnTo>
                  <a:pt x="202295" y="57068"/>
                </a:lnTo>
                <a:lnTo>
                  <a:pt x="202500" y="57580"/>
                </a:lnTo>
                <a:lnTo>
                  <a:pt x="202705" y="57682"/>
                </a:lnTo>
                <a:lnTo>
                  <a:pt x="202909" y="57273"/>
                </a:lnTo>
                <a:lnTo>
                  <a:pt x="203114" y="57886"/>
                </a:lnTo>
                <a:lnTo>
                  <a:pt x="203216" y="57682"/>
                </a:lnTo>
                <a:lnTo>
                  <a:pt x="203420" y="57784"/>
                </a:lnTo>
                <a:lnTo>
                  <a:pt x="203420" y="57784"/>
                </a:lnTo>
                <a:lnTo>
                  <a:pt x="203216" y="57477"/>
                </a:lnTo>
                <a:lnTo>
                  <a:pt x="203318" y="57273"/>
                </a:lnTo>
                <a:lnTo>
                  <a:pt x="203625" y="57682"/>
                </a:lnTo>
                <a:lnTo>
                  <a:pt x="203625" y="57170"/>
                </a:lnTo>
                <a:lnTo>
                  <a:pt x="203830" y="57682"/>
                </a:lnTo>
                <a:lnTo>
                  <a:pt x="204136" y="56966"/>
                </a:lnTo>
                <a:lnTo>
                  <a:pt x="204136" y="57375"/>
                </a:lnTo>
                <a:lnTo>
                  <a:pt x="204341" y="57273"/>
                </a:lnTo>
                <a:lnTo>
                  <a:pt x="204341" y="57580"/>
                </a:lnTo>
                <a:lnTo>
                  <a:pt x="204648" y="57170"/>
                </a:lnTo>
                <a:lnTo>
                  <a:pt x="204545" y="56250"/>
                </a:lnTo>
                <a:lnTo>
                  <a:pt x="204239" y="55943"/>
                </a:lnTo>
                <a:lnTo>
                  <a:pt x="204443" y="55943"/>
                </a:lnTo>
                <a:lnTo>
                  <a:pt x="204443" y="55739"/>
                </a:lnTo>
                <a:lnTo>
                  <a:pt x="205773" y="57068"/>
                </a:lnTo>
                <a:lnTo>
                  <a:pt x="206795" y="59216"/>
                </a:lnTo>
                <a:lnTo>
                  <a:pt x="206795" y="58909"/>
                </a:lnTo>
                <a:lnTo>
                  <a:pt x="207102" y="59011"/>
                </a:lnTo>
                <a:lnTo>
                  <a:pt x="207307" y="59625"/>
                </a:lnTo>
                <a:lnTo>
                  <a:pt x="207307" y="59420"/>
                </a:lnTo>
                <a:lnTo>
                  <a:pt x="207818" y="59523"/>
                </a:lnTo>
                <a:lnTo>
                  <a:pt x="208125" y="60136"/>
                </a:lnTo>
                <a:lnTo>
                  <a:pt x="207716" y="60136"/>
                </a:lnTo>
                <a:lnTo>
                  <a:pt x="208125" y="60648"/>
                </a:lnTo>
                <a:lnTo>
                  <a:pt x="208125" y="60239"/>
                </a:lnTo>
                <a:lnTo>
                  <a:pt x="208432" y="60750"/>
                </a:lnTo>
                <a:lnTo>
                  <a:pt x="208330" y="60750"/>
                </a:lnTo>
                <a:lnTo>
                  <a:pt x="208739" y="63614"/>
                </a:lnTo>
                <a:lnTo>
                  <a:pt x="209148" y="63102"/>
                </a:lnTo>
                <a:lnTo>
                  <a:pt x="209148" y="63716"/>
                </a:lnTo>
                <a:lnTo>
                  <a:pt x="209352" y="63409"/>
                </a:lnTo>
                <a:lnTo>
                  <a:pt x="210170" y="63409"/>
                </a:lnTo>
                <a:lnTo>
                  <a:pt x="210477" y="63205"/>
                </a:lnTo>
                <a:lnTo>
                  <a:pt x="210477" y="62795"/>
                </a:lnTo>
                <a:lnTo>
                  <a:pt x="210886" y="62898"/>
                </a:lnTo>
                <a:lnTo>
                  <a:pt x="210989" y="62182"/>
                </a:lnTo>
                <a:lnTo>
                  <a:pt x="211807" y="63000"/>
                </a:lnTo>
                <a:lnTo>
                  <a:pt x="212318" y="64943"/>
                </a:lnTo>
                <a:lnTo>
                  <a:pt x="212216" y="64943"/>
                </a:lnTo>
                <a:lnTo>
                  <a:pt x="212523" y="65966"/>
                </a:lnTo>
                <a:lnTo>
                  <a:pt x="212625" y="65659"/>
                </a:lnTo>
                <a:lnTo>
                  <a:pt x="213239" y="69750"/>
                </a:lnTo>
                <a:lnTo>
                  <a:pt x="213341" y="69545"/>
                </a:lnTo>
                <a:lnTo>
                  <a:pt x="213136" y="71386"/>
                </a:lnTo>
                <a:lnTo>
                  <a:pt x="218045" y="78545"/>
                </a:lnTo>
                <a:lnTo>
                  <a:pt x="218455" y="78545"/>
                </a:lnTo>
                <a:lnTo>
                  <a:pt x="218557" y="78341"/>
                </a:lnTo>
                <a:lnTo>
                  <a:pt x="218864" y="78341"/>
                </a:lnTo>
                <a:lnTo>
                  <a:pt x="217739" y="74659"/>
                </a:lnTo>
                <a:lnTo>
                  <a:pt x="215182" y="72307"/>
                </a:lnTo>
                <a:lnTo>
                  <a:pt x="215284" y="72614"/>
                </a:lnTo>
                <a:lnTo>
                  <a:pt x="214875" y="72102"/>
                </a:lnTo>
                <a:lnTo>
                  <a:pt x="215182" y="72307"/>
                </a:lnTo>
                <a:lnTo>
                  <a:pt x="214875" y="71284"/>
                </a:lnTo>
                <a:lnTo>
                  <a:pt x="214773" y="71386"/>
                </a:lnTo>
                <a:lnTo>
                  <a:pt x="213852" y="69852"/>
                </a:lnTo>
                <a:lnTo>
                  <a:pt x="214364" y="66580"/>
                </a:lnTo>
                <a:lnTo>
                  <a:pt x="214261" y="66375"/>
                </a:lnTo>
                <a:lnTo>
                  <a:pt x="215080" y="66273"/>
                </a:lnTo>
                <a:lnTo>
                  <a:pt x="215080" y="66784"/>
                </a:lnTo>
                <a:lnTo>
                  <a:pt x="216409" y="67398"/>
                </a:lnTo>
                <a:lnTo>
                  <a:pt x="216409" y="67295"/>
                </a:lnTo>
                <a:lnTo>
                  <a:pt x="216716" y="67602"/>
                </a:lnTo>
                <a:lnTo>
                  <a:pt x="216716" y="67500"/>
                </a:lnTo>
                <a:lnTo>
                  <a:pt x="217023" y="68011"/>
                </a:lnTo>
                <a:lnTo>
                  <a:pt x="217125" y="67909"/>
                </a:lnTo>
                <a:lnTo>
                  <a:pt x="217330" y="68625"/>
                </a:lnTo>
                <a:lnTo>
                  <a:pt x="217636" y="68625"/>
                </a:lnTo>
                <a:lnTo>
                  <a:pt x="217739" y="69034"/>
                </a:lnTo>
                <a:lnTo>
                  <a:pt x="219068" y="69648"/>
                </a:lnTo>
                <a:lnTo>
                  <a:pt x="218966" y="71182"/>
                </a:lnTo>
                <a:lnTo>
                  <a:pt x="218966" y="71182"/>
                </a:lnTo>
                <a:lnTo>
                  <a:pt x="219886" y="70568"/>
                </a:lnTo>
                <a:lnTo>
                  <a:pt x="219886" y="69750"/>
                </a:lnTo>
                <a:lnTo>
                  <a:pt x="220500" y="70159"/>
                </a:lnTo>
                <a:lnTo>
                  <a:pt x="220091" y="69545"/>
                </a:lnTo>
                <a:lnTo>
                  <a:pt x="220602" y="69852"/>
                </a:lnTo>
                <a:lnTo>
                  <a:pt x="220398" y="69443"/>
                </a:lnTo>
                <a:lnTo>
                  <a:pt x="222545" y="68318"/>
                </a:lnTo>
                <a:lnTo>
                  <a:pt x="222737" y="67743"/>
                </a:lnTo>
                <a:lnTo>
                  <a:pt x="222648" y="67295"/>
                </a:lnTo>
                <a:lnTo>
                  <a:pt x="222750" y="67295"/>
                </a:lnTo>
                <a:lnTo>
                  <a:pt x="222750" y="66886"/>
                </a:lnTo>
                <a:lnTo>
                  <a:pt x="222852" y="67091"/>
                </a:lnTo>
                <a:lnTo>
                  <a:pt x="222545" y="65864"/>
                </a:lnTo>
                <a:lnTo>
                  <a:pt x="219375" y="61773"/>
                </a:lnTo>
                <a:lnTo>
                  <a:pt x="219477" y="61773"/>
                </a:lnTo>
                <a:lnTo>
                  <a:pt x="218659" y="60239"/>
                </a:lnTo>
                <a:lnTo>
                  <a:pt x="219170" y="58398"/>
                </a:lnTo>
                <a:lnTo>
                  <a:pt x="219682" y="58500"/>
                </a:lnTo>
                <a:lnTo>
                  <a:pt x="220602" y="57477"/>
                </a:lnTo>
                <a:lnTo>
                  <a:pt x="221216" y="57989"/>
                </a:lnTo>
                <a:lnTo>
                  <a:pt x="221625" y="57682"/>
                </a:lnTo>
                <a:lnTo>
                  <a:pt x="221830" y="57886"/>
                </a:lnTo>
                <a:lnTo>
                  <a:pt x="221830" y="58500"/>
                </a:lnTo>
                <a:lnTo>
                  <a:pt x="222239" y="59011"/>
                </a:lnTo>
                <a:lnTo>
                  <a:pt x="222136" y="59011"/>
                </a:lnTo>
                <a:lnTo>
                  <a:pt x="222545" y="59114"/>
                </a:lnTo>
                <a:lnTo>
                  <a:pt x="222239" y="58500"/>
                </a:lnTo>
                <a:lnTo>
                  <a:pt x="222443" y="58091"/>
                </a:lnTo>
                <a:lnTo>
                  <a:pt x="224080" y="57477"/>
                </a:lnTo>
                <a:lnTo>
                  <a:pt x="224591" y="57477"/>
                </a:lnTo>
                <a:lnTo>
                  <a:pt x="224693" y="57170"/>
                </a:lnTo>
                <a:lnTo>
                  <a:pt x="225102" y="57068"/>
                </a:lnTo>
                <a:lnTo>
                  <a:pt x="224795" y="56455"/>
                </a:lnTo>
                <a:lnTo>
                  <a:pt x="225000" y="56250"/>
                </a:lnTo>
                <a:lnTo>
                  <a:pt x="225716" y="57068"/>
                </a:lnTo>
                <a:lnTo>
                  <a:pt x="226023" y="56659"/>
                </a:lnTo>
                <a:lnTo>
                  <a:pt x="226125" y="56761"/>
                </a:lnTo>
                <a:lnTo>
                  <a:pt x="226534" y="56659"/>
                </a:lnTo>
                <a:lnTo>
                  <a:pt x="226739" y="56659"/>
                </a:lnTo>
                <a:lnTo>
                  <a:pt x="226739" y="56557"/>
                </a:lnTo>
                <a:lnTo>
                  <a:pt x="227352" y="56455"/>
                </a:lnTo>
                <a:lnTo>
                  <a:pt x="227761" y="55739"/>
                </a:lnTo>
                <a:lnTo>
                  <a:pt x="228170" y="55739"/>
                </a:lnTo>
                <a:lnTo>
                  <a:pt x="228375" y="55534"/>
                </a:lnTo>
                <a:lnTo>
                  <a:pt x="228477" y="54920"/>
                </a:lnTo>
                <a:lnTo>
                  <a:pt x="229807" y="54000"/>
                </a:lnTo>
                <a:lnTo>
                  <a:pt x="229705" y="53386"/>
                </a:lnTo>
                <a:lnTo>
                  <a:pt x="229193" y="53182"/>
                </a:lnTo>
                <a:lnTo>
                  <a:pt x="229807" y="52977"/>
                </a:lnTo>
                <a:lnTo>
                  <a:pt x="229398" y="52466"/>
                </a:lnTo>
                <a:lnTo>
                  <a:pt x="229602" y="52466"/>
                </a:lnTo>
                <a:lnTo>
                  <a:pt x="229807" y="52670"/>
                </a:lnTo>
                <a:lnTo>
                  <a:pt x="230318" y="50932"/>
                </a:lnTo>
                <a:lnTo>
                  <a:pt x="230727" y="50932"/>
                </a:lnTo>
                <a:lnTo>
                  <a:pt x="230523" y="50318"/>
                </a:lnTo>
                <a:lnTo>
                  <a:pt x="230625" y="50318"/>
                </a:lnTo>
                <a:lnTo>
                  <a:pt x="230318" y="50114"/>
                </a:lnTo>
                <a:lnTo>
                  <a:pt x="230727" y="50114"/>
                </a:lnTo>
                <a:lnTo>
                  <a:pt x="230625" y="49602"/>
                </a:lnTo>
                <a:lnTo>
                  <a:pt x="230318" y="49705"/>
                </a:lnTo>
                <a:lnTo>
                  <a:pt x="230625" y="49295"/>
                </a:lnTo>
                <a:lnTo>
                  <a:pt x="229807" y="48886"/>
                </a:lnTo>
                <a:lnTo>
                  <a:pt x="229295" y="49091"/>
                </a:lnTo>
                <a:lnTo>
                  <a:pt x="228886" y="48989"/>
                </a:lnTo>
                <a:lnTo>
                  <a:pt x="230011" y="48273"/>
                </a:lnTo>
                <a:lnTo>
                  <a:pt x="229909" y="47966"/>
                </a:lnTo>
                <a:lnTo>
                  <a:pt x="228682" y="47148"/>
                </a:lnTo>
                <a:lnTo>
                  <a:pt x="228170" y="47250"/>
                </a:lnTo>
                <a:lnTo>
                  <a:pt x="228477" y="47045"/>
                </a:lnTo>
                <a:lnTo>
                  <a:pt x="229807" y="47455"/>
                </a:lnTo>
                <a:lnTo>
                  <a:pt x="226227" y="44080"/>
                </a:lnTo>
                <a:lnTo>
                  <a:pt x="226739" y="43057"/>
                </a:lnTo>
                <a:lnTo>
                  <a:pt x="226534" y="42750"/>
                </a:lnTo>
                <a:lnTo>
                  <a:pt x="226534" y="42750"/>
                </a:lnTo>
                <a:lnTo>
                  <a:pt x="226739" y="42955"/>
                </a:lnTo>
                <a:lnTo>
                  <a:pt x="227045" y="42545"/>
                </a:lnTo>
                <a:lnTo>
                  <a:pt x="226943" y="42341"/>
                </a:lnTo>
                <a:lnTo>
                  <a:pt x="228170" y="41932"/>
                </a:lnTo>
                <a:lnTo>
                  <a:pt x="228170" y="41523"/>
                </a:lnTo>
                <a:lnTo>
                  <a:pt x="225920" y="41216"/>
                </a:lnTo>
                <a:lnTo>
                  <a:pt x="225511" y="41830"/>
                </a:lnTo>
                <a:lnTo>
                  <a:pt x="225000" y="41625"/>
                </a:lnTo>
                <a:lnTo>
                  <a:pt x="224898" y="41216"/>
                </a:lnTo>
                <a:lnTo>
                  <a:pt x="223159" y="39989"/>
                </a:lnTo>
                <a:lnTo>
                  <a:pt x="224182" y="39580"/>
                </a:lnTo>
                <a:lnTo>
                  <a:pt x="224284" y="38966"/>
                </a:lnTo>
                <a:lnTo>
                  <a:pt x="224898" y="38659"/>
                </a:lnTo>
                <a:lnTo>
                  <a:pt x="225000" y="38250"/>
                </a:lnTo>
                <a:lnTo>
                  <a:pt x="225614" y="37943"/>
                </a:lnTo>
                <a:lnTo>
                  <a:pt x="226227" y="38557"/>
                </a:lnTo>
                <a:lnTo>
                  <a:pt x="226023" y="39477"/>
                </a:lnTo>
                <a:lnTo>
                  <a:pt x="226432" y="39477"/>
                </a:lnTo>
                <a:lnTo>
                  <a:pt x="226432" y="39784"/>
                </a:lnTo>
                <a:lnTo>
                  <a:pt x="226125" y="39989"/>
                </a:lnTo>
                <a:lnTo>
                  <a:pt x="226534" y="39989"/>
                </a:lnTo>
                <a:lnTo>
                  <a:pt x="226636" y="39886"/>
                </a:lnTo>
                <a:lnTo>
                  <a:pt x="228273" y="38864"/>
                </a:lnTo>
                <a:lnTo>
                  <a:pt x="228682" y="39273"/>
                </a:lnTo>
                <a:lnTo>
                  <a:pt x="228784" y="39068"/>
                </a:lnTo>
                <a:lnTo>
                  <a:pt x="229500" y="39580"/>
                </a:lnTo>
                <a:lnTo>
                  <a:pt x="229602" y="40091"/>
                </a:lnTo>
                <a:lnTo>
                  <a:pt x="229909" y="40193"/>
                </a:lnTo>
                <a:lnTo>
                  <a:pt x="229500" y="40807"/>
                </a:lnTo>
                <a:lnTo>
                  <a:pt x="230011" y="40807"/>
                </a:lnTo>
                <a:lnTo>
                  <a:pt x="229807" y="41011"/>
                </a:lnTo>
                <a:lnTo>
                  <a:pt x="230114" y="41114"/>
                </a:lnTo>
                <a:lnTo>
                  <a:pt x="230216" y="41216"/>
                </a:lnTo>
                <a:lnTo>
                  <a:pt x="230420" y="41114"/>
                </a:lnTo>
                <a:lnTo>
                  <a:pt x="230523" y="40909"/>
                </a:lnTo>
                <a:lnTo>
                  <a:pt x="231955" y="42136"/>
                </a:lnTo>
                <a:lnTo>
                  <a:pt x="231341" y="42136"/>
                </a:lnTo>
                <a:lnTo>
                  <a:pt x="232670" y="44182"/>
                </a:lnTo>
                <a:lnTo>
                  <a:pt x="232568" y="44284"/>
                </a:lnTo>
                <a:lnTo>
                  <a:pt x="232670" y="44386"/>
                </a:lnTo>
                <a:lnTo>
                  <a:pt x="232466" y="44386"/>
                </a:lnTo>
                <a:lnTo>
                  <a:pt x="232875" y="44795"/>
                </a:lnTo>
                <a:lnTo>
                  <a:pt x="233080" y="44591"/>
                </a:lnTo>
                <a:lnTo>
                  <a:pt x="233182" y="44284"/>
                </a:lnTo>
                <a:lnTo>
                  <a:pt x="233489" y="44489"/>
                </a:lnTo>
                <a:lnTo>
                  <a:pt x="233386" y="44284"/>
                </a:lnTo>
                <a:lnTo>
                  <a:pt x="233591" y="44284"/>
                </a:lnTo>
                <a:lnTo>
                  <a:pt x="233693" y="44080"/>
                </a:lnTo>
                <a:lnTo>
                  <a:pt x="234205" y="44182"/>
                </a:lnTo>
                <a:lnTo>
                  <a:pt x="234614" y="43875"/>
                </a:lnTo>
                <a:lnTo>
                  <a:pt x="234614" y="42955"/>
                </a:lnTo>
                <a:lnTo>
                  <a:pt x="231034" y="39170"/>
                </a:lnTo>
                <a:lnTo>
                  <a:pt x="232261" y="38045"/>
                </a:lnTo>
                <a:lnTo>
                  <a:pt x="232057" y="36205"/>
                </a:lnTo>
                <a:lnTo>
                  <a:pt x="232057" y="36205"/>
                </a:lnTo>
                <a:lnTo>
                  <a:pt x="232364" y="36307"/>
                </a:lnTo>
                <a:lnTo>
                  <a:pt x="232670" y="35591"/>
                </a:lnTo>
                <a:lnTo>
                  <a:pt x="232977" y="35591"/>
                </a:lnTo>
                <a:lnTo>
                  <a:pt x="234102" y="36102"/>
                </a:lnTo>
                <a:lnTo>
                  <a:pt x="235739" y="30273"/>
                </a:lnTo>
                <a:lnTo>
                  <a:pt x="232670" y="25773"/>
                </a:lnTo>
                <a:lnTo>
                  <a:pt x="232670" y="25466"/>
                </a:lnTo>
                <a:lnTo>
                  <a:pt x="229909" y="24545"/>
                </a:lnTo>
                <a:lnTo>
                  <a:pt x="230420" y="25159"/>
                </a:lnTo>
                <a:lnTo>
                  <a:pt x="230318" y="25364"/>
                </a:lnTo>
                <a:lnTo>
                  <a:pt x="230114" y="24955"/>
                </a:lnTo>
                <a:lnTo>
                  <a:pt x="230114" y="25159"/>
                </a:lnTo>
                <a:lnTo>
                  <a:pt x="229500" y="25261"/>
                </a:lnTo>
                <a:lnTo>
                  <a:pt x="229602" y="24955"/>
                </a:lnTo>
                <a:lnTo>
                  <a:pt x="228886" y="24648"/>
                </a:lnTo>
                <a:lnTo>
                  <a:pt x="229193" y="25057"/>
                </a:lnTo>
                <a:lnTo>
                  <a:pt x="226841" y="23830"/>
                </a:lnTo>
                <a:lnTo>
                  <a:pt x="228068" y="21068"/>
                </a:lnTo>
                <a:lnTo>
                  <a:pt x="227864" y="20761"/>
                </a:lnTo>
                <a:lnTo>
                  <a:pt x="228170" y="20455"/>
                </a:lnTo>
                <a:lnTo>
                  <a:pt x="228170" y="20045"/>
                </a:lnTo>
                <a:lnTo>
                  <a:pt x="231034" y="19841"/>
                </a:lnTo>
                <a:lnTo>
                  <a:pt x="231034" y="19636"/>
                </a:lnTo>
                <a:lnTo>
                  <a:pt x="232875" y="19841"/>
                </a:lnTo>
                <a:lnTo>
                  <a:pt x="232568" y="19534"/>
                </a:lnTo>
                <a:lnTo>
                  <a:pt x="232875" y="19636"/>
                </a:lnTo>
                <a:lnTo>
                  <a:pt x="232670" y="19432"/>
                </a:lnTo>
                <a:lnTo>
                  <a:pt x="233898" y="19534"/>
                </a:lnTo>
                <a:lnTo>
                  <a:pt x="233795" y="19636"/>
                </a:lnTo>
                <a:lnTo>
                  <a:pt x="235432" y="19841"/>
                </a:lnTo>
                <a:lnTo>
                  <a:pt x="234716" y="19943"/>
                </a:lnTo>
                <a:lnTo>
                  <a:pt x="236250" y="19943"/>
                </a:lnTo>
                <a:lnTo>
                  <a:pt x="236250" y="19841"/>
                </a:lnTo>
                <a:lnTo>
                  <a:pt x="236966" y="19943"/>
                </a:lnTo>
                <a:lnTo>
                  <a:pt x="237068" y="19841"/>
                </a:lnTo>
                <a:lnTo>
                  <a:pt x="237580" y="19841"/>
                </a:lnTo>
                <a:lnTo>
                  <a:pt x="236557" y="19636"/>
                </a:lnTo>
                <a:lnTo>
                  <a:pt x="236148" y="18818"/>
                </a:lnTo>
                <a:lnTo>
                  <a:pt x="236352" y="17489"/>
                </a:lnTo>
                <a:lnTo>
                  <a:pt x="238602" y="17693"/>
                </a:lnTo>
                <a:lnTo>
                  <a:pt x="239011" y="18205"/>
                </a:lnTo>
                <a:lnTo>
                  <a:pt x="239216" y="18102"/>
                </a:lnTo>
                <a:lnTo>
                  <a:pt x="239625" y="18511"/>
                </a:lnTo>
                <a:lnTo>
                  <a:pt x="239932" y="18409"/>
                </a:lnTo>
                <a:lnTo>
                  <a:pt x="240341" y="17591"/>
                </a:lnTo>
                <a:lnTo>
                  <a:pt x="240239" y="17489"/>
                </a:lnTo>
                <a:lnTo>
                  <a:pt x="240648" y="17693"/>
                </a:lnTo>
                <a:lnTo>
                  <a:pt x="239727" y="16773"/>
                </a:lnTo>
                <a:lnTo>
                  <a:pt x="241364" y="16875"/>
                </a:lnTo>
                <a:lnTo>
                  <a:pt x="240648" y="16875"/>
                </a:lnTo>
                <a:lnTo>
                  <a:pt x="241875" y="18307"/>
                </a:lnTo>
                <a:lnTo>
                  <a:pt x="241261" y="18614"/>
                </a:lnTo>
                <a:lnTo>
                  <a:pt x="241261" y="19432"/>
                </a:lnTo>
                <a:lnTo>
                  <a:pt x="241159" y="19534"/>
                </a:lnTo>
                <a:lnTo>
                  <a:pt x="241057" y="20966"/>
                </a:lnTo>
                <a:lnTo>
                  <a:pt x="240648" y="20966"/>
                </a:lnTo>
                <a:lnTo>
                  <a:pt x="240750" y="21170"/>
                </a:lnTo>
                <a:lnTo>
                  <a:pt x="240443" y="21273"/>
                </a:lnTo>
                <a:lnTo>
                  <a:pt x="240852" y="21784"/>
                </a:lnTo>
                <a:lnTo>
                  <a:pt x="240852" y="22398"/>
                </a:lnTo>
                <a:lnTo>
                  <a:pt x="246784" y="27716"/>
                </a:lnTo>
                <a:lnTo>
                  <a:pt x="247091" y="26898"/>
                </a:lnTo>
                <a:lnTo>
                  <a:pt x="246273" y="25773"/>
                </a:lnTo>
                <a:lnTo>
                  <a:pt x="246273" y="25773"/>
                </a:lnTo>
                <a:lnTo>
                  <a:pt x="246580" y="25977"/>
                </a:lnTo>
                <a:lnTo>
                  <a:pt x="247398" y="25773"/>
                </a:lnTo>
                <a:lnTo>
                  <a:pt x="246477" y="24852"/>
                </a:lnTo>
                <a:lnTo>
                  <a:pt x="246580" y="24341"/>
                </a:lnTo>
                <a:lnTo>
                  <a:pt x="247193" y="24341"/>
                </a:lnTo>
                <a:lnTo>
                  <a:pt x="246068" y="22705"/>
                </a:lnTo>
                <a:lnTo>
                  <a:pt x="246170" y="22398"/>
                </a:lnTo>
                <a:lnTo>
                  <a:pt x="246375" y="22807"/>
                </a:lnTo>
                <a:lnTo>
                  <a:pt x="246784" y="22705"/>
                </a:lnTo>
                <a:lnTo>
                  <a:pt x="245045" y="21170"/>
                </a:lnTo>
                <a:lnTo>
                  <a:pt x="244330" y="21068"/>
                </a:lnTo>
                <a:lnTo>
                  <a:pt x="244432" y="21273"/>
                </a:lnTo>
                <a:lnTo>
                  <a:pt x="243614" y="20761"/>
                </a:lnTo>
                <a:lnTo>
                  <a:pt x="243307" y="19943"/>
                </a:lnTo>
                <a:lnTo>
                  <a:pt x="243409" y="19943"/>
                </a:lnTo>
                <a:lnTo>
                  <a:pt x="242898" y="19227"/>
                </a:lnTo>
                <a:lnTo>
                  <a:pt x="244023" y="19227"/>
                </a:lnTo>
                <a:lnTo>
                  <a:pt x="243818" y="19023"/>
                </a:lnTo>
                <a:lnTo>
                  <a:pt x="244330" y="18716"/>
                </a:lnTo>
                <a:lnTo>
                  <a:pt x="244943" y="19227"/>
                </a:lnTo>
                <a:lnTo>
                  <a:pt x="244943" y="18920"/>
                </a:lnTo>
                <a:lnTo>
                  <a:pt x="245250" y="18716"/>
                </a:lnTo>
                <a:lnTo>
                  <a:pt x="247807" y="19125"/>
                </a:lnTo>
                <a:lnTo>
                  <a:pt x="247398" y="18716"/>
                </a:lnTo>
                <a:lnTo>
                  <a:pt x="247909" y="18102"/>
                </a:lnTo>
                <a:lnTo>
                  <a:pt x="247807" y="18000"/>
                </a:lnTo>
                <a:lnTo>
                  <a:pt x="247909" y="17898"/>
                </a:lnTo>
                <a:lnTo>
                  <a:pt x="248011" y="17898"/>
                </a:lnTo>
                <a:lnTo>
                  <a:pt x="247807" y="17693"/>
                </a:lnTo>
                <a:lnTo>
                  <a:pt x="248011" y="17795"/>
                </a:lnTo>
                <a:lnTo>
                  <a:pt x="248011" y="17489"/>
                </a:lnTo>
                <a:lnTo>
                  <a:pt x="249545" y="16773"/>
                </a:lnTo>
                <a:lnTo>
                  <a:pt x="249136" y="16568"/>
                </a:lnTo>
                <a:lnTo>
                  <a:pt x="251182" y="16977"/>
                </a:lnTo>
                <a:lnTo>
                  <a:pt x="251080" y="16670"/>
                </a:lnTo>
                <a:lnTo>
                  <a:pt x="249443" y="15852"/>
                </a:lnTo>
                <a:lnTo>
                  <a:pt x="249443" y="15852"/>
                </a:lnTo>
                <a:lnTo>
                  <a:pt x="249545" y="15955"/>
                </a:lnTo>
                <a:lnTo>
                  <a:pt x="249545" y="15955"/>
                </a:lnTo>
                <a:lnTo>
                  <a:pt x="249136" y="15750"/>
                </a:lnTo>
                <a:lnTo>
                  <a:pt x="249239" y="15750"/>
                </a:lnTo>
                <a:lnTo>
                  <a:pt x="248011" y="15034"/>
                </a:lnTo>
                <a:lnTo>
                  <a:pt x="248114" y="15239"/>
                </a:lnTo>
                <a:lnTo>
                  <a:pt x="245045" y="14830"/>
                </a:lnTo>
                <a:lnTo>
                  <a:pt x="246682" y="14625"/>
                </a:lnTo>
                <a:lnTo>
                  <a:pt x="245761" y="14420"/>
                </a:lnTo>
                <a:lnTo>
                  <a:pt x="248318" y="14420"/>
                </a:lnTo>
                <a:lnTo>
                  <a:pt x="237375" y="10125"/>
                </a:lnTo>
                <a:lnTo>
                  <a:pt x="237477" y="10227"/>
                </a:lnTo>
                <a:lnTo>
                  <a:pt x="235330" y="10023"/>
                </a:lnTo>
                <a:lnTo>
                  <a:pt x="236864" y="11148"/>
                </a:lnTo>
                <a:lnTo>
                  <a:pt x="236864" y="11148"/>
                </a:lnTo>
                <a:lnTo>
                  <a:pt x="234000" y="10330"/>
                </a:lnTo>
                <a:lnTo>
                  <a:pt x="233795" y="10432"/>
                </a:lnTo>
                <a:lnTo>
                  <a:pt x="230523" y="10432"/>
                </a:lnTo>
                <a:lnTo>
                  <a:pt x="231136" y="11352"/>
                </a:lnTo>
                <a:lnTo>
                  <a:pt x="231136" y="11352"/>
                </a:lnTo>
                <a:lnTo>
                  <a:pt x="222034" y="9205"/>
                </a:lnTo>
                <a:lnTo>
                  <a:pt x="222239" y="9205"/>
                </a:lnTo>
                <a:lnTo>
                  <a:pt x="219375" y="8591"/>
                </a:lnTo>
                <a:lnTo>
                  <a:pt x="219886" y="8489"/>
                </a:lnTo>
                <a:lnTo>
                  <a:pt x="217636" y="8080"/>
                </a:lnTo>
                <a:lnTo>
                  <a:pt x="217330" y="8591"/>
                </a:lnTo>
                <a:lnTo>
                  <a:pt x="216614" y="8489"/>
                </a:lnTo>
                <a:lnTo>
                  <a:pt x="217023" y="8489"/>
                </a:lnTo>
                <a:lnTo>
                  <a:pt x="216716" y="8182"/>
                </a:lnTo>
                <a:lnTo>
                  <a:pt x="215693" y="8182"/>
                </a:lnTo>
                <a:lnTo>
                  <a:pt x="216920" y="8080"/>
                </a:lnTo>
                <a:lnTo>
                  <a:pt x="212727" y="7670"/>
                </a:lnTo>
                <a:lnTo>
                  <a:pt x="213341" y="7875"/>
                </a:lnTo>
                <a:lnTo>
                  <a:pt x="212420" y="8080"/>
                </a:lnTo>
                <a:lnTo>
                  <a:pt x="213239" y="8182"/>
                </a:lnTo>
                <a:lnTo>
                  <a:pt x="213034" y="8284"/>
                </a:lnTo>
                <a:lnTo>
                  <a:pt x="212932" y="8386"/>
                </a:lnTo>
                <a:lnTo>
                  <a:pt x="213852" y="8795"/>
                </a:lnTo>
                <a:lnTo>
                  <a:pt x="212830" y="8795"/>
                </a:lnTo>
                <a:lnTo>
                  <a:pt x="213034" y="9000"/>
                </a:lnTo>
                <a:lnTo>
                  <a:pt x="212830" y="9000"/>
                </a:lnTo>
                <a:lnTo>
                  <a:pt x="213034" y="9102"/>
                </a:lnTo>
                <a:lnTo>
                  <a:pt x="210886" y="8693"/>
                </a:lnTo>
                <a:lnTo>
                  <a:pt x="210580" y="8898"/>
                </a:lnTo>
                <a:lnTo>
                  <a:pt x="208739" y="8591"/>
                </a:lnTo>
                <a:lnTo>
                  <a:pt x="209045" y="9000"/>
                </a:lnTo>
                <a:lnTo>
                  <a:pt x="209045" y="9409"/>
                </a:lnTo>
                <a:lnTo>
                  <a:pt x="208534" y="9307"/>
                </a:lnTo>
                <a:lnTo>
                  <a:pt x="206591" y="8693"/>
                </a:lnTo>
                <a:lnTo>
                  <a:pt x="206898" y="8591"/>
                </a:lnTo>
                <a:lnTo>
                  <a:pt x="205057" y="8080"/>
                </a:lnTo>
                <a:lnTo>
                  <a:pt x="206386" y="8284"/>
                </a:lnTo>
                <a:lnTo>
                  <a:pt x="205364" y="7977"/>
                </a:lnTo>
                <a:lnTo>
                  <a:pt x="205773" y="7773"/>
                </a:lnTo>
                <a:lnTo>
                  <a:pt x="201068" y="7057"/>
                </a:lnTo>
                <a:lnTo>
                  <a:pt x="201682" y="7364"/>
                </a:lnTo>
                <a:lnTo>
                  <a:pt x="201170" y="7568"/>
                </a:lnTo>
                <a:lnTo>
                  <a:pt x="201477" y="7670"/>
                </a:lnTo>
                <a:lnTo>
                  <a:pt x="198205" y="7159"/>
                </a:lnTo>
                <a:lnTo>
                  <a:pt x="195034" y="7159"/>
                </a:lnTo>
                <a:lnTo>
                  <a:pt x="195443" y="7261"/>
                </a:lnTo>
                <a:lnTo>
                  <a:pt x="195545" y="7568"/>
                </a:lnTo>
                <a:lnTo>
                  <a:pt x="195955" y="7875"/>
                </a:lnTo>
                <a:lnTo>
                  <a:pt x="195545" y="7670"/>
                </a:lnTo>
                <a:lnTo>
                  <a:pt x="195545" y="7568"/>
                </a:lnTo>
                <a:lnTo>
                  <a:pt x="194830" y="7159"/>
                </a:lnTo>
                <a:lnTo>
                  <a:pt x="194830" y="6955"/>
                </a:lnTo>
                <a:lnTo>
                  <a:pt x="194216" y="6750"/>
                </a:lnTo>
                <a:lnTo>
                  <a:pt x="194011" y="6955"/>
                </a:lnTo>
                <a:lnTo>
                  <a:pt x="193193" y="6750"/>
                </a:lnTo>
                <a:lnTo>
                  <a:pt x="193295" y="6750"/>
                </a:lnTo>
                <a:lnTo>
                  <a:pt x="192989" y="6648"/>
                </a:lnTo>
                <a:lnTo>
                  <a:pt x="193091" y="6750"/>
                </a:lnTo>
                <a:lnTo>
                  <a:pt x="192375" y="6955"/>
                </a:lnTo>
                <a:lnTo>
                  <a:pt x="193193" y="6955"/>
                </a:lnTo>
                <a:lnTo>
                  <a:pt x="190432" y="7773"/>
                </a:lnTo>
                <a:lnTo>
                  <a:pt x="191966" y="6648"/>
                </a:lnTo>
                <a:lnTo>
                  <a:pt x="191966" y="6443"/>
                </a:lnTo>
                <a:lnTo>
                  <a:pt x="193193" y="5830"/>
                </a:lnTo>
                <a:lnTo>
                  <a:pt x="192068" y="5216"/>
                </a:lnTo>
                <a:lnTo>
                  <a:pt x="192068" y="5216"/>
                </a:lnTo>
                <a:lnTo>
                  <a:pt x="192989" y="5523"/>
                </a:lnTo>
                <a:lnTo>
                  <a:pt x="191966" y="4909"/>
                </a:lnTo>
                <a:lnTo>
                  <a:pt x="191966" y="5114"/>
                </a:lnTo>
                <a:lnTo>
                  <a:pt x="188489" y="4602"/>
                </a:lnTo>
                <a:lnTo>
                  <a:pt x="188489" y="4602"/>
                </a:lnTo>
                <a:lnTo>
                  <a:pt x="188591" y="4705"/>
                </a:lnTo>
                <a:lnTo>
                  <a:pt x="187670" y="4705"/>
                </a:lnTo>
                <a:lnTo>
                  <a:pt x="187977" y="4398"/>
                </a:lnTo>
                <a:lnTo>
                  <a:pt x="185830" y="4295"/>
                </a:lnTo>
                <a:lnTo>
                  <a:pt x="186648" y="4091"/>
                </a:lnTo>
                <a:lnTo>
                  <a:pt x="185114" y="3784"/>
                </a:lnTo>
                <a:close/>
                <a:moveTo>
                  <a:pt x="252818" y="91125"/>
                </a:moveTo>
                <a:lnTo>
                  <a:pt x="252307" y="92455"/>
                </a:lnTo>
                <a:lnTo>
                  <a:pt x="252205" y="92352"/>
                </a:lnTo>
                <a:lnTo>
                  <a:pt x="252000" y="92966"/>
                </a:lnTo>
                <a:lnTo>
                  <a:pt x="252102" y="93170"/>
                </a:lnTo>
                <a:lnTo>
                  <a:pt x="250364" y="97875"/>
                </a:lnTo>
                <a:lnTo>
                  <a:pt x="249341" y="98080"/>
                </a:lnTo>
                <a:lnTo>
                  <a:pt x="246375" y="95727"/>
                </a:lnTo>
                <a:lnTo>
                  <a:pt x="246170" y="95011"/>
                </a:lnTo>
                <a:lnTo>
                  <a:pt x="246886" y="93580"/>
                </a:lnTo>
                <a:lnTo>
                  <a:pt x="247091" y="93682"/>
                </a:lnTo>
                <a:lnTo>
                  <a:pt x="247705" y="92761"/>
                </a:lnTo>
                <a:lnTo>
                  <a:pt x="247193" y="92455"/>
                </a:lnTo>
                <a:lnTo>
                  <a:pt x="247091" y="92864"/>
                </a:lnTo>
                <a:lnTo>
                  <a:pt x="246784" y="92352"/>
                </a:lnTo>
                <a:lnTo>
                  <a:pt x="246886" y="92148"/>
                </a:lnTo>
                <a:lnTo>
                  <a:pt x="246886" y="92148"/>
                </a:lnTo>
                <a:lnTo>
                  <a:pt x="246170" y="92557"/>
                </a:lnTo>
                <a:lnTo>
                  <a:pt x="244227" y="91841"/>
                </a:lnTo>
                <a:lnTo>
                  <a:pt x="244023" y="91841"/>
                </a:lnTo>
                <a:lnTo>
                  <a:pt x="243716" y="91534"/>
                </a:lnTo>
                <a:lnTo>
                  <a:pt x="243307" y="91534"/>
                </a:lnTo>
                <a:lnTo>
                  <a:pt x="243818" y="91841"/>
                </a:lnTo>
                <a:lnTo>
                  <a:pt x="243920" y="92455"/>
                </a:lnTo>
                <a:lnTo>
                  <a:pt x="243614" y="92659"/>
                </a:lnTo>
                <a:lnTo>
                  <a:pt x="242591" y="92455"/>
                </a:lnTo>
                <a:lnTo>
                  <a:pt x="242182" y="92966"/>
                </a:lnTo>
                <a:lnTo>
                  <a:pt x="241977" y="92864"/>
                </a:lnTo>
                <a:lnTo>
                  <a:pt x="241977" y="93068"/>
                </a:lnTo>
                <a:lnTo>
                  <a:pt x="241773" y="93068"/>
                </a:lnTo>
                <a:lnTo>
                  <a:pt x="241466" y="93375"/>
                </a:lnTo>
                <a:lnTo>
                  <a:pt x="241466" y="93784"/>
                </a:lnTo>
                <a:lnTo>
                  <a:pt x="241159" y="93989"/>
                </a:lnTo>
                <a:lnTo>
                  <a:pt x="240852" y="95011"/>
                </a:lnTo>
                <a:lnTo>
                  <a:pt x="240955" y="95318"/>
                </a:lnTo>
                <a:lnTo>
                  <a:pt x="240750" y="95625"/>
                </a:lnTo>
                <a:lnTo>
                  <a:pt x="239420" y="95727"/>
                </a:lnTo>
                <a:lnTo>
                  <a:pt x="239318" y="95727"/>
                </a:lnTo>
                <a:lnTo>
                  <a:pt x="239318" y="95011"/>
                </a:lnTo>
                <a:lnTo>
                  <a:pt x="238500" y="94193"/>
                </a:lnTo>
                <a:lnTo>
                  <a:pt x="238295" y="94500"/>
                </a:lnTo>
                <a:lnTo>
                  <a:pt x="237784" y="94602"/>
                </a:lnTo>
                <a:lnTo>
                  <a:pt x="237375" y="95114"/>
                </a:lnTo>
                <a:lnTo>
                  <a:pt x="237273" y="95011"/>
                </a:lnTo>
                <a:lnTo>
                  <a:pt x="237273" y="94705"/>
                </a:lnTo>
                <a:lnTo>
                  <a:pt x="236557" y="95932"/>
                </a:lnTo>
                <a:lnTo>
                  <a:pt x="236250" y="95727"/>
                </a:lnTo>
                <a:lnTo>
                  <a:pt x="235943" y="96443"/>
                </a:lnTo>
                <a:lnTo>
                  <a:pt x="236148" y="96341"/>
                </a:lnTo>
                <a:lnTo>
                  <a:pt x="236045" y="96545"/>
                </a:lnTo>
                <a:lnTo>
                  <a:pt x="235841" y="96648"/>
                </a:lnTo>
                <a:lnTo>
                  <a:pt x="236148" y="96955"/>
                </a:lnTo>
                <a:lnTo>
                  <a:pt x="235023" y="97057"/>
                </a:lnTo>
                <a:lnTo>
                  <a:pt x="235125" y="97670"/>
                </a:lnTo>
                <a:lnTo>
                  <a:pt x="234818" y="98080"/>
                </a:lnTo>
                <a:lnTo>
                  <a:pt x="234614" y="97364"/>
                </a:lnTo>
                <a:lnTo>
                  <a:pt x="234307" y="97159"/>
                </a:lnTo>
                <a:lnTo>
                  <a:pt x="233795" y="97568"/>
                </a:lnTo>
                <a:lnTo>
                  <a:pt x="233489" y="98795"/>
                </a:lnTo>
                <a:lnTo>
                  <a:pt x="225511" y="103193"/>
                </a:lnTo>
                <a:lnTo>
                  <a:pt x="225614" y="102477"/>
                </a:lnTo>
                <a:lnTo>
                  <a:pt x="224591" y="105034"/>
                </a:lnTo>
                <a:lnTo>
                  <a:pt x="224795" y="106466"/>
                </a:lnTo>
                <a:lnTo>
                  <a:pt x="224386" y="106977"/>
                </a:lnTo>
                <a:lnTo>
                  <a:pt x="224386" y="107386"/>
                </a:lnTo>
                <a:lnTo>
                  <a:pt x="224080" y="106875"/>
                </a:lnTo>
                <a:lnTo>
                  <a:pt x="223977" y="106977"/>
                </a:lnTo>
                <a:lnTo>
                  <a:pt x="223875" y="106977"/>
                </a:lnTo>
                <a:lnTo>
                  <a:pt x="224284" y="113318"/>
                </a:lnTo>
                <a:lnTo>
                  <a:pt x="222955" y="115261"/>
                </a:lnTo>
                <a:lnTo>
                  <a:pt x="223159" y="115364"/>
                </a:lnTo>
                <a:lnTo>
                  <a:pt x="223568" y="115773"/>
                </a:lnTo>
                <a:lnTo>
                  <a:pt x="228989" y="114852"/>
                </a:lnTo>
                <a:lnTo>
                  <a:pt x="229193" y="114955"/>
                </a:lnTo>
                <a:lnTo>
                  <a:pt x="237068" y="112500"/>
                </a:lnTo>
                <a:lnTo>
                  <a:pt x="239932" y="113216"/>
                </a:lnTo>
                <a:lnTo>
                  <a:pt x="240136" y="113523"/>
                </a:lnTo>
                <a:lnTo>
                  <a:pt x="240034" y="113727"/>
                </a:lnTo>
                <a:lnTo>
                  <a:pt x="240341" y="115364"/>
                </a:lnTo>
                <a:lnTo>
                  <a:pt x="240034" y="115568"/>
                </a:lnTo>
                <a:lnTo>
                  <a:pt x="240341" y="115977"/>
                </a:lnTo>
                <a:lnTo>
                  <a:pt x="240648" y="115977"/>
                </a:lnTo>
                <a:lnTo>
                  <a:pt x="240648" y="115670"/>
                </a:lnTo>
                <a:lnTo>
                  <a:pt x="243205" y="113523"/>
                </a:lnTo>
                <a:lnTo>
                  <a:pt x="241261" y="116284"/>
                </a:lnTo>
                <a:lnTo>
                  <a:pt x="242795" y="115159"/>
                </a:lnTo>
                <a:lnTo>
                  <a:pt x="242795" y="115977"/>
                </a:lnTo>
                <a:lnTo>
                  <a:pt x="242182" y="116693"/>
                </a:lnTo>
                <a:lnTo>
                  <a:pt x="242182" y="116693"/>
                </a:lnTo>
                <a:lnTo>
                  <a:pt x="242898" y="116489"/>
                </a:lnTo>
                <a:lnTo>
                  <a:pt x="243000" y="116591"/>
                </a:lnTo>
                <a:lnTo>
                  <a:pt x="243102" y="116591"/>
                </a:lnTo>
                <a:lnTo>
                  <a:pt x="243102" y="116693"/>
                </a:lnTo>
                <a:lnTo>
                  <a:pt x="243000" y="116591"/>
                </a:lnTo>
                <a:lnTo>
                  <a:pt x="242898" y="116591"/>
                </a:lnTo>
                <a:lnTo>
                  <a:pt x="243000" y="119148"/>
                </a:lnTo>
                <a:lnTo>
                  <a:pt x="244739" y="119864"/>
                </a:lnTo>
                <a:lnTo>
                  <a:pt x="246273" y="119352"/>
                </a:lnTo>
                <a:lnTo>
                  <a:pt x="246170" y="119352"/>
                </a:lnTo>
                <a:lnTo>
                  <a:pt x="246784" y="119148"/>
                </a:lnTo>
                <a:lnTo>
                  <a:pt x="246784" y="119148"/>
                </a:lnTo>
                <a:lnTo>
                  <a:pt x="246273" y="119557"/>
                </a:lnTo>
                <a:lnTo>
                  <a:pt x="246989" y="119557"/>
                </a:lnTo>
                <a:lnTo>
                  <a:pt x="246784" y="119761"/>
                </a:lnTo>
                <a:lnTo>
                  <a:pt x="247193" y="120375"/>
                </a:lnTo>
                <a:lnTo>
                  <a:pt x="247500" y="120068"/>
                </a:lnTo>
                <a:lnTo>
                  <a:pt x="247295" y="120068"/>
                </a:lnTo>
                <a:lnTo>
                  <a:pt x="254148" y="115057"/>
                </a:lnTo>
                <a:lnTo>
                  <a:pt x="254045" y="114955"/>
                </a:lnTo>
                <a:lnTo>
                  <a:pt x="258648" y="109432"/>
                </a:lnTo>
                <a:lnTo>
                  <a:pt x="259261" y="106773"/>
                </a:lnTo>
                <a:lnTo>
                  <a:pt x="258648" y="104932"/>
                </a:lnTo>
                <a:lnTo>
                  <a:pt x="258034" y="104420"/>
                </a:lnTo>
                <a:lnTo>
                  <a:pt x="257932" y="103193"/>
                </a:lnTo>
                <a:lnTo>
                  <a:pt x="257318" y="103193"/>
                </a:lnTo>
                <a:lnTo>
                  <a:pt x="257318" y="103091"/>
                </a:lnTo>
                <a:lnTo>
                  <a:pt x="257114" y="103091"/>
                </a:lnTo>
                <a:lnTo>
                  <a:pt x="256909" y="101148"/>
                </a:lnTo>
                <a:lnTo>
                  <a:pt x="254966" y="99614"/>
                </a:lnTo>
                <a:lnTo>
                  <a:pt x="254761" y="95318"/>
                </a:lnTo>
                <a:lnTo>
                  <a:pt x="254250" y="94807"/>
                </a:lnTo>
                <a:lnTo>
                  <a:pt x="253739" y="94909"/>
                </a:lnTo>
                <a:lnTo>
                  <a:pt x="252920" y="91227"/>
                </a:lnTo>
                <a:lnTo>
                  <a:pt x="252818" y="91125"/>
                </a:lnTo>
                <a:close/>
                <a:moveTo>
                  <a:pt x="272352" y="115466"/>
                </a:moveTo>
                <a:lnTo>
                  <a:pt x="272352" y="116591"/>
                </a:lnTo>
                <a:lnTo>
                  <a:pt x="272659" y="116386"/>
                </a:lnTo>
                <a:lnTo>
                  <a:pt x="272352" y="116693"/>
                </a:lnTo>
                <a:lnTo>
                  <a:pt x="272352" y="117511"/>
                </a:lnTo>
                <a:lnTo>
                  <a:pt x="272557" y="117000"/>
                </a:lnTo>
                <a:lnTo>
                  <a:pt x="272557" y="117307"/>
                </a:lnTo>
                <a:lnTo>
                  <a:pt x="272659" y="117205"/>
                </a:lnTo>
                <a:lnTo>
                  <a:pt x="272455" y="117716"/>
                </a:lnTo>
                <a:lnTo>
                  <a:pt x="272352" y="117614"/>
                </a:lnTo>
                <a:lnTo>
                  <a:pt x="272352" y="118125"/>
                </a:lnTo>
                <a:lnTo>
                  <a:pt x="272659" y="118227"/>
                </a:lnTo>
                <a:lnTo>
                  <a:pt x="272352" y="118330"/>
                </a:lnTo>
                <a:lnTo>
                  <a:pt x="272352" y="118227"/>
                </a:lnTo>
                <a:lnTo>
                  <a:pt x="270920" y="120170"/>
                </a:lnTo>
                <a:lnTo>
                  <a:pt x="270205" y="120477"/>
                </a:lnTo>
                <a:lnTo>
                  <a:pt x="270716" y="121398"/>
                </a:lnTo>
                <a:lnTo>
                  <a:pt x="269386" y="122523"/>
                </a:lnTo>
                <a:lnTo>
                  <a:pt x="269591" y="122420"/>
                </a:lnTo>
                <a:lnTo>
                  <a:pt x="269489" y="122625"/>
                </a:lnTo>
                <a:lnTo>
                  <a:pt x="270102" y="122625"/>
                </a:lnTo>
                <a:lnTo>
                  <a:pt x="275216" y="118739"/>
                </a:lnTo>
                <a:lnTo>
                  <a:pt x="274091" y="119148"/>
                </a:lnTo>
                <a:lnTo>
                  <a:pt x="273273" y="118739"/>
                </a:lnTo>
                <a:lnTo>
                  <a:pt x="273580" y="117818"/>
                </a:lnTo>
                <a:lnTo>
                  <a:pt x="273477" y="117818"/>
                </a:lnTo>
                <a:lnTo>
                  <a:pt x="273477" y="117614"/>
                </a:lnTo>
                <a:lnTo>
                  <a:pt x="273170" y="118330"/>
                </a:lnTo>
                <a:lnTo>
                  <a:pt x="272659" y="117920"/>
                </a:lnTo>
                <a:lnTo>
                  <a:pt x="273273" y="116284"/>
                </a:lnTo>
                <a:lnTo>
                  <a:pt x="273068" y="116386"/>
                </a:lnTo>
                <a:lnTo>
                  <a:pt x="272761" y="115875"/>
                </a:lnTo>
                <a:lnTo>
                  <a:pt x="272557" y="115977"/>
                </a:lnTo>
                <a:lnTo>
                  <a:pt x="272557" y="115977"/>
                </a:lnTo>
                <a:lnTo>
                  <a:pt x="272659" y="115466"/>
                </a:lnTo>
                <a:close/>
                <a:moveTo>
                  <a:pt x="246959" y="123166"/>
                </a:moveTo>
                <a:lnTo>
                  <a:pt x="246901" y="123224"/>
                </a:lnTo>
                <a:lnTo>
                  <a:pt x="246901" y="123224"/>
                </a:lnTo>
                <a:lnTo>
                  <a:pt x="246959" y="123166"/>
                </a:lnTo>
                <a:close/>
                <a:moveTo>
                  <a:pt x="246901" y="123224"/>
                </a:moveTo>
                <a:lnTo>
                  <a:pt x="246886" y="123239"/>
                </a:lnTo>
                <a:lnTo>
                  <a:pt x="246784" y="123443"/>
                </a:lnTo>
                <a:lnTo>
                  <a:pt x="246784" y="123443"/>
                </a:lnTo>
                <a:lnTo>
                  <a:pt x="246901" y="123224"/>
                </a:lnTo>
                <a:close/>
                <a:moveTo>
                  <a:pt x="244841" y="121807"/>
                </a:moveTo>
                <a:lnTo>
                  <a:pt x="244330" y="123341"/>
                </a:lnTo>
                <a:lnTo>
                  <a:pt x="244432" y="123341"/>
                </a:lnTo>
                <a:lnTo>
                  <a:pt x="244330" y="123648"/>
                </a:lnTo>
                <a:lnTo>
                  <a:pt x="244227" y="123443"/>
                </a:lnTo>
                <a:lnTo>
                  <a:pt x="244330" y="124466"/>
                </a:lnTo>
                <a:lnTo>
                  <a:pt x="244023" y="124670"/>
                </a:lnTo>
                <a:lnTo>
                  <a:pt x="244739" y="124670"/>
                </a:lnTo>
                <a:lnTo>
                  <a:pt x="245659" y="123955"/>
                </a:lnTo>
                <a:lnTo>
                  <a:pt x="245557" y="124159"/>
                </a:lnTo>
                <a:lnTo>
                  <a:pt x="245557" y="124159"/>
                </a:lnTo>
                <a:lnTo>
                  <a:pt x="245966" y="124057"/>
                </a:lnTo>
                <a:lnTo>
                  <a:pt x="245761" y="124364"/>
                </a:lnTo>
                <a:lnTo>
                  <a:pt x="246901" y="123224"/>
                </a:lnTo>
                <a:lnTo>
                  <a:pt x="247602" y="121909"/>
                </a:lnTo>
                <a:lnTo>
                  <a:pt x="246375" y="122318"/>
                </a:lnTo>
                <a:lnTo>
                  <a:pt x="244841" y="121807"/>
                </a:lnTo>
                <a:close/>
                <a:moveTo>
                  <a:pt x="265623" y="124957"/>
                </a:moveTo>
                <a:lnTo>
                  <a:pt x="265500" y="124977"/>
                </a:lnTo>
                <a:lnTo>
                  <a:pt x="265705" y="124977"/>
                </a:lnTo>
                <a:lnTo>
                  <a:pt x="265623" y="124957"/>
                </a:lnTo>
                <a:close/>
                <a:moveTo>
                  <a:pt x="268568" y="121705"/>
                </a:moveTo>
                <a:lnTo>
                  <a:pt x="265091" y="124057"/>
                </a:lnTo>
                <a:lnTo>
                  <a:pt x="265193" y="123852"/>
                </a:lnTo>
                <a:lnTo>
                  <a:pt x="265193" y="123852"/>
                </a:lnTo>
                <a:lnTo>
                  <a:pt x="264784" y="124159"/>
                </a:lnTo>
                <a:lnTo>
                  <a:pt x="264580" y="124261"/>
                </a:lnTo>
                <a:lnTo>
                  <a:pt x="264375" y="124261"/>
                </a:lnTo>
                <a:lnTo>
                  <a:pt x="264375" y="124364"/>
                </a:lnTo>
                <a:lnTo>
                  <a:pt x="260489" y="126102"/>
                </a:lnTo>
                <a:lnTo>
                  <a:pt x="260489" y="126102"/>
                </a:lnTo>
                <a:lnTo>
                  <a:pt x="260591" y="126000"/>
                </a:lnTo>
                <a:lnTo>
                  <a:pt x="259466" y="126818"/>
                </a:lnTo>
                <a:lnTo>
                  <a:pt x="259670" y="126818"/>
                </a:lnTo>
                <a:lnTo>
                  <a:pt x="259364" y="126920"/>
                </a:lnTo>
                <a:lnTo>
                  <a:pt x="259568" y="126920"/>
                </a:lnTo>
                <a:lnTo>
                  <a:pt x="259063" y="127173"/>
                </a:lnTo>
                <a:lnTo>
                  <a:pt x="259063" y="127173"/>
                </a:lnTo>
                <a:lnTo>
                  <a:pt x="259159" y="127125"/>
                </a:lnTo>
                <a:lnTo>
                  <a:pt x="258955" y="127330"/>
                </a:lnTo>
                <a:lnTo>
                  <a:pt x="259261" y="127227"/>
                </a:lnTo>
                <a:lnTo>
                  <a:pt x="258955" y="127432"/>
                </a:lnTo>
                <a:lnTo>
                  <a:pt x="259670" y="127636"/>
                </a:lnTo>
                <a:lnTo>
                  <a:pt x="259875" y="127841"/>
                </a:lnTo>
                <a:lnTo>
                  <a:pt x="265295" y="124875"/>
                </a:lnTo>
                <a:lnTo>
                  <a:pt x="265623" y="124957"/>
                </a:lnTo>
                <a:lnTo>
                  <a:pt x="265623" y="124957"/>
                </a:lnTo>
                <a:lnTo>
                  <a:pt x="266114" y="124875"/>
                </a:lnTo>
                <a:lnTo>
                  <a:pt x="266011" y="124670"/>
                </a:lnTo>
                <a:lnTo>
                  <a:pt x="265909" y="124670"/>
                </a:lnTo>
                <a:lnTo>
                  <a:pt x="269284" y="122318"/>
                </a:lnTo>
                <a:lnTo>
                  <a:pt x="268875" y="122420"/>
                </a:lnTo>
                <a:lnTo>
                  <a:pt x="268875" y="122420"/>
                </a:lnTo>
                <a:lnTo>
                  <a:pt x="269080" y="122318"/>
                </a:lnTo>
                <a:lnTo>
                  <a:pt x="269284" y="122216"/>
                </a:lnTo>
                <a:lnTo>
                  <a:pt x="269284" y="122216"/>
                </a:lnTo>
                <a:lnTo>
                  <a:pt x="268670" y="122420"/>
                </a:lnTo>
                <a:lnTo>
                  <a:pt x="269080" y="122114"/>
                </a:lnTo>
                <a:lnTo>
                  <a:pt x="268159" y="122420"/>
                </a:lnTo>
                <a:lnTo>
                  <a:pt x="268261" y="122011"/>
                </a:lnTo>
                <a:lnTo>
                  <a:pt x="268568" y="121705"/>
                </a:lnTo>
                <a:close/>
                <a:moveTo>
                  <a:pt x="76909" y="132648"/>
                </a:moveTo>
                <a:lnTo>
                  <a:pt x="77216" y="132852"/>
                </a:lnTo>
                <a:lnTo>
                  <a:pt x="77011" y="132955"/>
                </a:lnTo>
                <a:lnTo>
                  <a:pt x="77216" y="133057"/>
                </a:lnTo>
                <a:lnTo>
                  <a:pt x="76807" y="133261"/>
                </a:lnTo>
                <a:lnTo>
                  <a:pt x="77625" y="133057"/>
                </a:lnTo>
                <a:lnTo>
                  <a:pt x="77830" y="132750"/>
                </a:lnTo>
                <a:lnTo>
                  <a:pt x="76909" y="132648"/>
                </a:lnTo>
                <a:close/>
                <a:moveTo>
                  <a:pt x="78136" y="132545"/>
                </a:moveTo>
                <a:lnTo>
                  <a:pt x="78136" y="133261"/>
                </a:lnTo>
                <a:lnTo>
                  <a:pt x="78648" y="133364"/>
                </a:lnTo>
                <a:lnTo>
                  <a:pt x="78545" y="133159"/>
                </a:lnTo>
                <a:lnTo>
                  <a:pt x="78852" y="133057"/>
                </a:lnTo>
                <a:lnTo>
                  <a:pt x="78955" y="132852"/>
                </a:lnTo>
                <a:lnTo>
                  <a:pt x="79057" y="132750"/>
                </a:lnTo>
                <a:lnTo>
                  <a:pt x="78750" y="132852"/>
                </a:lnTo>
                <a:lnTo>
                  <a:pt x="78443" y="132648"/>
                </a:lnTo>
                <a:lnTo>
                  <a:pt x="78545" y="132648"/>
                </a:lnTo>
                <a:lnTo>
                  <a:pt x="78136" y="132545"/>
                </a:lnTo>
                <a:close/>
                <a:moveTo>
                  <a:pt x="78136" y="133261"/>
                </a:moveTo>
                <a:lnTo>
                  <a:pt x="78136" y="133568"/>
                </a:lnTo>
                <a:lnTo>
                  <a:pt x="78341" y="133364"/>
                </a:lnTo>
                <a:lnTo>
                  <a:pt x="78136" y="133261"/>
                </a:lnTo>
                <a:close/>
                <a:moveTo>
                  <a:pt x="68830" y="133875"/>
                </a:moveTo>
                <a:lnTo>
                  <a:pt x="67970" y="133970"/>
                </a:lnTo>
                <a:lnTo>
                  <a:pt x="67970" y="133970"/>
                </a:lnTo>
                <a:lnTo>
                  <a:pt x="68114" y="133875"/>
                </a:lnTo>
                <a:close/>
                <a:moveTo>
                  <a:pt x="63920" y="8386"/>
                </a:moveTo>
                <a:lnTo>
                  <a:pt x="62795" y="8795"/>
                </a:lnTo>
                <a:lnTo>
                  <a:pt x="63000" y="8795"/>
                </a:lnTo>
                <a:lnTo>
                  <a:pt x="62182" y="9000"/>
                </a:lnTo>
                <a:lnTo>
                  <a:pt x="61568" y="10330"/>
                </a:lnTo>
                <a:lnTo>
                  <a:pt x="62693" y="10534"/>
                </a:lnTo>
                <a:lnTo>
                  <a:pt x="62693" y="10636"/>
                </a:lnTo>
                <a:lnTo>
                  <a:pt x="62386" y="10739"/>
                </a:lnTo>
                <a:lnTo>
                  <a:pt x="62591" y="10636"/>
                </a:lnTo>
                <a:lnTo>
                  <a:pt x="61977" y="10841"/>
                </a:lnTo>
                <a:lnTo>
                  <a:pt x="62080" y="10841"/>
                </a:lnTo>
                <a:lnTo>
                  <a:pt x="61568" y="11148"/>
                </a:lnTo>
                <a:lnTo>
                  <a:pt x="62182" y="11250"/>
                </a:lnTo>
                <a:lnTo>
                  <a:pt x="60136" y="12068"/>
                </a:lnTo>
                <a:lnTo>
                  <a:pt x="59727" y="12784"/>
                </a:lnTo>
                <a:lnTo>
                  <a:pt x="59216" y="12784"/>
                </a:lnTo>
                <a:lnTo>
                  <a:pt x="59216" y="13091"/>
                </a:lnTo>
                <a:lnTo>
                  <a:pt x="59114" y="12682"/>
                </a:lnTo>
                <a:lnTo>
                  <a:pt x="59420" y="12682"/>
                </a:lnTo>
                <a:lnTo>
                  <a:pt x="59727" y="12477"/>
                </a:lnTo>
                <a:lnTo>
                  <a:pt x="59420" y="12477"/>
                </a:lnTo>
                <a:lnTo>
                  <a:pt x="60239" y="11557"/>
                </a:lnTo>
                <a:lnTo>
                  <a:pt x="59523" y="11761"/>
                </a:lnTo>
                <a:lnTo>
                  <a:pt x="59523" y="11761"/>
                </a:lnTo>
                <a:lnTo>
                  <a:pt x="59932" y="11557"/>
                </a:lnTo>
                <a:lnTo>
                  <a:pt x="59523" y="11557"/>
                </a:lnTo>
                <a:lnTo>
                  <a:pt x="59420" y="11352"/>
                </a:lnTo>
                <a:lnTo>
                  <a:pt x="58602" y="11455"/>
                </a:lnTo>
                <a:lnTo>
                  <a:pt x="58500" y="11864"/>
                </a:lnTo>
                <a:lnTo>
                  <a:pt x="59114" y="11966"/>
                </a:lnTo>
                <a:lnTo>
                  <a:pt x="58500" y="12068"/>
                </a:lnTo>
                <a:lnTo>
                  <a:pt x="58295" y="11761"/>
                </a:lnTo>
                <a:lnTo>
                  <a:pt x="58295" y="11966"/>
                </a:lnTo>
                <a:lnTo>
                  <a:pt x="54307" y="11557"/>
                </a:lnTo>
                <a:lnTo>
                  <a:pt x="53795" y="11045"/>
                </a:lnTo>
                <a:lnTo>
                  <a:pt x="51750" y="11557"/>
                </a:lnTo>
                <a:lnTo>
                  <a:pt x="54000" y="11250"/>
                </a:lnTo>
                <a:lnTo>
                  <a:pt x="54000" y="11250"/>
                </a:lnTo>
                <a:lnTo>
                  <a:pt x="52057" y="11966"/>
                </a:lnTo>
                <a:lnTo>
                  <a:pt x="51239" y="13193"/>
                </a:lnTo>
                <a:lnTo>
                  <a:pt x="50932" y="12068"/>
                </a:lnTo>
                <a:lnTo>
                  <a:pt x="50727" y="11966"/>
                </a:lnTo>
                <a:lnTo>
                  <a:pt x="50625" y="11864"/>
                </a:lnTo>
                <a:lnTo>
                  <a:pt x="46943" y="11864"/>
                </a:lnTo>
                <a:lnTo>
                  <a:pt x="48375" y="11455"/>
                </a:lnTo>
                <a:lnTo>
                  <a:pt x="42341" y="10636"/>
                </a:lnTo>
                <a:lnTo>
                  <a:pt x="42852" y="10330"/>
                </a:lnTo>
                <a:lnTo>
                  <a:pt x="43057" y="9920"/>
                </a:lnTo>
                <a:lnTo>
                  <a:pt x="42545" y="10023"/>
                </a:lnTo>
                <a:lnTo>
                  <a:pt x="42750" y="10125"/>
                </a:lnTo>
                <a:lnTo>
                  <a:pt x="41420" y="10636"/>
                </a:lnTo>
                <a:lnTo>
                  <a:pt x="41420" y="9920"/>
                </a:lnTo>
                <a:lnTo>
                  <a:pt x="40909" y="9716"/>
                </a:lnTo>
                <a:lnTo>
                  <a:pt x="40909" y="9716"/>
                </a:lnTo>
                <a:lnTo>
                  <a:pt x="41011" y="9818"/>
                </a:lnTo>
                <a:lnTo>
                  <a:pt x="41114" y="9818"/>
                </a:lnTo>
                <a:lnTo>
                  <a:pt x="39580" y="10330"/>
                </a:lnTo>
                <a:lnTo>
                  <a:pt x="39989" y="10125"/>
                </a:lnTo>
                <a:lnTo>
                  <a:pt x="37841" y="10739"/>
                </a:lnTo>
                <a:lnTo>
                  <a:pt x="38045" y="10534"/>
                </a:lnTo>
                <a:lnTo>
                  <a:pt x="37739" y="10636"/>
                </a:lnTo>
                <a:lnTo>
                  <a:pt x="37841" y="10636"/>
                </a:lnTo>
                <a:lnTo>
                  <a:pt x="36409" y="11045"/>
                </a:lnTo>
                <a:lnTo>
                  <a:pt x="36102" y="11045"/>
                </a:lnTo>
                <a:lnTo>
                  <a:pt x="35898" y="11148"/>
                </a:lnTo>
                <a:lnTo>
                  <a:pt x="35898" y="11045"/>
                </a:lnTo>
                <a:lnTo>
                  <a:pt x="36102" y="11045"/>
                </a:lnTo>
                <a:lnTo>
                  <a:pt x="39682" y="9920"/>
                </a:lnTo>
                <a:lnTo>
                  <a:pt x="37330" y="10330"/>
                </a:lnTo>
                <a:lnTo>
                  <a:pt x="37432" y="10330"/>
                </a:lnTo>
                <a:lnTo>
                  <a:pt x="35795" y="10739"/>
                </a:lnTo>
                <a:lnTo>
                  <a:pt x="36307" y="10534"/>
                </a:lnTo>
                <a:lnTo>
                  <a:pt x="34466" y="10841"/>
                </a:lnTo>
                <a:lnTo>
                  <a:pt x="34670" y="10943"/>
                </a:lnTo>
                <a:lnTo>
                  <a:pt x="34364" y="11045"/>
                </a:lnTo>
                <a:lnTo>
                  <a:pt x="34568" y="11148"/>
                </a:lnTo>
                <a:lnTo>
                  <a:pt x="25466" y="9716"/>
                </a:lnTo>
                <a:lnTo>
                  <a:pt x="25773" y="9614"/>
                </a:lnTo>
                <a:lnTo>
                  <a:pt x="25466" y="9614"/>
                </a:lnTo>
                <a:lnTo>
                  <a:pt x="25466" y="9511"/>
                </a:lnTo>
                <a:lnTo>
                  <a:pt x="25364" y="9511"/>
                </a:lnTo>
                <a:lnTo>
                  <a:pt x="25773" y="9409"/>
                </a:lnTo>
                <a:lnTo>
                  <a:pt x="24239" y="9307"/>
                </a:lnTo>
                <a:lnTo>
                  <a:pt x="24341" y="9205"/>
                </a:lnTo>
                <a:lnTo>
                  <a:pt x="23318" y="9409"/>
                </a:lnTo>
                <a:lnTo>
                  <a:pt x="23318" y="9307"/>
                </a:lnTo>
                <a:lnTo>
                  <a:pt x="24034" y="9102"/>
                </a:lnTo>
                <a:lnTo>
                  <a:pt x="23625" y="9000"/>
                </a:lnTo>
                <a:lnTo>
                  <a:pt x="23727" y="8898"/>
                </a:lnTo>
                <a:lnTo>
                  <a:pt x="23727" y="8898"/>
                </a:lnTo>
                <a:lnTo>
                  <a:pt x="21068" y="9409"/>
                </a:lnTo>
                <a:lnTo>
                  <a:pt x="21068" y="9409"/>
                </a:lnTo>
                <a:lnTo>
                  <a:pt x="21273" y="9307"/>
                </a:lnTo>
                <a:lnTo>
                  <a:pt x="20455" y="9511"/>
                </a:lnTo>
                <a:lnTo>
                  <a:pt x="20761" y="9614"/>
                </a:lnTo>
                <a:lnTo>
                  <a:pt x="20148" y="9818"/>
                </a:lnTo>
                <a:lnTo>
                  <a:pt x="20045" y="9818"/>
                </a:lnTo>
                <a:lnTo>
                  <a:pt x="20455" y="9614"/>
                </a:lnTo>
                <a:lnTo>
                  <a:pt x="18637" y="9901"/>
                </a:lnTo>
                <a:lnTo>
                  <a:pt x="18637" y="9901"/>
                </a:lnTo>
                <a:lnTo>
                  <a:pt x="13295" y="11455"/>
                </a:lnTo>
                <a:lnTo>
                  <a:pt x="13398" y="11455"/>
                </a:lnTo>
                <a:lnTo>
                  <a:pt x="13193" y="11557"/>
                </a:lnTo>
                <a:lnTo>
                  <a:pt x="14011" y="12273"/>
                </a:lnTo>
                <a:lnTo>
                  <a:pt x="13909" y="12682"/>
                </a:lnTo>
                <a:lnTo>
                  <a:pt x="14625" y="12580"/>
                </a:lnTo>
                <a:lnTo>
                  <a:pt x="14625" y="12580"/>
                </a:lnTo>
                <a:lnTo>
                  <a:pt x="14523" y="12682"/>
                </a:lnTo>
                <a:lnTo>
                  <a:pt x="14932" y="12682"/>
                </a:lnTo>
                <a:lnTo>
                  <a:pt x="14523" y="12989"/>
                </a:lnTo>
                <a:lnTo>
                  <a:pt x="15341" y="13091"/>
                </a:lnTo>
                <a:lnTo>
                  <a:pt x="14727" y="13193"/>
                </a:lnTo>
                <a:lnTo>
                  <a:pt x="14523" y="12989"/>
                </a:lnTo>
                <a:lnTo>
                  <a:pt x="14420" y="12886"/>
                </a:lnTo>
                <a:lnTo>
                  <a:pt x="14420" y="12784"/>
                </a:lnTo>
                <a:lnTo>
                  <a:pt x="14114" y="12989"/>
                </a:lnTo>
                <a:lnTo>
                  <a:pt x="14114" y="13295"/>
                </a:lnTo>
                <a:lnTo>
                  <a:pt x="14523" y="13295"/>
                </a:lnTo>
                <a:lnTo>
                  <a:pt x="14420" y="13398"/>
                </a:lnTo>
                <a:lnTo>
                  <a:pt x="12375" y="13398"/>
                </a:lnTo>
                <a:lnTo>
                  <a:pt x="12886" y="13091"/>
                </a:lnTo>
                <a:lnTo>
                  <a:pt x="11250" y="13398"/>
                </a:lnTo>
                <a:lnTo>
                  <a:pt x="11352" y="13398"/>
                </a:lnTo>
                <a:lnTo>
                  <a:pt x="9205" y="13909"/>
                </a:lnTo>
                <a:lnTo>
                  <a:pt x="9818" y="14216"/>
                </a:lnTo>
                <a:lnTo>
                  <a:pt x="9102" y="14318"/>
                </a:lnTo>
                <a:lnTo>
                  <a:pt x="9205" y="14523"/>
                </a:lnTo>
                <a:lnTo>
                  <a:pt x="9102" y="14932"/>
                </a:lnTo>
                <a:lnTo>
                  <a:pt x="11045" y="14932"/>
                </a:lnTo>
                <a:lnTo>
                  <a:pt x="11045" y="15034"/>
                </a:lnTo>
                <a:lnTo>
                  <a:pt x="12580" y="14625"/>
                </a:lnTo>
                <a:lnTo>
                  <a:pt x="12784" y="14830"/>
                </a:lnTo>
                <a:lnTo>
                  <a:pt x="12068" y="15034"/>
                </a:lnTo>
                <a:lnTo>
                  <a:pt x="11659" y="15648"/>
                </a:lnTo>
                <a:lnTo>
                  <a:pt x="10534" y="15852"/>
                </a:lnTo>
                <a:lnTo>
                  <a:pt x="8795" y="16261"/>
                </a:lnTo>
                <a:lnTo>
                  <a:pt x="8489" y="16159"/>
                </a:lnTo>
                <a:lnTo>
                  <a:pt x="7745" y="16624"/>
                </a:lnTo>
                <a:lnTo>
                  <a:pt x="7745" y="16624"/>
                </a:lnTo>
                <a:lnTo>
                  <a:pt x="5727" y="17489"/>
                </a:lnTo>
                <a:lnTo>
                  <a:pt x="5830" y="17489"/>
                </a:lnTo>
                <a:lnTo>
                  <a:pt x="5420" y="17693"/>
                </a:lnTo>
                <a:lnTo>
                  <a:pt x="5625" y="17693"/>
                </a:lnTo>
                <a:lnTo>
                  <a:pt x="5318" y="17898"/>
                </a:lnTo>
                <a:lnTo>
                  <a:pt x="5420" y="17898"/>
                </a:lnTo>
                <a:lnTo>
                  <a:pt x="5318" y="18102"/>
                </a:lnTo>
                <a:lnTo>
                  <a:pt x="5318" y="18102"/>
                </a:lnTo>
                <a:lnTo>
                  <a:pt x="5727" y="17898"/>
                </a:lnTo>
                <a:lnTo>
                  <a:pt x="5625" y="18000"/>
                </a:lnTo>
                <a:lnTo>
                  <a:pt x="5727" y="18000"/>
                </a:lnTo>
                <a:lnTo>
                  <a:pt x="5625" y="18102"/>
                </a:lnTo>
                <a:lnTo>
                  <a:pt x="5830" y="18102"/>
                </a:lnTo>
                <a:lnTo>
                  <a:pt x="5420" y="18205"/>
                </a:lnTo>
                <a:lnTo>
                  <a:pt x="6545" y="18307"/>
                </a:lnTo>
                <a:lnTo>
                  <a:pt x="6239" y="18307"/>
                </a:lnTo>
                <a:lnTo>
                  <a:pt x="6443" y="18409"/>
                </a:lnTo>
                <a:lnTo>
                  <a:pt x="6034" y="18614"/>
                </a:lnTo>
                <a:lnTo>
                  <a:pt x="6034" y="18614"/>
                </a:lnTo>
                <a:lnTo>
                  <a:pt x="6136" y="18409"/>
                </a:lnTo>
                <a:lnTo>
                  <a:pt x="5625" y="18511"/>
                </a:lnTo>
                <a:lnTo>
                  <a:pt x="5625" y="18307"/>
                </a:lnTo>
                <a:lnTo>
                  <a:pt x="4807" y="18614"/>
                </a:lnTo>
                <a:lnTo>
                  <a:pt x="5011" y="18614"/>
                </a:lnTo>
                <a:lnTo>
                  <a:pt x="5011" y="19227"/>
                </a:lnTo>
                <a:lnTo>
                  <a:pt x="7466" y="18511"/>
                </a:lnTo>
                <a:lnTo>
                  <a:pt x="7466" y="18511"/>
                </a:lnTo>
                <a:lnTo>
                  <a:pt x="5727" y="19943"/>
                </a:lnTo>
                <a:lnTo>
                  <a:pt x="5932" y="19943"/>
                </a:lnTo>
                <a:lnTo>
                  <a:pt x="5011" y="20352"/>
                </a:lnTo>
                <a:lnTo>
                  <a:pt x="6750" y="20045"/>
                </a:lnTo>
                <a:lnTo>
                  <a:pt x="7159" y="20352"/>
                </a:lnTo>
                <a:lnTo>
                  <a:pt x="8386" y="20045"/>
                </a:lnTo>
                <a:lnTo>
                  <a:pt x="8386" y="20045"/>
                </a:lnTo>
                <a:lnTo>
                  <a:pt x="7875" y="20352"/>
                </a:lnTo>
                <a:lnTo>
                  <a:pt x="7875" y="20352"/>
                </a:lnTo>
                <a:lnTo>
                  <a:pt x="9511" y="19943"/>
                </a:lnTo>
                <a:lnTo>
                  <a:pt x="8080" y="20761"/>
                </a:lnTo>
                <a:lnTo>
                  <a:pt x="8182" y="20864"/>
                </a:lnTo>
                <a:lnTo>
                  <a:pt x="5523" y="22193"/>
                </a:lnTo>
                <a:lnTo>
                  <a:pt x="5523" y="22091"/>
                </a:lnTo>
                <a:lnTo>
                  <a:pt x="3375" y="22909"/>
                </a:lnTo>
                <a:lnTo>
                  <a:pt x="3375" y="23114"/>
                </a:lnTo>
                <a:lnTo>
                  <a:pt x="3170" y="23011"/>
                </a:lnTo>
                <a:lnTo>
                  <a:pt x="2966" y="23114"/>
                </a:lnTo>
                <a:lnTo>
                  <a:pt x="2966" y="23114"/>
                </a:lnTo>
                <a:lnTo>
                  <a:pt x="3170" y="22909"/>
                </a:lnTo>
                <a:lnTo>
                  <a:pt x="2864" y="23011"/>
                </a:lnTo>
                <a:lnTo>
                  <a:pt x="2864" y="23011"/>
                </a:lnTo>
                <a:lnTo>
                  <a:pt x="2966" y="22909"/>
                </a:lnTo>
                <a:lnTo>
                  <a:pt x="1120" y="23634"/>
                </a:lnTo>
                <a:lnTo>
                  <a:pt x="1120" y="23634"/>
                </a:lnTo>
                <a:lnTo>
                  <a:pt x="1023" y="23830"/>
                </a:lnTo>
                <a:lnTo>
                  <a:pt x="2276" y="23472"/>
                </a:lnTo>
                <a:lnTo>
                  <a:pt x="2276" y="23472"/>
                </a:lnTo>
                <a:lnTo>
                  <a:pt x="3886" y="23114"/>
                </a:lnTo>
                <a:lnTo>
                  <a:pt x="3682" y="23318"/>
                </a:lnTo>
                <a:lnTo>
                  <a:pt x="5069" y="22823"/>
                </a:lnTo>
                <a:lnTo>
                  <a:pt x="5069" y="22823"/>
                </a:lnTo>
                <a:lnTo>
                  <a:pt x="5216" y="22602"/>
                </a:lnTo>
                <a:lnTo>
                  <a:pt x="5932" y="22398"/>
                </a:lnTo>
                <a:lnTo>
                  <a:pt x="5830" y="22398"/>
                </a:lnTo>
                <a:lnTo>
                  <a:pt x="10534" y="20761"/>
                </a:lnTo>
                <a:lnTo>
                  <a:pt x="10432" y="20761"/>
                </a:lnTo>
                <a:lnTo>
                  <a:pt x="11352" y="20352"/>
                </a:lnTo>
                <a:lnTo>
                  <a:pt x="11455" y="19943"/>
                </a:lnTo>
                <a:lnTo>
                  <a:pt x="12580" y="19330"/>
                </a:lnTo>
                <a:lnTo>
                  <a:pt x="12580" y="19432"/>
                </a:lnTo>
                <a:lnTo>
                  <a:pt x="12886" y="19330"/>
                </a:lnTo>
                <a:lnTo>
                  <a:pt x="12886" y="19227"/>
                </a:lnTo>
                <a:lnTo>
                  <a:pt x="17386" y="17693"/>
                </a:lnTo>
                <a:lnTo>
                  <a:pt x="16568" y="18102"/>
                </a:lnTo>
                <a:lnTo>
                  <a:pt x="16875" y="18205"/>
                </a:lnTo>
                <a:lnTo>
                  <a:pt x="16875" y="18307"/>
                </a:lnTo>
                <a:lnTo>
                  <a:pt x="14011" y="19125"/>
                </a:lnTo>
                <a:lnTo>
                  <a:pt x="14318" y="19330"/>
                </a:lnTo>
                <a:lnTo>
                  <a:pt x="13193" y="19841"/>
                </a:lnTo>
                <a:lnTo>
                  <a:pt x="15443" y="19227"/>
                </a:lnTo>
                <a:lnTo>
                  <a:pt x="15443" y="19227"/>
                </a:lnTo>
                <a:lnTo>
                  <a:pt x="15341" y="19330"/>
                </a:lnTo>
                <a:lnTo>
                  <a:pt x="15852" y="19023"/>
                </a:lnTo>
                <a:lnTo>
                  <a:pt x="15852" y="19125"/>
                </a:lnTo>
                <a:lnTo>
                  <a:pt x="17284" y="18614"/>
                </a:lnTo>
                <a:lnTo>
                  <a:pt x="16875" y="18614"/>
                </a:lnTo>
                <a:lnTo>
                  <a:pt x="17284" y="18409"/>
                </a:lnTo>
                <a:lnTo>
                  <a:pt x="17182" y="18409"/>
                </a:lnTo>
                <a:lnTo>
                  <a:pt x="17554" y="18186"/>
                </a:lnTo>
                <a:lnTo>
                  <a:pt x="17554" y="18186"/>
                </a:lnTo>
                <a:lnTo>
                  <a:pt x="18205" y="18000"/>
                </a:lnTo>
                <a:lnTo>
                  <a:pt x="18205" y="18000"/>
                </a:lnTo>
                <a:lnTo>
                  <a:pt x="17795" y="18307"/>
                </a:lnTo>
                <a:lnTo>
                  <a:pt x="19125" y="18102"/>
                </a:lnTo>
                <a:lnTo>
                  <a:pt x="18614" y="18409"/>
                </a:lnTo>
                <a:lnTo>
                  <a:pt x="18818" y="18409"/>
                </a:lnTo>
                <a:lnTo>
                  <a:pt x="18818" y="18511"/>
                </a:lnTo>
                <a:lnTo>
                  <a:pt x="19125" y="18511"/>
                </a:lnTo>
                <a:lnTo>
                  <a:pt x="18818" y="18716"/>
                </a:lnTo>
                <a:lnTo>
                  <a:pt x="19227" y="18716"/>
                </a:lnTo>
                <a:lnTo>
                  <a:pt x="19841" y="18511"/>
                </a:lnTo>
                <a:lnTo>
                  <a:pt x="19432" y="18920"/>
                </a:lnTo>
                <a:lnTo>
                  <a:pt x="19636" y="19125"/>
                </a:lnTo>
                <a:lnTo>
                  <a:pt x="21682" y="19023"/>
                </a:lnTo>
                <a:lnTo>
                  <a:pt x="21682" y="19023"/>
                </a:lnTo>
                <a:lnTo>
                  <a:pt x="21477" y="19227"/>
                </a:lnTo>
                <a:lnTo>
                  <a:pt x="23216" y="19227"/>
                </a:lnTo>
                <a:lnTo>
                  <a:pt x="22295" y="19534"/>
                </a:lnTo>
                <a:lnTo>
                  <a:pt x="22909" y="19943"/>
                </a:lnTo>
                <a:lnTo>
                  <a:pt x="22807" y="19943"/>
                </a:lnTo>
                <a:lnTo>
                  <a:pt x="23216" y="20659"/>
                </a:lnTo>
                <a:lnTo>
                  <a:pt x="23830" y="20659"/>
                </a:lnTo>
                <a:lnTo>
                  <a:pt x="23830" y="20455"/>
                </a:lnTo>
                <a:lnTo>
                  <a:pt x="24034" y="20352"/>
                </a:lnTo>
                <a:lnTo>
                  <a:pt x="23625" y="20148"/>
                </a:lnTo>
                <a:lnTo>
                  <a:pt x="24545" y="20045"/>
                </a:lnTo>
                <a:lnTo>
                  <a:pt x="24443" y="20148"/>
                </a:lnTo>
                <a:lnTo>
                  <a:pt x="24648" y="20148"/>
                </a:lnTo>
                <a:lnTo>
                  <a:pt x="24136" y="20659"/>
                </a:lnTo>
                <a:lnTo>
                  <a:pt x="24545" y="20761"/>
                </a:lnTo>
                <a:lnTo>
                  <a:pt x="25466" y="19636"/>
                </a:lnTo>
                <a:lnTo>
                  <a:pt x="24955" y="20557"/>
                </a:lnTo>
                <a:lnTo>
                  <a:pt x="25159" y="20761"/>
                </a:lnTo>
                <a:lnTo>
                  <a:pt x="25670" y="20557"/>
                </a:lnTo>
                <a:lnTo>
                  <a:pt x="25159" y="20966"/>
                </a:lnTo>
                <a:lnTo>
                  <a:pt x="25568" y="21170"/>
                </a:lnTo>
                <a:lnTo>
                  <a:pt x="24750" y="21784"/>
                </a:lnTo>
                <a:lnTo>
                  <a:pt x="25159" y="21886"/>
                </a:lnTo>
                <a:lnTo>
                  <a:pt x="25159" y="22193"/>
                </a:lnTo>
                <a:lnTo>
                  <a:pt x="25057" y="22295"/>
                </a:lnTo>
                <a:lnTo>
                  <a:pt x="25364" y="22705"/>
                </a:lnTo>
                <a:lnTo>
                  <a:pt x="24648" y="23114"/>
                </a:lnTo>
                <a:lnTo>
                  <a:pt x="24545" y="23420"/>
                </a:lnTo>
                <a:lnTo>
                  <a:pt x="25670" y="22807"/>
                </a:lnTo>
                <a:lnTo>
                  <a:pt x="24750" y="24136"/>
                </a:lnTo>
                <a:lnTo>
                  <a:pt x="26284" y="23011"/>
                </a:lnTo>
                <a:lnTo>
                  <a:pt x="26284" y="23011"/>
                </a:lnTo>
                <a:lnTo>
                  <a:pt x="25568" y="23830"/>
                </a:lnTo>
                <a:lnTo>
                  <a:pt x="25568" y="23830"/>
                </a:lnTo>
                <a:lnTo>
                  <a:pt x="26182" y="23318"/>
                </a:lnTo>
                <a:lnTo>
                  <a:pt x="26182" y="23495"/>
                </a:lnTo>
                <a:lnTo>
                  <a:pt x="26182" y="23495"/>
                </a:lnTo>
                <a:lnTo>
                  <a:pt x="24750" y="24545"/>
                </a:lnTo>
                <a:lnTo>
                  <a:pt x="25159" y="24648"/>
                </a:lnTo>
                <a:lnTo>
                  <a:pt x="24443" y="25364"/>
                </a:lnTo>
                <a:lnTo>
                  <a:pt x="24443" y="25568"/>
                </a:lnTo>
                <a:lnTo>
                  <a:pt x="25261" y="25261"/>
                </a:lnTo>
                <a:lnTo>
                  <a:pt x="25364" y="25159"/>
                </a:lnTo>
                <a:lnTo>
                  <a:pt x="25773" y="25057"/>
                </a:lnTo>
                <a:lnTo>
                  <a:pt x="25364" y="25261"/>
                </a:lnTo>
                <a:lnTo>
                  <a:pt x="25773" y="25568"/>
                </a:lnTo>
                <a:lnTo>
                  <a:pt x="25261" y="25261"/>
                </a:lnTo>
                <a:lnTo>
                  <a:pt x="24955" y="25466"/>
                </a:lnTo>
                <a:lnTo>
                  <a:pt x="25364" y="25977"/>
                </a:lnTo>
                <a:lnTo>
                  <a:pt x="24750" y="26489"/>
                </a:lnTo>
                <a:lnTo>
                  <a:pt x="24750" y="26489"/>
                </a:lnTo>
                <a:lnTo>
                  <a:pt x="25159" y="26284"/>
                </a:lnTo>
                <a:lnTo>
                  <a:pt x="24545" y="26693"/>
                </a:lnTo>
                <a:lnTo>
                  <a:pt x="24443" y="27000"/>
                </a:lnTo>
                <a:lnTo>
                  <a:pt x="26080" y="25977"/>
                </a:lnTo>
                <a:lnTo>
                  <a:pt x="25670" y="26386"/>
                </a:lnTo>
                <a:lnTo>
                  <a:pt x="25773" y="26795"/>
                </a:lnTo>
                <a:lnTo>
                  <a:pt x="25568" y="26489"/>
                </a:lnTo>
                <a:lnTo>
                  <a:pt x="24852" y="26795"/>
                </a:lnTo>
                <a:lnTo>
                  <a:pt x="24955" y="26795"/>
                </a:lnTo>
                <a:lnTo>
                  <a:pt x="24545" y="27307"/>
                </a:lnTo>
                <a:lnTo>
                  <a:pt x="25466" y="27102"/>
                </a:lnTo>
                <a:lnTo>
                  <a:pt x="24341" y="27614"/>
                </a:lnTo>
                <a:lnTo>
                  <a:pt x="25159" y="27818"/>
                </a:lnTo>
                <a:lnTo>
                  <a:pt x="25057" y="27920"/>
                </a:lnTo>
                <a:lnTo>
                  <a:pt x="25159" y="28023"/>
                </a:lnTo>
                <a:lnTo>
                  <a:pt x="24852" y="28125"/>
                </a:lnTo>
                <a:lnTo>
                  <a:pt x="25364" y="28125"/>
                </a:lnTo>
                <a:lnTo>
                  <a:pt x="24852" y="28227"/>
                </a:lnTo>
                <a:lnTo>
                  <a:pt x="25977" y="28227"/>
                </a:lnTo>
                <a:lnTo>
                  <a:pt x="26284" y="27920"/>
                </a:lnTo>
                <a:lnTo>
                  <a:pt x="25773" y="28841"/>
                </a:lnTo>
                <a:lnTo>
                  <a:pt x="26591" y="28636"/>
                </a:lnTo>
                <a:lnTo>
                  <a:pt x="26489" y="29148"/>
                </a:lnTo>
                <a:lnTo>
                  <a:pt x="26182" y="29352"/>
                </a:lnTo>
                <a:lnTo>
                  <a:pt x="26182" y="29352"/>
                </a:lnTo>
                <a:lnTo>
                  <a:pt x="26795" y="29148"/>
                </a:lnTo>
                <a:lnTo>
                  <a:pt x="26489" y="29455"/>
                </a:lnTo>
                <a:lnTo>
                  <a:pt x="26898" y="29455"/>
                </a:lnTo>
                <a:lnTo>
                  <a:pt x="26489" y="29659"/>
                </a:lnTo>
                <a:lnTo>
                  <a:pt x="26489" y="29864"/>
                </a:lnTo>
                <a:lnTo>
                  <a:pt x="26591" y="30068"/>
                </a:lnTo>
                <a:lnTo>
                  <a:pt x="26693" y="30068"/>
                </a:lnTo>
                <a:lnTo>
                  <a:pt x="26386" y="30375"/>
                </a:lnTo>
                <a:lnTo>
                  <a:pt x="26386" y="30682"/>
                </a:lnTo>
                <a:lnTo>
                  <a:pt x="26489" y="30682"/>
                </a:lnTo>
                <a:lnTo>
                  <a:pt x="26386" y="30784"/>
                </a:lnTo>
                <a:lnTo>
                  <a:pt x="26386" y="30682"/>
                </a:lnTo>
                <a:lnTo>
                  <a:pt x="26080" y="31295"/>
                </a:lnTo>
                <a:lnTo>
                  <a:pt x="25670" y="31500"/>
                </a:lnTo>
                <a:lnTo>
                  <a:pt x="25568" y="31602"/>
                </a:lnTo>
                <a:lnTo>
                  <a:pt x="25568" y="31500"/>
                </a:lnTo>
                <a:lnTo>
                  <a:pt x="25670" y="31500"/>
                </a:lnTo>
                <a:lnTo>
                  <a:pt x="26182" y="30886"/>
                </a:lnTo>
                <a:lnTo>
                  <a:pt x="26182" y="30886"/>
                </a:lnTo>
                <a:lnTo>
                  <a:pt x="25466" y="31398"/>
                </a:lnTo>
                <a:lnTo>
                  <a:pt x="25875" y="30989"/>
                </a:lnTo>
                <a:lnTo>
                  <a:pt x="25875" y="31091"/>
                </a:lnTo>
                <a:lnTo>
                  <a:pt x="26182" y="30682"/>
                </a:lnTo>
                <a:lnTo>
                  <a:pt x="24852" y="30477"/>
                </a:lnTo>
                <a:lnTo>
                  <a:pt x="24341" y="31909"/>
                </a:lnTo>
                <a:lnTo>
                  <a:pt x="24545" y="31909"/>
                </a:lnTo>
                <a:lnTo>
                  <a:pt x="24136" y="32420"/>
                </a:lnTo>
                <a:lnTo>
                  <a:pt x="24136" y="32216"/>
                </a:lnTo>
                <a:lnTo>
                  <a:pt x="23932" y="32523"/>
                </a:lnTo>
                <a:lnTo>
                  <a:pt x="24545" y="32727"/>
                </a:lnTo>
                <a:lnTo>
                  <a:pt x="24034" y="32625"/>
                </a:lnTo>
                <a:lnTo>
                  <a:pt x="21989" y="35489"/>
                </a:lnTo>
                <a:lnTo>
                  <a:pt x="22091" y="35489"/>
                </a:lnTo>
                <a:lnTo>
                  <a:pt x="20557" y="38250"/>
                </a:lnTo>
                <a:lnTo>
                  <a:pt x="20557" y="38148"/>
                </a:lnTo>
                <a:lnTo>
                  <a:pt x="20250" y="38659"/>
                </a:lnTo>
                <a:lnTo>
                  <a:pt x="20348" y="40709"/>
                </a:lnTo>
                <a:lnTo>
                  <a:pt x="20348" y="40709"/>
                </a:lnTo>
                <a:lnTo>
                  <a:pt x="20148" y="40909"/>
                </a:lnTo>
                <a:lnTo>
                  <a:pt x="20455" y="41011"/>
                </a:lnTo>
                <a:lnTo>
                  <a:pt x="20761" y="40807"/>
                </a:lnTo>
                <a:lnTo>
                  <a:pt x="21477" y="40807"/>
                </a:lnTo>
                <a:lnTo>
                  <a:pt x="20761" y="40909"/>
                </a:lnTo>
                <a:lnTo>
                  <a:pt x="20761" y="41420"/>
                </a:lnTo>
                <a:lnTo>
                  <a:pt x="20557" y="41114"/>
                </a:lnTo>
                <a:lnTo>
                  <a:pt x="20352" y="41727"/>
                </a:lnTo>
                <a:lnTo>
                  <a:pt x="20557" y="42341"/>
                </a:lnTo>
                <a:lnTo>
                  <a:pt x="20352" y="42648"/>
                </a:lnTo>
                <a:lnTo>
                  <a:pt x="20864" y="43875"/>
                </a:lnTo>
                <a:lnTo>
                  <a:pt x="20761" y="44284"/>
                </a:lnTo>
                <a:lnTo>
                  <a:pt x="21068" y="44591"/>
                </a:lnTo>
                <a:lnTo>
                  <a:pt x="21477" y="44693"/>
                </a:lnTo>
                <a:lnTo>
                  <a:pt x="23011" y="47250"/>
                </a:lnTo>
                <a:lnTo>
                  <a:pt x="22909" y="47455"/>
                </a:lnTo>
                <a:lnTo>
                  <a:pt x="23216" y="49295"/>
                </a:lnTo>
                <a:lnTo>
                  <a:pt x="23932" y="50114"/>
                </a:lnTo>
                <a:lnTo>
                  <a:pt x="23932" y="51341"/>
                </a:lnTo>
                <a:lnTo>
                  <a:pt x="24034" y="51341"/>
                </a:lnTo>
                <a:lnTo>
                  <a:pt x="24034" y="51545"/>
                </a:lnTo>
                <a:lnTo>
                  <a:pt x="23830" y="51341"/>
                </a:lnTo>
                <a:lnTo>
                  <a:pt x="23216" y="51443"/>
                </a:lnTo>
                <a:lnTo>
                  <a:pt x="23830" y="52159"/>
                </a:lnTo>
                <a:lnTo>
                  <a:pt x="24648" y="52364"/>
                </a:lnTo>
                <a:lnTo>
                  <a:pt x="25261" y="54818"/>
                </a:lnTo>
                <a:lnTo>
                  <a:pt x="26795" y="56455"/>
                </a:lnTo>
                <a:lnTo>
                  <a:pt x="26898" y="55432"/>
                </a:lnTo>
                <a:lnTo>
                  <a:pt x="26386" y="55227"/>
                </a:lnTo>
                <a:lnTo>
                  <a:pt x="25773" y="52364"/>
                </a:lnTo>
                <a:lnTo>
                  <a:pt x="25773" y="52670"/>
                </a:lnTo>
                <a:lnTo>
                  <a:pt x="25261" y="50830"/>
                </a:lnTo>
                <a:lnTo>
                  <a:pt x="25057" y="50727"/>
                </a:lnTo>
                <a:lnTo>
                  <a:pt x="24341" y="48068"/>
                </a:lnTo>
                <a:lnTo>
                  <a:pt x="24545" y="47250"/>
                </a:lnTo>
                <a:lnTo>
                  <a:pt x="25159" y="47659"/>
                </a:lnTo>
                <a:lnTo>
                  <a:pt x="25364" y="47557"/>
                </a:lnTo>
                <a:lnTo>
                  <a:pt x="25466" y="47761"/>
                </a:lnTo>
                <a:lnTo>
                  <a:pt x="25875" y="47966"/>
                </a:lnTo>
                <a:lnTo>
                  <a:pt x="26591" y="51034"/>
                </a:lnTo>
                <a:lnTo>
                  <a:pt x="27205" y="51341"/>
                </a:lnTo>
                <a:lnTo>
                  <a:pt x="27000" y="51852"/>
                </a:lnTo>
                <a:lnTo>
                  <a:pt x="28023" y="53080"/>
                </a:lnTo>
                <a:lnTo>
                  <a:pt x="27920" y="52977"/>
                </a:lnTo>
                <a:lnTo>
                  <a:pt x="28125" y="53591"/>
                </a:lnTo>
                <a:lnTo>
                  <a:pt x="27920" y="53795"/>
                </a:lnTo>
                <a:lnTo>
                  <a:pt x="28636" y="54307"/>
                </a:lnTo>
                <a:lnTo>
                  <a:pt x="28432" y="54205"/>
                </a:lnTo>
                <a:lnTo>
                  <a:pt x="29045" y="54920"/>
                </a:lnTo>
                <a:lnTo>
                  <a:pt x="28841" y="54920"/>
                </a:lnTo>
                <a:lnTo>
                  <a:pt x="29761" y="56148"/>
                </a:lnTo>
                <a:lnTo>
                  <a:pt x="30477" y="58091"/>
                </a:lnTo>
                <a:lnTo>
                  <a:pt x="29966" y="59216"/>
                </a:lnTo>
                <a:lnTo>
                  <a:pt x="37534" y="63920"/>
                </a:lnTo>
                <a:lnTo>
                  <a:pt x="39068" y="63307"/>
                </a:lnTo>
                <a:lnTo>
                  <a:pt x="39170" y="63307"/>
                </a:lnTo>
                <a:lnTo>
                  <a:pt x="39784" y="63614"/>
                </a:lnTo>
                <a:lnTo>
                  <a:pt x="39784" y="63614"/>
                </a:lnTo>
                <a:lnTo>
                  <a:pt x="39375" y="63307"/>
                </a:lnTo>
                <a:lnTo>
                  <a:pt x="39375" y="63307"/>
                </a:lnTo>
                <a:lnTo>
                  <a:pt x="44284" y="66375"/>
                </a:lnTo>
                <a:lnTo>
                  <a:pt x="45000" y="66273"/>
                </a:lnTo>
                <a:lnTo>
                  <a:pt x="45409" y="66682"/>
                </a:lnTo>
                <a:lnTo>
                  <a:pt x="45307" y="66989"/>
                </a:lnTo>
                <a:lnTo>
                  <a:pt x="46534" y="68830"/>
                </a:lnTo>
                <a:lnTo>
                  <a:pt x="46534" y="69443"/>
                </a:lnTo>
                <a:lnTo>
                  <a:pt x="47148" y="70159"/>
                </a:lnTo>
                <a:lnTo>
                  <a:pt x="47352" y="69852"/>
                </a:lnTo>
                <a:lnTo>
                  <a:pt x="47045" y="69443"/>
                </a:lnTo>
                <a:lnTo>
                  <a:pt x="47045" y="69443"/>
                </a:lnTo>
                <a:lnTo>
                  <a:pt x="48784" y="71386"/>
                </a:lnTo>
                <a:lnTo>
                  <a:pt x="48784" y="71386"/>
                </a:lnTo>
                <a:lnTo>
                  <a:pt x="48580" y="71080"/>
                </a:lnTo>
                <a:lnTo>
                  <a:pt x="49091" y="71693"/>
                </a:lnTo>
                <a:lnTo>
                  <a:pt x="49705" y="71489"/>
                </a:lnTo>
                <a:lnTo>
                  <a:pt x="50625" y="72205"/>
                </a:lnTo>
                <a:lnTo>
                  <a:pt x="50727" y="71898"/>
                </a:lnTo>
                <a:lnTo>
                  <a:pt x="51136" y="72614"/>
                </a:lnTo>
                <a:lnTo>
                  <a:pt x="51648" y="72307"/>
                </a:lnTo>
                <a:lnTo>
                  <a:pt x="51341" y="71693"/>
                </a:lnTo>
                <a:lnTo>
                  <a:pt x="52670" y="70773"/>
                </a:lnTo>
                <a:lnTo>
                  <a:pt x="53182" y="71489"/>
                </a:lnTo>
                <a:lnTo>
                  <a:pt x="53182" y="71284"/>
                </a:lnTo>
                <a:lnTo>
                  <a:pt x="53386" y="71386"/>
                </a:lnTo>
                <a:lnTo>
                  <a:pt x="53489" y="71284"/>
                </a:lnTo>
                <a:lnTo>
                  <a:pt x="53693" y="71693"/>
                </a:lnTo>
                <a:lnTo>
                  <a:pt x="53386" y="71386"/>
                </a:lnTo>
                <a:lnTo>
                  <a:pt x="53182" y="71795"/>
                </a:lnTo>
                <a:lnTo>
                  <a:pt x="53795" y="75682"/>
                </a:lnTo>
                <a:lnTo>
                  <a:pt x="53898" y="75682"/>
                </a:lnTo>
                <a:lnTo>
                  <a:pt x="53898" y="75989"/>
                </a:lnTo>
                <a:lnTo>
                  <a:pt x="54000" y="75886"/>
                </a:lnTo>
                <a:lnTo>
                  <a:pt x="54205" y="75989"/>
                </a:lnTo>
                <a:lnTo>
                  <a:pt x="53489" y="77216"/>
                </a:lnTo>
                <a:lnTo>
                  <a:pt x="52977" y="77523"/>
                </a:lnTo>
                <a:lnTo>
                  <a:pt x="52773" y="78239"/>
                </a:lnTo>
                <a:lnTo>
                  <a:pt x="52364" y="78341"/>
                </a:lnTo>
                <a:lnTo>
                  <a:pt x="52568" y="78750"/>
                </a:lnTo>
                <a:lnTo>
                  <a:pt x="51648" y="79159"/>
                </a:lnTo>
                <a:lnTo>
                  <a:pt x="51239" y="80693"/>
                </a:lnTo>
                <a:lnTo>
                  <a:pt x="51034" y="80591"/>
                </a:lnTo>
                <a:lnTo>
                  <a:pt x="50727" y="81307"/>
                </a:lnTo>
                <a:lnTo>
                  <a:pt x="50727" y="82227"/>
                </a:lnTo>
                <a:lnTo>
                  <a:pt x="51034" y="82739"/>
                </a:lnTo>
                <a:lnTo>
                  <a:pt x="51545" y="82432"/>
                </a:lnTo>
                <a:lnTo>
                  <a:pt x="51648" y="82125"/>
                </a:lnTo>
                <a:lnTo>
                  <a:pt x="51750" y="82841"/>
                </a:lnTo>
                <a:lnTo>
                  <a:pt x="50318" y="84886"/>
                </a:lnTo>
                <a:lnTo>
                  <a:pt x="50830" y="85909"/>
                </a:lnTo>
                <a:lnTo>
                  <a:pt x="50625" y="86011"/>
                </a:lnTo>
                <a:lnTo>
                  <a:pt x="60852" y="98693"/>
                </a:lnTo>
                <a:lnTo>
                  <a:pt x="61977" y="118125"/>
                </a:lnTo>
                <a:lnTo>
                  <a:pt x="61670" y="118330"/>
                </a:lnTo>
                <a:lnTo>
                  <a:pt x="63102" y="122932"/>
                </a:lnTo>
                <a:lnTo>
                  <a:pt x="64125" y="122625"/>
                </a:lnTo>
                <a:lnTo>
                  <a:pt x="63818" y="123136"/>
                </a:lnTo>
                <a:lnTo>
                  <a:pt x="64125" y="123136"/>
                </a:lnTo>
                <a:lnTo>
                  <a:pt x="64330" y="123648"/>
                </a:lnTo>
                <a:lnTo>
                  <a:pt x="64023" y="123648"/>
                </a:lnTo>
                <a:lnTo>
                  <a:pt x="64227" y="125284"/>
                </a:lnTo>
                <a:lnTo>
                  <a:pt x="64636" y="125489"/>
                </a:lnTo>
                <a:lnTo>
                  <a:pt x="64534" y="126511"/>
                </a:lnTo>
                <a:lnTo>
                  <a:pt x="64943" y="126716"/>
                </a:lnTo>
                <a:lnTo>
                  <a:pt x="64330" y="126716"/>
                </a:lnTo>
                <a:lnTo>
                  <a:pt x="64636" y="127432"/>
                </a:lnTo>
                <a:lnTo>
                  <a:pt x="64534" y="127739"/>
                </a:lnTo>
                <a:lnTo>
                  <a:pt x="64330" y="127023"/>
                </a:lnTo>
                <a:lnTo>
                  <a:pt x="64023" y="127432"/>
                </a:lnTo>
                <a:lnTo>
                  <a:pt x="64023" y="127432"/>
                </a:lnTo>
                <a:lnTo>
                  <a:pt x="64227" y="127023"/>
                </a:lnTo>
                <a:lnTo>
                  <a:pt x="64023" y="126614"/>
                </a:lnTo>
                <a:lnTo>
                  <a:pt x="64023" y="127023"/>
                </a:lnTo>
                <a:lnTo>
                  <a:pt x="63409" y="127125"/>
                </a:lnTo>
                <a:lnTo>
                  <a:pt x="63614" y="127432"/>
                </a:lnTo>
                <a:lnTo>
                  <a:pt x="63205" y="127943"/>
                </a:lnTo>
                <a:lnTo>
                  <a:pt x="63205" y="127943"/>
                </a:lnTo>
                <a:lnTo>
                  <a:pt x="63716" y="127739"/>
                </a:lnTo>
                <a:lnTo>
                  <a:pt x="64227" y="128148"/>
                </a:lnTo>
                <a:lnTo>
                  <a:pt x="64227" y="128045"/>
                </a:lnTo>
                <a:lnTo>
                  <a:pt x="64534" y="128250"/>
                </a:lnTo>
                <a:lnTo>
                  <a:pt x="64534" y="128455"/>
                </a:lnTo>
                <a:lnTo>
                  <a:pt x="64432" y="128659"/>
                </a:lnTo>
                <a:lnTo>
                  <a:pt x="64636" y="129068"/>
                </a:lnTo>
                <a:lnTo>
                  <a:pt x="65148" y="128864"/>
                </a:lnTo>
                <a:lnTo>
                  <a:pt x="65557" y="129477"/>
                </a:lnTo>
                <a:lnTo>
                  <a:pt x="64534" y="129273"/>
                </a:lnTo>
                <a:lnTo>
                  <a:pt x="65148" y="129682"/>
                </a:lnTo>
                <a:lnTo>
                  <a:pt x="65455" y="130705"/>
                </a:lnTo>
                <a:lnTo>
                  <a:pt x="65352" y="130295"/>
                </a:lnTo>
                <a:lnTo>
                  <a:pt x="65455" y="130295"/>
                </a:lnTo>
                <a:lnTo>
                  <a:pt x="65864" y="131216"/>
                </a:lnTo>
                <a:lnTo>
                  <a:pt x="65352" y="131420"/>
                </a:lnTo>
                <a:lnTo>
                  <a:pt x="66068" y="131727"/>
                </a:lnTo>
                <a:lnTo>
                  <a:pt x="65864" y="131727"/>
                </a:lnTo>
                <a:lnTo>
                  <a:pt x="66170" y="132034"/>
                </a:lnTo>
                <a:lnTo>
                  <a:pt x="66273" y="131727"/>
                </a:lnTo>
                <a:lnTo>
                  <a:pt x="66375" y="131932"/>
                </a:lnTo>
                <a:lnTo>
                  <a:pt x="66375" y="132239"/>
                </a:lnTo>
                <a:lnTo>
                  <a:pt x="66170" y="132034"/>
                </a:lnTo>
                <a:lnTo>
                  <a:pt x="65557" y="131625"/>
                </a:lnTo>
                <a:lnTo>
                  <a:pt x="65250" y="131932"/>
                </a:lnTo>
                <a:lnTo>
                  <a:pt x="67193" y="133261"/>
                </a:lnTo>
                <a:lnTo>
                  <a:pt x="67398" y="133159"/>
                </a:lnTo>
                <a:lnTo>
                  <a:pt x="67091" y="132750"/>
                </a:lnTo>
                <a:lnTo>
                  <a:pt x="67705" y="133057"/>
                </a:lnTo>
                <a:lnTo>
                  <a:pt x="67398" y="133159"/>
                </a:lnTo>
                <a:lnTo>
                  <a:pt x="67500" y="133261"/>
                </a:lnTo>
                <a:lnTo>
                  <a:pt x="67602" y="133159"/>
                </a:lnTo>
                <a:lnTo>
                  <a:pt x="67807" y="133568"/>
                </a:lnTo>
                <a:lnTo>
                  <a:pt x="67807" y="133568"/>
                </a:lnTo>
                <a:lnTo>
                  <a:pt x="67500" y="133261"/>
                </a:lnTo>
                <a:lnTo>
                  <a:pt x="67295" y="133364"/>
                </a:lnTo>
                <a:lnTo>
                  <a:pt x="66477" y="133364"/>
                </a:lnTo>
                <a:lnTo>
                  <a:pt x="66886" y="133773"/>
                </a:lnTo>
                <a:lnTo>
                  <a:pt x="67500" y="133670"/>
                </a:lnTo>
                <a:lnTo>
                  <a:pt x="67295" y="134080"/>
                </a:lnTo>
                <a:lnTo>
                  <a:pt x="67705" y="134284"/>
                </a:lnTo>
                <a:lnTo>
                  <a:pt x="67807" y="134080"/>
                </a:lnTo>
                <a:lnTo>
                  <a:pt x="67926" y="134000"/>
                </a:lnTo>
                <a:lnTo>
                  <a:pt x="67926" y="134000"/>
                </a:lnTo>
                <a:lnTo>
                  <a:pt x="68420" y="134693"/>
                </a:lnTo>
                <a:lnTo>
                  <a:pt x="69136" y="133977"/>
                </a:lnTo>
                <a:lnTo>
                  <a:pt x="69136" y="134284"/>
                </a:lnTo>
                <a:lnTo>
                  <a:pt x="68932" y="134489"/>
                </a:lnTo>
                <a:lnTo>
                  <a:pt x="68932" y="134693"/>
                </a:lnTo>
                <a:lnTo>
                  <a:pt x="68727" y="134795"/>
                </a:lnTo>
                <a:lnTo>
                  <a:pt x="69750" y="134795"/>
                </a:lnTo>
                <a:lnTo>
                  <a:pt x="69545" y="134182"/>
                </a:lnTo>
                <a:lnTo>
                  <a:pt x="69767" y="133988"/>
                </a:lnTo>
                <a:lnTo>
                  <a:pt x="69767" y="133988"/>
                </a:lnTo>
                <a:lnTo>
                  <a:pt x="70057" y="134182"/>
                </a:lnTo>
                <a:lnTo>
                  <a:pt x="69852" y="134284"/>
                </a:lnTo>
                <a:lnTo>
                  <a:pt x="70568" y="134591"/>
                </a:lnTo>
                <a:lnTo>
                  <a:pt x="70364" y="135000"/>
                </a:lnTo>
                <a:lnTo>
                  <a:pt x="71489" y="135614"/>
                </a:lnTo>
                <a:lnTo>
                  <a:pt x="71386" y="135716"/>
                </a:lnTo>
                <a:lnTo>
                  <a:pt x="70159" y="135205"/>
                </a:lnTo>
                <a:lnTo>
                  <a:pt x="70364" y="135205"/>
                </a:lnTo>
                <a:lnTo>
                  <a:pt x="70057" y="135000"/>
                </a:lnTo>
                <a:lnTo>
                  <a:pt x="69955" y="135102"/>
                </a:lnTo>
                <a:lnTo>
                  <a:pt x="70568" y="135716"/>
                </a:lnTo>
                <a:lnTo>
                  <a:pt x="70057" y="135511"/>
                </a:lnTo>
                <a:lnTo>
                  <a:pt x="69443" y="135716"/>
                </a:lnTo>
                <a:lnTo>
                  <a:pt x="69545" y="135818"/>
                </a:lnTo>
                <a:lnTo>
                  <a:pt x="73943" y="136125"/>
                </a:lnTo>
                <a:lnTo>
                  <a:pt x="74557" y="135818"/>
                </a:lnTo>
                <a:lnTo>
                  <a:pt x="71489" y="134489"/>
                </a:lnTo>
                <a:lnTo>
                  <a:pt x="71591" y="134284"/>
                </a:lnTo>
                <a:lnTo>
                  <a:pt x="71080" y="133875"/>
                </a:lnTo>
                <a:lnTo>
                  <a:pt x="69782" y="133975"/>
                </a:lnTo>
                <a:lnTo>
                  <a:pt x="69782" y="133975"/>
                </a:lnTo>
                <a:lnTo>
                  <a:pt x="70364" y="133466"/>
                </a:lnTo>
                <a:lnTo>
                  <a:pt x="71080" y="133568"/>
                </a:lnTo>
                <a:lnTo>
                  <a:pt x="71080" y="133568"/>
                </a:lnTo>
                <a:lnTo>
                  <a:pt x="70057" y="132852"/>
                </a:lnTo>
                <a:lnTo>
                  <a:pt x="70364" y="132750"/>
                </a:lnTo>
                <a:lnTo>
                  <a:pt x="69852" y="132341"/>
                </a:lnTo>
                <a:lnTo>
                  <a:pt x="70159" y="131318"/>
                </a:lnTo>
                <a:lnTo>
                  <a:pt x="69750" y="131216"/>
                </a:lnTo>
                <a:lnTo>
                  <a:pt x="69955" y="131216"/>
                </a:lnTo>
                <a:lnTo>
                  <a:pt x="69955" y="131011"/>
                </a:lnTo>
                <a:lnTo>
                  <a:pt x="70670" y="131216"/>
                </a:lnTo>
                <a:lnTo>
                  <a:pt x="70670" y="131216"/>
                </a:lnTo>
                <a:lnTo>
                  <a:pt x="70466" y="130500"/>
                </a:lnTo>
                <a:lnTo>
                  <a:pt x="71591" y="129170"/>
                </a:lnTo>
                <a:lnTo>
                  <a:pt x="71182" y="129068"/>
                </a:lnTo>
                <a:lnTo>
                  <a:pt x="71284" y="128455"/>
                </a:lnTo>
                <a:lnTo>
                  <a:pt x="69443" y="127330"/>
                </a:lnTo>
                <a:lnTo>
                  <a:pt x="69852" y="126409"/>
                </a:lnTo>
                <a:lnTo>
                  <a:pt x="70159" y="126205"/>
                </a:lnTo>
                <a:lnTo>
                  <a:pt x="70670" y="126205"/>
                </a:lnTo>
                <a:lnTo>
                  <a:pt x="70568" y="124670"/>
                </a:lnTo>
                <a:lnTo>
                  <a:pt x="71182" y="124159"/>
                </a:lnTo>
                <a:lnTo>
                  <a:pt x="70568" y="123852"/>
                </a:lnTo>
                <a:lnTo>
                  <a:pt x="70977" y="123750"/>
                </a:lnTo>
                <a:lnTo>
                  <a:pt x="71284" y="124057"/>
                </a:lnTo>
                <a:lnTo>
                  <a:pt x="71284" y="124057"/>
                </a:lnTo>
                <a:lnTo>
                  <a:pt x="70977" y="123443"/>
                </a:lnTo>
                <a:lnTo>
                  <a:pt x="70773" y="123545"/>
                </a:lnTo>
                <a:lnTo>
                  <a:pt x="70364" y="123239"/>
                </a:lnTo>
                <a:lnTo>
                  <a:pt x="69955" y="122318"/>
                </a:lnTo>
                <a:lnTo>
                  <a:pt x="70057" y="122011"/>
                </a:lnTo>
                <a:lnTo>
                  <a:pt x="71182" y="122318"/>
                </a:lnTo>
                <a:lnTo>
                  <a:pt x="72205" y="122011"/>
                </a:lnTo>
                <a:lnTo>
                  <a:pt x="72000" y="121193"/>
                </a:lnTo>
                <a:lnTo>
                  <a:pt x="72102" y="120886"/>
                </a:lnTo>
                <a:lnTo>
                  <a:pt x="71898" y="120580"/>
                </a:lnTo>
                <a:lnTo>
                  <a:pt x="72000" y="120580"/>
                </a:lnTo>
                <a:lnTo>
                  <a:pt x="71693" y="120170"/>
                </a:lnTo>
                <a:lnTo>
                  <a:pt x="75477" y="119250"/>
                </a:lnTo>
                <a:lnTo>
                  <a:pt x="75886" y="117716"/>
                </a:lnTo>
                <a:lnTo>
                  <a:pt x="73739" y="114545"/>
                </a:lnTo>
                <a:lnTo>
                  <a:pt x="73739" y="114034"/>
                </a:lnTo>
                <a:lnTo>
                  <a:pt x="73943" y="114034"/>
                </a:lnTo>
                <a:lnTo>
                  <a:pt x="73841" y="113420"/>
                </a:lnTo>
                <a:lnTo>
                  <a:pt x="74045" y="113932"/>
                </a:lnTo>
                <a:lnTo>
                  <a:pt x="73841" y="114341"/>
                </a:lnTo>
                <a:lnTo>
                  <a:pt x="74557" y="115466"/>
                </a:lnTo>
                <a:lnTo>
                  <a:pt x="77216" y="115875"/>
                </a:lnTo>
                <a:lnTo>
                  <a:pt x="79466" y="111580"/>
                </a:lnTo>
                <a:lnTo>
                  <a:pt x="79568" y="111682"/>
                </a:lnTo>
                <a:lnTo>
                  <a:pt x="79568" y="111273"/>
                </a:lnTo>
                <a:lnTo>
                  <a:pt x="79466" y="110966"/>
                </a:lnTo>
                <a:lnTo>
                  <a:pt x="79773" y="111273"/>
                </a:lnTo>
                <a:lnTo>
                  <a:pt x="79875" y="111273"/>
                </a:lnTo>
                <a:lnTo>
                  <a:pt x="79364" y="112500"/>
                </a:lnTo>
                <a:lnTo>
                  <a:pt x="79773" y="112193"/>
                </a:lnTo>
                <a:lnTo>
                  <a:pt x="80080" y="111170"/>
                </a:lnTo>
                <a:lnTo>
                  <a:pt x="79875" y="111273"/>
                </a:lnTo>
                <a:lnTo>
                  <a:pt x="79875" y="111273"/>
                </a:lnTo>
                <a:lnTo>
                  <a:pt x="81409" y="107898"/>
                </a:lnTo>
                <a:lnTo>
                  <a:pt x="81102" y="106159"/>
                </a:lnTo>
                <a:lnTo>
                  <a:pt x="81614" y="106057"/>
                </a:lnTo>
                <a:lnTo>
                  <a:pt x="81511" y="106159"/>
                </a:lnTo>
                <a:lnTo>
                  <a:pt x="85398" y="103705"/>
                </a:lnTo>
                <a:lnTo>
                  <a:pt x="85807" y="103602"/>
                </a:lnTo>
                <a:lnTo>
                  <a:pt x="85909" y="103398"/>
                </a:lnTo>
                <a:lnTo>
                  <a:pt x="86114" y="103705"/>
                </a:lnTo>
                <a:lnTo>
                  <a:pt x="86830" y="103602"/>
                </a:lnTo>
                <a:lnTo>
                  <a:pt x="86932" y="103091"/>
                </a:lnTo>
                <a:lnTo>
                  <a:pt x="87750" y="102580"/>
                </a:lnTo>
                <a:lnTo>
                  <a:pt x="89080" y="94398"/>
                </a:lnTo>
                <a:lnTo>
                  <a:pt x="89080" y="93170"/>
                </a:lnTo>
                <a:lnTo>
                  <a:pt x="89284" y="93068"/>
                </a:lnTo>
                <a:lnTo>
                  <a:pt x="89489" y="93375"/>
                </a:lnTo>
                <a:lnTo>
                  <a:pt x="90409" y="91534"/>
                </a:lnTo>
                <a:lnTo>
                  <a:pt x="90409" y="91739"/>
                </a:lnTo>
                <a:lnTo>
                  <a:pt x="92557" y="87136"/>
                </a:lnTo>
                <a:lnTo>
                  <a:pt x="91943" y="85398"/>
                </a:lnTo>
                <a:lnTo>
                  <a:pt x="84273" y="82739"/>
                </a:lnTo>
                <a:lnTo>
                  <a:pt x="84068" y="82943"/>
                </a:lnTo>
                <a:lnTo>
                  <a:pt x="83966" y="82534"/>
                </a:lnTo>
                <a:lnTo>
                  <a:pt x="83557" y="83352"/>
                </a:lnTo>
                <a:lnTo>
                  <a:pt x="83557" y="83352"/>
                </a:lnTo>
                <a:lnTo>
                  <a:pt x="83659" y="82636"/>
                </a:lnTo>
                <a:lnTo>
                  <a:pt x="83557" y="82330"/>
                </a:lnTo>
                <a:lnTo>
                  <a:pt x="83557" y="81818"/>
                </a:lnTo>
                <a:lnTo>
                  <a:pt x="80591" y="80795"/>
                </a:lnTo>
                <a:lnTo>
                  <a:pt x="79057" y="82739"/>
                </a:lnTo>
                <a:lnTo>
                  <a:pt x="79364" y="81818"/>
                </a:lnTo>
                <a:lnTo>
                  <a:pt x="78341" y="82125"/>
                </a:lnTo>
                <a:lnTo>
                  <a:pt x="77932" y="81307"/>
                </a:lnTo>
                <a:lnTo>
                  <a:pt x="77625" y="81205"/>
                </a:lnTo>
                <a:lnTo>
                  <a:pt x="77011" y="81614"/>
                </a:lnTo>
                <a:lnTo>
                  <a:pt x="76295" y="81614"/>
                </a:lnTo>
                <a:lnTo>
                  <a:pt x="78852" y="78750"/>
                </a:lnTo>
                <a:lnTo>
                  <a:pt x="77216" y="75375"/>
                </a:lnTo>
                <a:lnTo>
                  <a:pt x="77011" y="75580"/>
                </a:lnTo>
                <a:lnTo>
                  <a:pt x="76807" y="75068"/>
                </a:lnTo>
                <a:lnTo>
                  <a:pt x="76705" y="75170"/>
                </a:lnTo>
                <a:lnTo>
                  <a:pt x="75273" y="74148"/>
                </a:lnTo>
                <a:lnTo>
                  <a:pt x="75068" y="74557"/>
                </a:lnTo>
                <a:lnTo>
                  <a:pt x="74455" y="73841"/>
                </a:lnTo>
                <a:lnTo>
                  <a:pt x="73432" y="74148"/>
                </a:lnTo>
                <a:lnTo>
                  <a:pt x="72614" y="73943"/>
                </a:lnTo>
                <a:lnTo>
                  <a:pt x="72307" y="74352"/>
                </a:lnTo>
                <a:lnTo>
                  <a:pt x="72307" y="73739"/>
                </a:lnTo>
                <a:lnTo>
                  <a:pt x="71284" y="72920"/>
                </a:lnTo>
                <a:lnTo>
                  <a:pt x="70977" y="73432"/>
                </a:lnTo>
                <a:lnTo>
                  <a:pt x="70977" y="73432"/>
                </a:lnTo>
                <a:lnTo>
                  <a:pt x="71080" y="72307"/>
                </a:lnTo>
                <a:lnTo>
                  <a:pt x="69852" y="71284"/>
                </a:lnTo>
                <a:lnTo>
                  <a:pt x="68420" y="71182"/>
                </a:lnTo>
                <a:lnTo>
                  <a:pt x="68830" y="70875"/>
                </a:lnTo>
                <a:lnTo>
                  <a:pt x="69034" y="70568"/>
                </a:lnTo>
                <a:lnTo>
                  <a:pt x="68932" y="70159"/>
                </a:lnTo>
                <a:lnTo>
                  <a:pt x="68420" y="69852"/>
                </a:lnTo>
                <a:lnTo>
                  <a:pt x="68318" y="69955"/>
                </a:lnTo>
                <a:lnTo>
                  <a:pt x="68318" y="70159"/>
                </a:lnTo>
                <a:lnTo>
                  <a:pt x="67909" y="69852"/>
                </a:lnTo>
                <a:lnTo>
                  <a:pt x="67807" y="69955"/>
                </a:lnTo>
                <a:lnTo>
                  <a:pt x="67602" y="69545"/>
                </a:lnTo>
                <a:lnTo>
                  <a:pt x="67398" y="69648"/>
                </a:lnTo>
                <a:lnTo>
                  <a:pt x="67295" y="69239"/>
                </a:lnTo>
                <a:lnTo>
                  <a:pt x="68216" y="69034"/>
                </a:lnTo>
                <a:lnTo>
                  <a:pt x="66068" y="69136"/>
                </a:lnTo>
                <a:lnTo>
                  <a:pt x="66068" y="69239"/>
                </a:lnTo>
                <a:lnTo>
                  <a:pt x="66580" y="69239"/>
                </a:lnTo>
                <a:lnTo>
                  <a:pt x="65045" y="69648"/>
                </a:lnTo>
                <a:lnTo>
                  <a:pt x="64636" y="69443"/>
                </a:lnTo>
                <a:lnTo>
                  <a:pt x="64432" y="69136"/>
                </a:lnTo>
                <a:lnTo>
                  <a:pt x="62489" y="69136"/>
                </a:lnTo>
                <a:lnTo>
                  <a:pt x="62284" y="68523"/>
                </a:lnTo>
                <a:lnTo>
                  <a:pt x="61466" y="68216"/>
                </a:lnTo>
                <a:lnTo>
                  <a:pt x="61159" y="67705"/>
                </a:lnTo>
                <a:lnTo>
                  <a:pt x="60750" y="67705"/>
                </a:lnTo>
                <a:lnTo>
                  <a:pt x="61159" y="68114"/>
                </a:lnTo>
                <a:lnTo>
                  <a:pt x="59727" y="68727"/>
                </a:lnTo>
                <a:lnTo>
                  <a:pt x="59523" y="69239"/>
                </a:lnTo>
                <a:lnTo>
                  <a:pt x="59932" y="70057"/>
                </a:lnTo>
                <a:lnTo>
                  <a:pt x="59625" y="70670"/>
                </a:lnTo>
                <a:lnTo>
                  <a:pt x="59216" y="70364"/>
                </a:lnTo>
                <a:lnTo>
                  <a:pt x="59114" y="69648"/>
                </a:lnTo>
                <a:lnTo>
                  <a:pt x="59420" y="69239"/>
                </a:lnTo>
                <a:lnTo>
                  <a:pt x="59318" y="68727"/>
                </a:lnTo>
                <a:lnTo>
                  <a:pt x="59420" y="68727"/>
                </a:lnTo>
                <a:lnTo>
                  <a:pt x="59216" y="68114"/>
                </a:lnTo>
                <a:lnTo>
                  <a:pt x="59830" y="67807"/>
                </a:lnTo>
                <a:lnTo>
                  <a:pt x="59625" y="67295"/>
                </a:lnTo>
                <a:lnTo>
                  <a:pt x="56966" y="68932"/>
                </a:lnTo>
                <a:lnTo>
                  <a:pt x="56966" y="68727"/>
                </a:lnTo>
                <a:lnTo>
                  <a:pt x="56557" y="68625"/>
                </a:lnTo>
                <a:lnTo>
                  <a:pt x="55739" y="69648"/>
                </a:lnTo>
                <a:lnTo>
                  <a:pt x="55841" y="69545"/>
                </a:lnTo>
                <a:lnTo>
                  <a:pt x="55534" y="70364"/>
                </a:lnTo>
                <a:lnTo>
                  <a:pt x="54614" y="71182"/>
                </a:lnTo>
                <a:lnTo>
                  <a:pt x="54511" y="71898"/>
                </a:lnTo>
                <a:lnTo>
                  <a:pt x="52977" y="70364"/>
                </a:lnTo>
                <a:lnTo>
                  <a:pt x="52057" y="70261"/>
                </a:lnTo>
                <a:lnTo>
                  <a:pt x="51034" y="70875"/>
                </a:lnTo>
                <a:lnTo>
                  <a:pt x="50011" y="70670"/>
                </a:lnTo>
                <a:lnTo>
                  <a:pt x="50011" y="70670"/>
                </a:lnTo>
                <a:lnTo>
                  <a:pt x="50114" y="70875"/>
                </a:lnTo>
                <a:lnTo>
                  <a:pt x="48375" y="68420"/>
                </a:lnTo>
                <a:lnTo>
                  <a:pt x="48580" y="67602"/>
                </a:lnTo>
                <a:lnTo>
                  <a:pt x="48682" y="67705"/>
                </a:lnTo>
                <a:lnTo>
                  <a:pt x="48784" y="66989"/>
                </a:lnTo>
                <a:lnTo>
                  <a:pt x="48784" y="67193"/>
                </a:lnTo>
                <a:lnTo>
                  <a:pt x="49193" y="64739"/>
                </a:lnTo>
                <a:lnTo>
                  <a:pt x="48989" y="64330"/>
                </a:lnTo>
                <a:lnTo>
                  <a:pt x="48580" y="64125"/>
                </a:lnTo>
                <a:lnTo>
                  <a:pt x="48886" y="64227"/>
                </a:lnTo>
                <a:lnTo>
                  <a:pt x="48273" y="63716"/>
                </a:lnTo>
                <a:lnTo>
                  <a:pt x="44284" y="63614"/>
                </a:lnTo>
                <a:lnTo>
                  <a:pt x="45000" y="62795"/>
                </a:lnTo>
                <a:lnTo>
                  <a:pt x="45102" y="61159"/>
                </a:lnTo>
                <a:lnTo>
                  <a:pt x="45409" y="60648"/>
                </a:lnTo>
                <a:lnTo>
                  <a:pt x="45511" y="61261"/>
                </a:lnTo>
                <a:lnTo>
                  <a:pt x="46023" y="60136"/>
                </a:lnTo>
                <a:lnTo>
                  <a:pt x="45818" y="60239"/>
                </a:lnTo>
                <a:lnTo>
                  <a:pt x="46125" y="59932"/>
                </a:lnTo>
                <a:lnTo>
                  <a:pt x="46125" y="59625"/>
                </a:lnTo>
                <a:lnTo>
                  <a:pt x="46534" y="58807"/>
                </a:lnTo>
                <a:lnTo>
                  <a:pt x="46432" y="57989"/>
                </a:lnTo>
                <a:lnTo>
                  <a:pt x="43875" y="58295"/>
                </a:lnTo>
                <a:lnTo>
                  <a:pt x="42955" y="60239"/>
                </a:lnTo>
                <a:lnTo>
                  <a:pt x="42341" y="60648"/>
                </a:lnTo>
                <a:lnTo>
                  <a:pt x="42545" y="60648"/>
                </a:lnTo>
                <a:lnTo>
                  <a:pt x="42443" y="60955"/>
                </a:lnTo>
                <a:lnTo>
                  <a:pt x="39477" y="61261"/>
                </a:lnTo>
                <a:lnTo>
                  <a:pt x="38557" y="60750"/>
                </a:lnTo>
                <a:lnTo>
                  <a:pt x="38557" y="60750"/>
                </a:lnTo>
                <a:lnTo>
                  <a:pt x="38659" y="60852"/>
                </a:lnTo>
                <a:lnTo>
                  <a:pt x="38659" y="60852"/>
                </a:lnTo>
                <a:lnTo>
                  <a:pt x="38352" y="60648"/>
                </a:lnTo>
                <a:lnTo>
                  <a:pt x="38352" y="60648"/>
                </a:lnTo>
                <a:lnTo>
                  <a:pt x="38557" y="60750"/>
                </a:lnTo>
                <a:lnTo>
                  <a:pt x="37432" y="57989"/>
                </a:lnTo>
                <a:lnTo>
                  <a:pt x="37432" y="58193"/>
                </a:lnTo>
                <a:lnTo>
                  <a:pt x="37227" y="57375"/>
                </a:lnTo>
                <a:lnTo>
                  <a:pt x="37432" y="57989"/>
                </a:lnTo>
                <a:lnTo>
                  <a:pt x="38455" y="52159"/>
                </a:lnTo>
                <a:lnTo>
                  <a:pt x="38250" y="51750"/>
                </a:lnTo>
                <a:lnTo>
                  <a:pt x="38761" y="51545"/>
                </a:lnTo>
                <a:lnTo>
                  <a:pt x="38761" y="51341"/>
                </a:lnTo>
                <a:lnTo>
                  <a:pt x="39068" y="51136"/>
                </a:lnTo>
                <a:lnTo>
                  <a:pt x="38966" y="51136"/>
                </a:lnTo>
                <a:lnTo>
                  <a:pt x="39170" y="51034"/>
                </a:lnTo>
                <a:lnTo>
                  <a:pt x="39375" y="50830"/>
                </a:lnTo>
                <a:lnTo>
                  <a:pt x="39682" y="50727"/>
                </a:lnTo>
                <a:lnTo>
                  <a:pt x="39580" y="50523"/>
                </a:lnTo>
                <a:lnTo>
                  <a:pt x="40091" y="50625"/>
                </a:lnTo>
                <a:lnTo>
                  <a:pt x="41216" y="49909"/>
                </a:lnTo>
                <a:lnTo>
                  <a:pt x="41216" y="49705"/>
                </a:lnTo>
                <a:lnTo>
                  <a:pt x="41420" y="49398"/>
                </a:lnTo>
                <a:lnTo>
                  <a:pt x="41420" y="49602"/>
                </a:lnTo>
                <a:lnTo>
                  <a:pt x="41625" y="49602"/>
                </a:lnTo>
                <a:lnTo>
                  <a:pt x="41318" y="49807"/>
                </a:lnTo>
                <a:lnTo>
                  <a:pt x="42341" y="49193"/>
                </a:lnTo>
                <a:lnTo>
                  <a:pt x="43773" y="49602"/>
                </a:lnTo>
                <a:lnTo>
                  <a:pt x="43977" y="49398"/>
                </a:lnTo>
                <a:lnTo>
                  <a:pt x="44489" y="49602"/>
                </a:lnTo>
                <a:lnTo>
                  <a:pt x="44489" y="49909"/>
                </a:lnTo>
                <a:lnTo>
                  <a:pt x="44386" y="49909"/>
                </a:lnTo>
                <a:lnTo>
                  <a:pt x="45205" y="50114"/>
                </a:lnTo>
                <a:lnTo>
                  <a:pt x="45409" y="49705"/>
                </a:lnTo>
                <a:lnTo>
                  <a:pt x="45920" y="50216"/>
                </a:lnTo>
                <a:lnTo>
                  <a:pt x="46125" y="50216"/>
                </a:lnTo>
                <a:lnTo>
                  <a:pt x="45818" y="49705"/>
                </a:lnTo>
                <a:lnTo>
                  <a:pt x="46227" y="49091"/>
                </a:lnTo>
                <a:lnTo>
                  <a:pt x="46227" y="49091"/>
                </a:lnTo>
                <a:lnTo>
                  <a:pt x="45920" y="49295"/>
                </a:lnTo>
                <a:lnTo>
                  <a:pt x="46023" y="48989"/>
                </a:lnTo>
                <a:lnTo>
                  <a:pt x="45307" y="49091"/>
                </a:lnTo>
                <a:lnTo>
                  <a:pt x="47557" y="48477"/>
                </a:lnTo>
                <a:lnTo>
                  <a:pt x="47557" y="48477"/>
                </a:lnTo>
                <a:lnTo>
                  <a:pt x="47455" y="48989"/>
                </a:lnTo>
                <a:lnTo>
                  <a:pt x="47966" y="48784"/>
                </a:lnTo>
                <a:lnTo>
                  <a:pt x="47966" y="48886"/>
                </a:lnTo>
                <a:lnTo>
                  <a:pt x="48477" y="48580"/>
                </a:lnTo>
                <a:lnTo>
                  <a:pt x="48477" y="48580"/>
                </a:lnTo>
                <a:lnTo>
                  <a:pt x="48170" y="48886"/>
                </a:lnTo>
                <a:lnTo>
                  <a:pt x="48886" y="48784"/>
                </a:lnTo>
                <a:lnTo>
                  <a:pt x="49602" y="48886"/>
                </a:lnTo>
                <a:lnTo>
                  <a:pt x="49500" y="49091"/>
                </a:lnTo>
                <a:lnTo>
                  <a:pt x="49655" y="49401"/>
                </a:lnTo>
                <a:lnTo>
                  <a:pt x="49655" y="49401"/>
                </a:lnTo>
                <a:lnTo>
                  <a:pt x="51239" y="49500"/>
                </a:lnTo>
                <a:lnTo>
                  <a:pt x="51750" y="50216"/>
                </a:lnTo>
                <a:lnTo>
                  <a:pt x="51443" y="51545"/>
                </a:lnTo>
                <a:lnTo>
                  <a:pt x="51648" y="51239"/>
                </a:lnTo>
                <a:lnTo>
                  <a:pt x="51852" y="51341"/>
                </a:lnTo>
                <a:lnTo>
                  <a:pt x="51443" y="51750"/>
                </a:lnTo>
                <a:lnTo>
                  <a:pt x="52670" y="54102"/>
                </a:lnTo>
                <a:lnTo>
                  <a:pt x="52875" y="54102"/>
                </a:lnTo>
                <a:lnTo>
                  <a:pt x="53485" y="53390"/>
                </a:lnTo>
                <a:lnTo>
                  <a:pt x="53485" y="53390"/>
                </a:lnTo>
                <a:lnTo>
                  <a:pt x="53403" y="50915"/>
                </a:lnTo>
                <a:lnTo>
                  <a:pt x="53591" y="50727"/>
                </a:lnTo>
                <a:lnTo>
                  <a:pt x="53489" y="47761"/>
                </a:lnTo>
                <a:lnTo>
                  <a:pt x="53693" y="47659"/>
                </a:lnTo>
                <a:lnTo>
                  <a:pt x="54307" y="46636"/>
                </a:lnTo>
                <a:lnTo>
                  <a:pt x="54307" y="46841"/>
                </a:lnTo>
                <a:lnTo>
                  <a:pt x="54409" y="46739"/>
                </a:lnTo>
                <a:lnTo>
                  <a:pt x="54409" y="46636"/>
                </a:lnTo>
                <a:lnTo>
                  <a:pt x="55841" y="45716"/>
                </a:lnTo>
                <a:lnTo>
                  <a:pt x="55841" y="45818"/>
                </a:lnTo>
                <a:lnTo>
                  <a:pt x="57170" y="44898"/>
                </a:lnTo>
                <a:lnTo>
                  <a:pt x="57170" y="45102"/>
                </a:lnTo>
                <a:lnTo>
                  <a:pt x="57784" y="44284"/>
                </a:lnTo>
                <a:lnTo>
                  <a:pt x="58705" y="44080"/>
                </a:lnTo>
                <a:lnTo>
                  <a:pt x="58193" y="43875"/>
                </a:lnTo>
                <a:lnTo>
                  <a:pt x="58602" y="43875"/>
                </a:lnTo>
                <a:lnTo>
                  <a:pt x="58295" y="43466"/>
                </a:lnTo>
                <a:lnTo>
                  <a:pt x="59420" y="43364"/>
                </a:lnTo>
                <a:lnTo>
                  <a:pt x="59523" y="43057"/>
                </a:lnTo>
                <a:lnTo>
                  <a:pt x="59523" y="43057"/>
                </a:lnTo>
                <a:lnTo>
                  <a:pt x="59216" y="43364"/>
                </a:lnTo>
                <a:lnTo>
                  <a:pt x="58705" y="43057"/>
                </a:lnTo>
                <a:lnTo>
                  <a:pt x="58807" y="42750"/>
                </a:lnTo>
                <a:lnTo>
                  <a:pt x="59216" y="42852"/>
                </a:lnTo>
                <a:lnTo>
                  <a:pt x="59318" y="42750"/>
                </a:lnTo>
                <a:lnTo>
                  <a:pt x="59523" y="42852"/>
                </a:lnTo>
                <a:lnTo>
                  <a:pt x="59523" y="42545"/>
                </a:lnTo>
                <a:lnTo>
                  <a:pt x="59420" y="42034"/>
                </a:lnTo>
                <a:lnTo>
                  <a:pt x="59216" y="41932"/>
                </a:lnTo>
                <a:lnTo>
                  <a:pt x="58705" y="41625"/>
                </a:lnTo>
                <a:lnTo>
                  <a:pt x="59114" y="41727"/>
                </a:lnTo>
                <a:lnTo>
                  <a:pt x="59216" y="41932"/>
                </a:lnTo>
                <a:lnTo>
                  <a:pt x="59216" y="41932"/>
                </a:lnTo>
                <a:lnTo>
                  <a:pt x="59114" y="41420"/>
                </a:lnTo>
                <a:lnTo>
                  <a:pt x="59420" y="41420"/>
                </a:lnTo>
                <a:lnTo>
                  <a:pt x="59523" y="41318"/>
                </a:lnTo>
                <a:lnTo>
                  <a:pt x="59011" y="40705"/>
                </a:lnTo>
                <a:lnTo>
                  <a:pt x="59523" y="41216"/>
                </a:lnTo>
                <a:lnTo>
                  <a:pt x="59523" y="40807"/>
                </a:lnTo>
                <a:lnTo>
                  <a:pt x="58909" y="40500"/>
                </a:lnTo>
                <a:lnTo>
                  <a:pt x="59318" y="39989"/>
                </a:lnTo>
                <a:lnTo>
                  <a:pt x="59011" y="40500"/>
                </a:lnTo>
                <a:lnTo>
                  <a:pt x="59216" y="40398"/>
                </a:lnTo>
                <a:lnTo>
                  <a:pt x="59216" y="40602"/>
                </a:lnTo>
                <a:lnTo>
                  <a:pt x="59318" y="40500"/>
                </a:lnTo>
                <a:lnTo>
                  <a:pt x="59625" y="40807"/>
                </a:lnTo>
                <a:lnTo>
                  <a:pt x="59523" y="40295"/>
                </a:lnTo>
                <a:lnTo>
                  <a:pt x="59727" y="40500"/>
                </a:lnTo>
                <a:lnTo>
                  <a:pt x="59830" y="39580"/>
                </a:lnTo>
                <a:lnTo>
                  <a:pt x="60034" y="39477"/>
                </a:lnTo>
                <a:lnTo>
                  <a:pt x="60034" y="39580"/>
                </a:lnTo>
                <a:lnTo>
                  <a:pt x="60136" y="39375"/>
                </a:lnTo>
                <a:lnTo>
                  <a:pt x="60136" y="39477"/>
                </a:lnTo>
                <a:lnTo>
                  <a:pt x="60443" y="39273"/>
                </a:lnTo>
                <a:lnTo>
                  <a:pt x="60443" y="39375"/>
                </a:lnTo>
                <a:lnTo>
                  <a:pt x="60341" y="39477"/>
                </a:lnTo>
                <a:lnTo>
                  <a:pt x="60443" y="39477"/>
                </a:lnTo>
                <a:lnTo>
                  <a:pt x="60034" y="39784"/>
                </a:lnTo>
                <a:lnTo>
                  <a:pt x="60136" y="39784"/>
                </a:lnTo>
                <a:lnTo>
                  <a:pt x="59830" y="40193"/>
                </a:lnTo>
                <a:lnTo>
                  <a:pt x="60136" y="40295"/>
                </a:lnTo>
                <a:lnTo>
                  <a:pt x="60136" y="40500"/>
                </a:lnTo>
                <a:lnTo>
                  <a:pt x="60034" y="40705"/>
                </a:lnTo>
                <a:lnTo>
                  <a:pt x="60034" y="40909"/>
                </a:lnTo>
                <a:lnTo>
                  <a:pt x="60136" y="40909"/>
                </a:lnTo>
                <a:lnTo>
                  <a:pt x="59727" y="41830"/>
                </a:lnTo>
                <a:lnTo>
                  <a:pt x="60750" y="40500"/>
                </a:lnTo>
                <a:lnTo>
                  <a:pt x="60750" y="39375"/>
                </a:lnTo>
                <a:lnTo>
                  <a:pt x="61057" y="39886"/>
                </a:lnTo>
                <a:lnTo>
                  <a:pt x="62182" y="38864"/>
                </a:lnTo>
                <a:lnTo>
                  <a:pt x="62386" y="38455"/>
                </a:lnTo>
                <a:lnTo>
                  <a:pt x="62284" y="38250"/>
                </a:lnTo>
                <a:lnTo>
                  <a:pt x="62591" y="37636"/>
                </a:lnTo>
                <a:lnTo>
                  <a:pt x="62489" y="38148"/>
                </a:lnTo>
                <a:lnTo>
                  <a:pt x="64943" y="37125"/>
                </a:lnTo>
                <a:lnTo>
                  <a:pt x="65045" y="37227"/>
                </a:lnTo>
                <a:lnTo>
                  <a:pt x="65148" y="37125"/>
                </a:lnTo>
                <a:lnTo>
                  <a:pt x="65148" y="37125"/>
                </a:lnTo>
                <a:lnTo>
                  <a:pt x="65045" y="37432"/>
                </a:lnTo>
                <a:lnTo>
                  <a:pt x="65557" y="37227"/>
                </a:lnTo>
                <a:lnTo>
                  <a:pt x="65557" y="37227"/>
                </a:lnTo>
                <a:lnTo>
                  <a:pt x="65455" y="37330"/>
                </a:lnTo>
                <a:lnTo>
                  <a:pt x="66068" y="37227"/>
                </a:lnTo>
                <a:lnTo>
                  <a:pt x="65966" y="36818"/>
                </a:lnTo>
                <a:lnTo>
                  <a:pt x="65761" y="37125"/>
                </a:lnTo>
                <a:lnTo>
                  <a:pt x="65455" y="36614"/>
                </a:lnTo>
                <a:lnTo>
                  <a:pt x="66784" y="35080"/>
                </a:lnTo>
                <a:lnTo>
                  <a:pt x="66886" y="35182"/>
                </a:lnTo>
                <a:lnTo>
                  <a:pt x="66989" y="34977"/>
                </a:lnTo>
                <a:lnTo>
                  <a:pt x="66989" y="35080"/>
                </a:lnTo>
                <a:lnTo>
                  <a:pt x="67091" y="34875"/>
                </a:lnTo>
                <a:lnTo>
                  <a:pt x="67091" y="35080"/>
                </a:lnTo>
                <a:lnTo>
                  <a:pt x="67193" y="34977"/>
                </a:lnTo>
                <a:lnTo>
                  <a:pt x="68011" y="34364"/>
                </a:lnTo>
                <a:lnTo>
                  <a:pt x="68011" y="34466"/>
                </a:lnTo>
                <a:lnTo>
                  <a:pt x="67909" y="34568"/>
                </a:lnTo>
                <a:lnTo>
                  <a:pt x="68114" y="34670"/>
                </a:lnTo>
                <a:lnTo>
                  <a:pt x="68216" y="34364"/>
                </a:lnTo>
                <a:lnTo>
                  <a:pt x="68523" y="34568"/>
                </a:lnTo>
                <a:lnTo>
                  <a:pt x="69136" y="34261"/>
                </a:lnTo>
                <a:lnTo>
                  <a:pt x="69545" y="33648"/>
                </a:lnTo>
                <a:lnTo>
                  <a:pt x="70568" y="33443"/>
                </a:lnTo>
                <a:lnTo>
                  <a:pt x="70466" y="33545"/>
                </a:lnTo>
                <a:lnTo>
                  <a:pt x="71795" y="32932"/>
                </a:lnTo>
                <a:lnTo>
                  <a:pt x="72102" y="33034"/>
                </a:lnTo>
                <a:lnTo>
                  <a:pt x="71386" y="33443"/>
                </a:lnTo>
                <a:lnTo>
                  <a:pt x="72716" y="33443"/>
                </a:lnTo>
                <a:lnTo>
                  <a:pt x="71898" y="33852"/>
                </a:lnTo>
                <a:lnTo>
                  <a:pt x="71898" y="33545"/>
                </a:lnTo>
                <a:lnTo>
                  <a:pt x="71795" y="33545"/>
                </a:lnTo>
                <a:lnTo>
                  <a:pt x="70568" y="34261"/>
                </a:lnTo>
                <a:lnTo>
                  <a:pt x="70568" y="34261"/>
                </a:lnTo>
                <a:lnTo>
                  <a:pt x="70364" y="34364"/>
                </a:lnTo>
                <a:lnTo>
                  <a:pt x="69955" y="35182"/>
                </a:lnTo>
                <a:lnTo>
                  <a:pt x="70261" y="35386"/>
                </a:lnTo>
                <a:lnTo>
                  <a:pt x="71795" y="34364"/>
                </a:lnTo>
                <a:lnTo>
                  <a:pt x="71795" y="34466"/>
                </a:lnTo>
                <a:lnTo>
                  <a:pt x="71898" y="34261"/>
                </a:lnTo>
                <a:lnTo>
                  <a:pt x="74250" y="33648"/>
                </a:lnTo>
                <a:lnTo>
                  <a:pt x="74250" y="33443"/>
                </a:lnTo>
                <a:lnTo>
                  <a:pt x="74250" y="33136"/>
                </a:lnTo>
                <a:lnTo>
                  <a:pt x="73943" y="32932"/>
                </a:lnTo>
                <a:lnTo>
                  <a:pt x="73227" y="33239"/>
                </a:lnTo>
                <a:lnTo>
                  <a:pt x="73330" y="33136"/>
                </a:lnTo>
                <a:lnTo>
                  <a:pt x="72307" y="32830"/>
                </a:lnTo>
                <a:lnTo>
                  <a:pt x="72511" y="32727"/>
                </a:lnTo>
                <a:lnTo>
                  <a:pt x="72000" y="32420"/>
                </a:lnTo>
                <a:lnTo>
                  <a:pt x="72000" y="31807"/>
                </a:lnTo>
                <a:lnTo>
                  <a:pt x="71693" y="31705"/>
                </a:lnTo>
                <a:lnTo>
                  <a:pt x="72409" y="31091"/>
                </a:lnTo>
                <a:lnTo>
                  <a:pt x="72146" y="31003"/>
                </a:lnTo>
                <a:lnTo>
                  <a:pt x="72146" y="31003"/>
                </a:lnTo>
                <a:lnTo>
                  <a:pt x="71795" y="31091"/>
                </a:lnTo>
                <a:lnTo>
                  <a:pt x="70875" y="30784"/>
                </a:lnTo>
                <a:lnTo>
                  <a:pt x="72102" y="30784"/>
                </a:lnTo>
                <a:lnTo>
                  <a:pt x="72818" y="29966"/>
                </a:lnTo>
                <a:lnTo>
                  <a:pt x="70568" y="29966"/>
                </a:lnTo>
                <a:lnTo>
                  <a:pt x="63307" y="33852"/>
                </a:lnTo>
                <a:lnTo>
                  <a:pt x="63307" y="33852"/>
                </a:lnTo>
                <a:lnTo>
                  <a:pt x="68114" y="31091"/>
                </a:lnTo>
                <a:lnTo>
                  <a:pt x="67602" y="30375"/>
                </a:lnTo>
                <a:lnTo>
                  <a:pt x="79977" y="27205"/>
                </a:lnTo>
                <a:lnTo>
                  <a:pt x="80795" y="26489"/>
                </a:lnTo>
                <a:lnTo>
                  <a:pt x="80591" y="26284"/>
                </a:lnTo>
                <a:lnTo>
                  <a:pt x="81000" y="26080"/>
                </a:lnTo>
                <a:lnTo>
                  <a:pt x="81205" y="25466"/>
                </a:lnTo>
                <a:lnTo>
                  <a:pt x="80898" y="25159"/>
                </a:lnTo>
                <a:lnTo>
                  <a:pt x="80080" y="25364"/>
                </a:lnTo>
                <a:lnTo>
                  <a:pt x="79977" y="25261"/>
                </a:lnTo>
                <a:lnTo>
                  <a:pt x="80386" y="24852"/>
                </a:lnTo>
                <a:lnTo>
                  <a:pt x="79875" y="24750"/>
                </a:lnTo>
                <a:lnTo>
                  <a:pt x="77727" y="25568"/>
                </a:lnTo>
                <a:lnTo>
                  <a:pt x="78034" y="25364"/>
                </a:lnTo>
                <a:lnTo>
                  <a:pt x="77830" y="25261"/>
                </a:lnTo>
                <a:lnTo>
                  <a:pt x="80182" y="24545"/>
                </a:lnTo>
                <a:lnTo>
                  <a:pt x="80182" y="24034"/>
                </a:lnTo>
                <a:lnTo>
                  <a:pt x="79773" y="24136"/>
                </a:lnTo>
                <a:lnTo>
                  <a:pt x="79261" y="23727"/>
                </a:lnTo>
                <a:lnTo>
                  <a:pt x="78648" y="24034"/>
                </a:lnTo>
                <a:lnTo>
                  <a:pt x="79159" y="23727"/>
                </a:lnTo>
                <a:lnTo>
                  <a:pt x="78852" y="23625"/>
                </a:lnTo>
                <a:lnTo>
                  <a:pt x="78239" y="23830"/>
                </a:lnTo>
                <a:lnTo>
                  <a:pt x="78648" y="23523"/>
                </a:lnTo>
                <a:lnTo>
                  <a:pt x="78648" y="23114"/>
                </a:lnTo>
                <a:lnTo>
                  <a:pt x="78545" y="23216"/>
                </a:lnTo>
                <a:lnTo>
                  <a:pt x="78443" y="23011"/>
                </a:lnTo>
                <a:lnTo>
                  <a:pt x="77932" y="22909"/>
                </a:lnTo>
                <a:lnTo>
                  <a:pt x="78136" y="22705"/>
                </a:lnTo>
                <a:lnTo>
                  <a:pt x="77830" y="22705"/>
                </a:lnTo>
                <a:lnTo>
                  <a:pt x="78136" y="22602"/>
                </a:lnTo>
                <a:lnTo>
                  <a:pt x="77727" y="22500"/>
                </a:lnTo>
                <a:lnTo>
                  <a:pt x="77932" y="22398"/>
                </a:lnTo>
                <a:lnTo>
                  <a:pt x="77523" y="22193"/>
                </a:lnTo>
                <a:lnTo>
                  <a:pt x="78341" y="22091"/>
                </a:lnTo>
                <a:lnTo>
                  <a:pt x="77727" y="21477"/>
                </a:lnTo>
                <a:lnTo>
                  <a:pt x="78341" y="21170"/>
                </a:lnTo>
                <a:lnTo>
                  <a:pt x="78034" y="20864"/>
                </a:lnTo>
                <a:lnTo>
                  <a:pt x="77420" y="20966"/>
                </a:lnTo>
                <a:lnTo>
                  <a:pt x="77420" y="20966"/>
                </a:lnTo>
                <a:lnTo>
                  <a:pt x="78136" y="20557"/>
                </a:lnTo>
                <a:lnTo>
                  <a:pt x="77318" y="20659"/>
                </a:lnTo>
                <a:lnTo>
                  <a:pt x="77318" y="20659"/>
                </a:lnTo>
                <a:lnTo>
                  <a:pt x="77932" y="20455"/>
                </a:lnTo>
                <a:lnTo>
                  <a:pt x="77727" y="20148"/>
                </a:lnTo>
                <a:lnTo>
                  <a:pt x="77932" y="20045"/>
                </a:lnTo>
                <a:lnTo>
                  <a:pt x="77318" y="20045"/>
                </a:lnTo>
                <a:lnTo>
                  <a:pt x="77727" y="19943"/>
                </a:lnTo>
                <a:lnTo>
                  <a:pt x="77523" y="19636"/>
                </a:lnTo>
                <a:lnTo>
                  <a:pt x="77727" y="19534"/>
                </a:lnTo>
                <a:lnTo>
                  <a:pt x="77625" y="19330"/>
                </a:lnTo>
                <a:lnTo>
                  <a:pt x="77420" y="19330"/>
                </a:lnTo>
                <a:lnTo>
                  <a:pt x="77216" y="19125"/>
                </a:lnTo>
                <a:lnTo>
                  <a:pt x="77216" y="18818"/>
                </a:lnTo>
                <a:lnTo>
                  <a:pt x="76705" y="19739"/>
                </a:lnTo>
                <a:lnTo>
                  <a:pt x="76398" y="19739"/>
                </a:lnTo>
                <a:lnTo>
                  <a:pt x="76295" y="20045"/>
                </a:lnTo>
                <a:lnTo>
                  <a:pt x="75580" y="20557"/>
                </a:lnTo>
                <a:lnTo>
                  <a:pt x="75477" y="20250"/>
                </a:lnTo>
                <a:lnTo>
                  <a:pt x="74148" y="21068"/>
                </a:lnTo>
                <a:lnTo>
                  <a:pt x="74250" y="20659"/>
                </a:lnTo>
                <a:lnTo>
                  <a:pt x="73943" y="20864"/>
                </a:lnTo>
                <a:lnTo>
                  <a:pt x="73841" y="20761"/>
                </a:lnTo>
                <a:lnTo>
                  <a:pt x="73739" y="20761"/>
                </a:lnTo>
                <a:lnTo>
                  <a:pt x="73943" y="20250"/>
                </a:lnTo>
                <a:lnTo>
                  <a:pt x="72716" y="20250"/>
                </a:lnTo>
                <a:lnTo>
                  <a:pt x="73534" y="19739"/>
                </a:lnTo>
                <a:lnTo>
                  <a:pt x="73330" y="19739"/>
                </a:lnTo>
                <a:lnTo>
                  <a:pt x="73534" y="19330"/>
                </a:lnTo>
                <a:lnTo>
                  <a:pt x="72920" y="19125"/>
                </a:lnTo>
                <a:lnTo>
                  <a:pt x="73636" y="19023"/>
                </a:lnTo>
                <a:lnTo>
                  <a:pt x="74148" y="18102"/>
                </a:lnTo>
                <a:lnTo>
                  <a:pt x="74148" y="18102"/>
                </a:lnTo>
                <a:lnTo>
                  <a:pt x="73841" y="18307"/>
                </a:lnTo>
                <a:lnTo>
                  <a:pt x="72716" y="17795"/>
                </a:lnTo>
                <a:lnTo>
                  <a:pt x="73023" y="17591"/>
                </a:lnTo>
                <a:lnTo>
                  <a:pt x="72511" y="17591"/>
                </a:lnTo>
                <a:lnTo>
                  <a:pt x="72000" y="16875"/>
                </a:lnTo>
                <a:lnTo>
                  <a:pt x="70364" y="17080"/>
                </a:lnTo>
                <a:lnTo>
                  <a:pt x="70466" y="16977"/>
                </a:lnTo>
                <a:lnTo>
                  <a:pt x="68932" y="16875"/>
                </a:lnTo>
                <a:lnTo>
                  <a:pt x="68727" y="17693"/>
                </a:lnTo>
                <a:lnTo>
                  <a:pt x="67909" y="18307"/>
                </a:lnTo>
                <a:lnTo>
                  <a:pt x="68318" y="18307"/>
                </a:lnTo>
                <a:lnTo>
                  <a:pt x="67909" y="19023"/>
                </a:lnTo>
                <a:lnTo>
                  <a:pt x="68114" y="19125"/>
                </a:lnTo>
                <a:lnTo>
                  <a:pt x="66580" y="20250"/>
                </a:lnTo>
                <a:lnTo>
                  <a:pt x="67193" y="21784"/>
                </a:lnTo>
                <a:lnTo>
                  <a:pt x="63511" y="24239"/>
                </a:lnTo>
                <a:lnTo>
                  <a:pt x="63716" y="24750"/>
                </a:lnTo>
                <a:lnTo>
                  <a:pt x="63614" y="24750"/>
                </a:lnTo>
                <a:lnTo>
                  <a:pt x="63716" y="25057"/>
                </a:lnTo>
                <a:lnTo>
                  <a:pt x="63307" y="26591"/>
                </a:lnTo>
                <a:lnTo>
                  <a:pt x="62693" y="27000"/>
                </a:lnTo>
                <a:lnTo>
                  <a:pt x="62795" y="27307"/>
                </a:lnTo>
                <a:lnTo>
                  <a:pt x="62489" y="27614"/>
                </a:lnTo>
                <a:lnTo>
                  <a:pt x="62386" y="27205"/>
                </a:lnTo>
                <a:lnTo>
                  <a:pt x="61977" y="27511"/>
                </a:lnTo>
                <a:lnTo>
                  <a:pt x="61977" y="28023"/>
                </a:lnTo>
                <a:lnTo>
                  <a:pt x="60955" y="27716"/>
                </a:lnTo>
                <a:lnTo>
                  <a:pt x="61364" y="27000"/>
                </a:lnTo>
                <a:lnTo>
                  <a:pt x="60648" y="26591"/>
                </a:lnTo>
                <a:lnTo>
                  <a:pt x="61466" y="24341"/>
                </a:lnTo>
                <a:lnTo>
                  <a:pt x="60852" y="23625"/>
                </a:lnTo>
                <a:lnTo>
                  <a:pt x="59420" y="23830"/>
                </a:lnTo>
                <a:lnTo>
                  <a:pt x="59216" y="23216"/>
                </a:lnTo>
                <a:lnTo>
                  <a:pt x="57682" y="22091"/>
                </a:lnTo>
                <a:lnTo>
                  <a:pt x="55227" y="21989"/>
                </a:lnTo>
                <a:lnTo>
                  <a:pt x="55330" y="21886"/>
                </a:lnTo>
                <a:lnTo>
                  <a:pt x="54920" y="22091"/>
                </a:lnTo>
                <a:lnTo>
                  <a:pt x="55636" y="20761"/>
                </a:lnTo>
                <a:lnTo>
                  <a:pt x="55534" y="20250"/>
                </a:lnTo>
                <a:lnTo>
                  <a:pt x="54614" y="20761"/>
                </a:lnTo>
                <a:lnTo>
                  <a:pt x="54920" y="20352"/>
                </a:lnTo>
                <a:lnTo>
                  <a:pt x="54716" y="20045"/>
                </a:lnTo>
                <a:lnTo>
                  <a:pt x="57580" y="17489"/>
                </a:lnTo>
                <a:lnTo>
                  <a:pt x="57580" y="17284"/>
                </a:lnTo>
                <a:lnTo>
                  <a:pt x="58091" y="16875"/>
                </a:lnTo>
                <a:lnTo>
                  <a:pt x="58398" y="17080"/>
                </a:lnTo>
                <a:lnTo>
                  <a:pt x="58398" y="16875"/>
                </a:lnTo>
                <a:lnTo>
                  <a:pt x="59114" y="16670"/>
                </a:lnTo>
                <a:lnTo>
                  <a:pt x="59216" y="16466"/>
                </a:lnTo>
                <a:lnTo>
                  <a:pt x="60136" y="16364"/>
                </a:lnTo>
                <a:lnTo>
                  <a:pt x="60239" y="15852"/>
                </a:lnTo>
                <a:lnTo>
                  <a:pt x="59830" y="15648"/>
                </a:lnTo>
                <a:lnTo>
                  <a:pt x="59420" y="15852"/>
                </a:lnTo>
                <a:lnTo>
                  <a:pt x="59727" y="15648"/>
                </a:lnTo>
                <a:lnTo>
                  <a:pt x="59011" y="15443"/>
                </a:lnTo>
                <a:lnTo>
                  <a:pt x="58909" y="15239"/>
                </a:lnTo>
                <a:lnTo>
                  <a:pt x="59932" y="15545"/>
                </a:lnTo>
                <a:lnTo>
                  <a:pt x="59932" y="15648"/>
                </a:lnTo>
                <a:lnTo>
                  <a:pt x="64227" y="14318"/>
                </a:lnTo>
                <a:lnTo>
                  <a:pt x="61670" y="13602"/>
                </a:lnTo>
                <a:lnTo>
                  <a:pt x="62693" y="13705"/>
                </a:lnTo>
                <a:lnTo>
                  <a:pt x="64330" y="14114"/>
                </a:lnTo>
                <a:lnTo>
                  <a:pt x="65455" y="13602"/>
                </a:lnTo>
                <a:lnTo>
                  <a:pt x="65250" y="13193"/>
                </a:lnTo>
                <a:lnTo>
                  <a:pt x="66170" y="13091"/>
                </a:lnTo>
                <a:lnTo>
                  <a:pt x="66375" y="13398"/>
                </a:lnTo>
                <a:lnTo>
                  <a:pt x="66784" y="13295"/>
                </a:lnTo>
                <a:lnTo>
                  <a:pt x="67091" y="13091"/>
                </a:lnTo>
                <a:lnTo>
                  <a:pt x="66580" y="12784"/>
                </a:lnTo>
                <a:lnTo>
                  <a:pt x="66580" y="12784"/>
                </a:lnTo>
                <a:lnTo>
                  <a:pt x="67091" y="12886"/>
                </a:lnTo>
                <a:lnTo>
                  <a:pt x="67398" y="13295"/>
                </a:lnTo>
                <a:lnTo>
                  <a:pt x="69545" y="12273"/>
                </a:lnTo>
                <a:lnTo>
                  <a:pt x="69443" y="11659"/>
                </a:lnTo>
                <a:lnTo>
                  <a:pt x="69955" y="11045"/>
                </a:lnTo>
                <a:lnTo>
                  <a:pt x="70568" y="10841"/>
                </a:lnTo>
                <a:lnTo>
                  <a:pt x="69955" y="10739"/>
                </a:lnTo>
                <a:lnTo>
                  <a:pt x="69852" y="10534"/>
                </a:lnTo>
                <a:lnTo>
                  <a:pt x="70159" y="10432"/>
                </a:lnTo>
                <a:lnTo>
                  <a:pt x="68216" y="10227"/>
                </a:lnTo>
                <a:lnTo>
                  <a:pt x="67909" y="10739"/>
                </a:lnTo>
                <a:lnTo>
                  <a:pt x="68114" y="10943"/>
                </a:lnTo>
                <a:lnTo>
                  <a:pt x="67807" y="11045"/>
                </a:lnTo>
                <a:lnTo>
                  <a:pt x="68011" y="11148"/>
                </a:lnTo>
                <a:lnTo>
                  <a:pt x="65352" y="12580"/>
                </a:lnTo>
                <a:lnTo>
                  <a:pt x="65148" y="11761"/>
                </a:lnTo>
                <a:lnTo>
                  <a:pt x="65352" y="11557"/>
                </a:lnTo>
                <a:lnTo>
                  <a:pt x="65455" y="11557"/>
                </a:lnTo>
                <a:lnTo>
                  <a:pt x="65864" y="11045"/>
                </a:lnTo>
                <a:lnTo>
                  <a:pt x="64841" y="11045"/>
                </a:lnTo>
                <a:lnTo>
                  <a:pt x="64023" y="11557"/>
                </a:lnTo>
                <a:lnTo>
                  <a:pt x="64023" y="11557"/>
                </a:lnTo>
                <a:lnTo>
                  <a:pt x="64125" y="10739"/>
                </a:lnTo>
                <a:lnTo>
                  <a:pt x="64739" y="10534"/>
                </a:lnTo>
                <a:lnTo>
                  <a:pt x="64125" y="10534"/>
                </a:lnTo>
                <a:lnTo>
                  <a:pt x="64432" y="10432"/>
                </a:lnTo>
                <a:lnTo>
                  <a:pt x="63307" y="10330"/>
                </a:lnTo>
                <a:lnTo>
                  <a:pt x="64125" y="10023"/>
                </a:lnTo>
                <a:lnTo>
                  <a:pt x="63818" y="10023"/>
                </a:lnTo>
                <a:lnTo>
                  <a:pt x="64330" y="9920"/>
                </a:lnTo>
                <a:lnTo>
                  <a:pt x="64125" y="9409"/>
                </a:lnTo>
                <a:lnTo>
                  <a:pt x="64432" y="9000"/>
                </a:lnTo>
                <a:lnTo>
                  <a:pt x="64227" y="8591"/>
                </a:lnTo>
                <a:lnTo>
                  <a:pt x="63920" y="8386"/>
                </a:lnTo>
                <a:close/>
              </a:path>
            </a:pathLst>
          </a:custGeom>
          <a:solidFill>
            <a:schemeClr val="bg1">
              <a:lumMod val="85000"/>
            </a:schemeClr>
          </a:solidFill>
          <a:ln w="9525" cap="flat" cmpd="sng">
            <a:noFill/>
            <a:prstDash val="solid"/>
            <a:round/>
            <a:headEnd type="none" w="sm" len="sm"/>
            <a:tailEnd type="none" w="sm" len="sm"/>
          </a:ln>
        </p:spPr>
        <p:txBody>
          <a:bodyPr spcFirstLastPara="1" wrap="square" lIns="91425" tIns="91425" rIns="91425" bIns="91425" anchor="ctr"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rtl="0">
              <a:spcBef>
                <a:spcPct val="0"/>
              </a:spcBef>
              <a:spcAft>
                <a:spcPct val="0"/>
              </a:spcAft>
              <a:buNone/>
            </a:pPr>
            <a:endParaRPr sz="160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A82D05C3-9D92-486D-A167-166B2A4EAF84}"/>
              </a:ext>
            </a:extLst>
          </p:cNvPr>
          <p:cNvSpPr>
            <a:spLocks noGrp="1"/>
          </p:cNvSpPr>
          <p:nvPr>
            <p:ph type="title"/>
          </p:nvPr>
        </p:nvSpPr>
        <p:spPr/>
        <p:txBody>
          <a:bodyPr>
            <a:normAutofit/>
          </a:bodyPr>
          <a:lstStyle/>
          <a:p>
            <a:r>
              <a:rPr lang="en-CA" b="1"/>
              <a:t>RUN – Passenger Profile </a:t>
            </a:r>
            <a:br>
              <a:rPr lang="en-CA" b="1"/>
            </a:br>
            <a:r>
              <a:rPr lang="en-CA" b="0">
                <a:solidFill>
                  <a:schemeClr val="bg2"/>
                </a:solidFill>
              </a:rPr>
              <a:t>Travel Profile – Q2 2023</a:t>
            </a:r>
          </a:p>
        </p:txBody>
      </p:sp>
      <p:sp>
        <p:nvSpPr>
          <p:cNvPr id="38" name="TextBox 37">
            <a:extLst>
              <a:ext uri="{FF2B5EF4-FFF2-40B4-BE49-F238E27FC236}">
                <a16:creationId xmlns:a16="http://schemas.microsoft.com/office/drawing/2014/main" id="{067DA054-E2BD-4B55-9FCA-C3D40E8C85AD}"/>
              </a:ext>
            </a:extLst>
          </p:cNvPr>
          <p:cNvSpPr txBox="1"/>
          <p:nvPr/>
        </p:nvSpPr>
        <p:spPr>
          <a:xfrm>
            <a:off x="544802" y="1177359"/>
            <a:ext cx="3189600"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b="1">
                <a:solidFill>
                  <a:schemeClr val="tx1">
                    <a:lumMod val="65000"/>
                    <a:lumOff val="35000"/>
                  </a:schemeClr>
                </a:solidFill>
                <a:latin typeface="Arial" panose="020B0604020202020204" pitchFamily="34" charset="0"/>
                <a:cs typeface="Arial" panose="020B0604020202020204" pitchFamily="34" charset="0"/>
              </a:rPr>
              <a:t>Passenger Destination by Region  </a:t>
            </a:r>
            <a:endParaRPr lang="en-CA" sz="1400" b="1">
              <a:solidFill>
                <a:schemeClr val="tx1">
                  <a:lumMod val="65000"/>
                  <a:lumOff val="35000"/>
                </a:schemeClr>
              </a:solidFill>
              <a:latin typeface="Arial" panose="020B0604020202020204" pitchFamily="34" charset="0"/>
              <a:cs typeface="Arial" panose="020B0604020202020204" pitchFamily="34" charset="0"/>
            </a:endParaRPr>
          </a:p>
        </p:txBody>
      </p:sp>
      <p:sp>
        <p:nvSpPr>
          <p:cNvPr id="69" name="TextBox 68">
            <a:extLst>
              <a:ext uri="{FF2B5EF4-FFF2-40B4-BE49-F238E27FC236}">
                <a16:creationId xmlns:a16="http://schemas.microsoft.com/office/drawing/2014/main" id="{65760C34-590A-4679-BB4E-C22E78E5B243}"/>
              </a:ext>
            </a:extLst>
          </p:cNvPr>
          <p:cNvSpPr txBox="1"/>
          <p:nvPr/>
        </p:nvSpPr>
        <p:spPr>
          <a:xfrm>
            <a:off x="444732" y="2969351"/>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42" name="Rectangle 41">
            <a:extLst>
              <a:ext uri="{FF2B5EF4-FFF2-40B4-BE49-F238E27FC236}">
                <a16:creationId xmlns:a16="http://schemas.microsoft.com/office/drawing/2014/main" id="{D3F7E501-AEB7-4974-84A1-8AE167A29CDE}"/>
              </a:ext>
            </a:extLst>
          </p:cNvPr>
          <p:cNvSpPr/>
          <p:nvPr/>
        </p:nvSpPr>
        <p:spPr>
          <a:xfrm>
            <a:off x="4242000" y="3301538"/>
            <a:ext cx="3708000" cy="2736000"/>
          </a:xfrm>
          <a:prstGeom prst="rect">
            <a:avLst/>
          </a:prstGeom>
          <a:solidFill>
            <a:schemeClr val="bg1">
              <a:lumMod val="95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60" name="TextBox 59">
            <a:extLst>
              <a:ext uri="{FF2B5EF4-FFF2-40B4-BE49-F238E27FC236}">
                <a16:creationId xmlns:a16="http://schemas.microsoft.com/office/drawing/2014/main" id="{4B08F037-90D8-4493-AA5A-FB9F6D861024}"/>
              </a:ext>
            </a:extLst>
          </p:cNvPr>
          <p:cNvSpPr txBox="1"/>
          <p:nvPr/>
        </p:nvSpPr>
        <p:spPr>
          <a:xfrm>
            <a:off x="4332798" y="3398564"/>
            <a:ext cx="2347913"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Main Reason for Travel</a:t>
            </a:r>
          </a:p>
        </p:txBody>
      </p:sp>
      <p:sp>
        <p:nvSpPr>
          <p:cNvPr id="59" name="TextBox 58">
            <a:extLst>
              <a:ext uri="{FF2B5EF4-FFF2-40B4-BE49-F238E27FC236}">
                <a16:creationId xmlns:a16="http://schemas.microsoft.com/office/drawing/2014/main" id="{A9D61044-BE64-4FA8-9641-7AAF80285071}"/>
              </a:ext>
            </a:extLst>
          </p:cNvPr>
          <p:cNvSpPr txBox="1"/>
          <p:nvPr/>
        </p:nvSpPr>
        <p:spPr>
          <a:xfrm>
            <a:off x="518162" y="3398564"/>
            <a:ext cx="1945576" cy="30777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sz="1400" b="1">
                <a:solidFill>
                  <a:schemeClr val="tx1">
                    <a:lumMod val="65000"/>
                    <a:lumOff val="35000"/>
                  </a:schemeClr>
                </a:solidFill>
                <a:latin typeface="Arial" panose="020B0604020202020204" pitchFamily="34" charset="0"/>
                <a:cs typeface="Arial" panose="020B0604020202020204" pitchFamily="34" charset="0"/>
              </a:rPr>
              <a:t>Connection</a:t>
            </a:r>
          </a:p>
        </p:txBody>
      </p:sp>
      <p:sp>
        <p:nvSpPr>
          <p:cNvPr id="58" name="TextBox 57">
            <a:extLst>
              <a:ext uri="{FF2B5EF4-FFF2-40B4-BE49-F238E27FC236}">
                <a16:creationId xmlns:a16="http://schemas.microsoft.com/office/drawing/2014/main" id="{0AC89401-AB09-4708-99FB-84E76F4A69FE}"/>
              </a:ext>
            </a:extLst>
          </p:cNvPr>
          <p:cNvSpPr txBox="1"/>
          <p:nvPr/>
        </p:nvSpPr>
        <p:spPr>
          <a:xfrm>
            <a:off x="452812"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sp>
        <p:nvSpPr>
          <p:cNvPr id="73" name="TextBox 72">
            <a:extLst>
              <a:ext uri="{FF2B5EF4-FFF2-40B4-BE49-F238E27FC236}">
                <a16:creationId xmlns:a16="http://schemas.microsoft.com/office/drawing/2014/main" id="{E981BCCE-D665-4A5B-8B43-5C737B663B2B}"/>
              </a:ext>
            </a:extLst>
          </p:cNvPr>
          <p:cNvSpPr txBox="1"/>
          <p:nvPr/>
        </p:nvSpPr>
        <p:spPr>
          <a:xfrm>
            <a:off x="4233190" y="5784119"/>
            <a:ext cx="936000" cy="228600"/>
          </a:xfrm>
          <a:prstGeom prst="rect">
            <a:avLst/>
          </a:prstGeom>
          <a:noFill/>
        </p:spPr>
        <p:txBody>
          <a:bodyPr wrap="square">
            <a:spAutoFit/>
          </a:bodyPr>
          <a:lstStyle>
            <a:defPPr>
              <a:defRPr lang="en-US"/>
            </a:defPPr>
            <a:lvl1pPr marL="0" algn="l" defTabSz="914400" rtl="0" eaLnBrk="1" latinLnBrk="0" hangingPunct="1">
              <a:defRPr sz="900" kern="1200">
                <a:solidFill>
                  <a:schemeClr val="bg1">
                    <a:lumMod val="6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CA"/>
              <a:t>(n=355)</a:t>
            </a:r>
          </a:p>
        </p:txBody>
      </p:sp>
      <p:graphicFrame>
        <p:nvGraphicFramePr>
          <p:cNvPr id="107" name="Chart 106">
            <a:extLst>
              <a:ext uri="{FF2B5EF4-FFF2-40B4-BE49-F238E27FC236}">
                <a16:creationId xmlns:a16="http://schemas.microsoft.com/office/drawing/2014/main" id="{5A03D4A1-2061-45B5-A6B4-F911DFDF3044}"/>
              </a:ext>
            </a:extLst>
          </p:cNvPr>
          <p:cNvGraphicFramePr/>
          <p:nvPr>
            <p:extLst>
              <p:ext uri="{D42A27DB-BD31-4B8C-83A1-F6EECF244321}">
                <p14:modId xmlns:p14="http://schemas.microsoft.com/office/powerpoint/2010/main" val="668683968"/>
              </p:ext>
            </p:extLst>
          </p:nvPr>
        </p:nvGraphicFramePr>
        <p:xfrm>
          <a:off x="535581" y="1534571"/>
          <a:ext cx="6195429" cy="15491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8" name="Chart 67">
            <a:extLst>
              <a:ext uri="{FF2B5EF4-FFF2-40B4-BE49-F238E27FC236}">
                <a16:creationId xmlns:a16="http://schemas.microsoft.com/office/drawing/2014/main" id="{EA4A64E0-6FBF-49C3-A22C-955EF459C263}"/>
              </a:ext>
            </a:extLst>
          </p:cNvPr>
          <p:cNvGraphicFramePr/>
          <p:nvPr/>
        </p:nvGraphicFramePr>
        <p:xfrm>
          <a:off x="4465320" y="4088554"/>
          <a:ext cx="2638080" cy="1730082"/>
        </p:xfrm>
        <a:graphic>
          <a:graphicData uri="http://schemas.openxmlformats.org/drawingml/2006/chart">
            <c:chart xmlns:c="http://schemas.openxmlformats.org/drawingml/2006/chart" xmlns:r="http://schemas.openxmlformats.org/officeDocument/2006/relationships" r:id="rId4"/>
          </a:graphicData>
        </a:graphic>
      </p:graphicFrame>
      <p:sp>
        <p:nvSpPr>
          <p:cNvPr id="71" name="Freeform 225">
            <a:extLst>
              <a:ext uri="{FF2B5EF4-FFF2-40B4-BE49-F238E27FC236}">
                <a16:creationId xmlns:a16="http://schemas.microsoft.com/office/drawing/2014/main" id="{5183DF0C-2412-45A8-A9A6-CF6AAD8DEE6C}"/>
              </a:ext>
            </a:extLst>
          </p:cNvPr>
          <p:cNvSpPr/>
          <p:nvPr/>
        </p:nvSpPr>
        <p:spPr>
          <a:xfrm>
            <a:off x="4694944"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2" name="Freeform 226">
            <a:extLst>
              <a:ext uri="{FF2B5EF4-FFF2-40B4-BE49-F238E27FC236}">
                <a16:creationId xmlns:a16="http://schemas.microsoft.com/office/drawing/2014/main" id="{63F109DC-57FB-416F-BB1E-253355B07826}"/>
              </a:ext>
            </a:extLst>
          </p:cNvPr>
          <p:cNvSpPr/>
          <p:nvPr/>
        </p:nvSpPr>
        <p:spPr>
          <a:xfrm>
            <a:off x="5560391"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4" name="Freeform 227">
            <a:extLst>
              <a:ext uri="{FF2B5EF4-FFF2-40B4-BE49-F238E27FC236}">
                <a16:creationId xmlns:a16="http://schemas.microsoft.com/office/drawing/2014/main" id="{D2499E2F-AF4B-4993-82CB-53FD6F240648}"/>
              </a:ext>
            </a:extLst>
          </p:cNvPr>
          <p:cNvSpPr/>
          <p:nvPr/>
        </p:nvSpPr>
        <p:spPr>
          <a:xfrm>
            <a:off x="6444450" y="4214032"/>
            <a:ext cx="468000" cy="1232239"/>
          </a:xfrm>
          <a:custGeom>
            <a:avLst/>
            <a:gdLst>
              <a:gd name="connsiteX0" fmla="*/ 0 w 500516"/>
              <a:gd name="connsiteY0" fmla="*/ 0 h 1232239"/>
              <a:gd name="connsiteX1" fmla="*/ 500516 w 500516"/>
              <a:gd name="connsiteY1" fmla="*/ 0 h 1232239"/>
              <a:gd name="connsiteX2" fmla="*/ 500516 w 500516"/>
              <a:gd name="connsiteY2" fmla="*/ 1232239 h 1232239"/>
              <a:gd name="connsiteX3" fmla="*/ 0 w 500516"/>
              <a:gd name="connsiteY3" fmla="*/ 1232239 h 1232239"/>
              <a:gd name="connsiteX4" fmla="*/ 0 w 500516"/>
              <a:gd name="connsiteY4" fmla="*/ 0 h 1232239"/>
              <a:gd name="connsiteX5" fmla="*/ 91431 w 500516"/>
              <a:gd name="connsiteY5" fmla="*/ 51933 h 1232239"/>
              <a:gd name="connsiteX6" fmla="*/ 49775 w 500516"/>
              <a:gd name="connsiteY6" fmla="*/ 93589 h 1232239"/>
              <a:gd name="connsiteX7" fmla="*/ 91431 w 500516"/>
              <a:gd name="connsiteY7" fmla="*/ 135245 h 1232239"/>
              <a:gd name="connsiteX8" fmla="*/ 409086 w 500516"/>
              <a:gd name="connsiteY8" fmla="*/ 135245 h 1232239"/>
              <a:gd name="connsiteX9" fmla="*/ 450742 w 500516"/>
              <a:gd name="connsiteY9" fmla="*/ 93589 h 1232239"/>
              <a:gd name="connsiteX10" fmla="*/ 409086 w 500516"/>
              <a:gd name="connsiteY10" fmla="*/ 51933 h 1232239"/>
              <a:gd name="connsiteX11" fmla="*/ 91431 w 500516"/>
              <a:gd name="connsiteY11" fmla="*/ 51933 h 1232239"/>
              <a:gd name="connsiteX12" fmla="*/ 91431 w 500516"/>
              <a:gd name="connsiteY12" fmla="*/ 168750 h 1232239"/>
              <a:gd name="connsiteX13" fmla="*/ 49775 w 500516"/>
              <a:gd name="connsiteY13" fmla="*/ 210406 h 1232239"/>
              <a:gd name="connsiteX14" fmla="*/ 91431 w 500516"/>
              <a:gd name="connsiteY14" fmla="*/ 252062 h 1232239"/>
              <a:gd name="connsiteX15" fmla="*/ 409086 w 500516"/>
              <a:gd name="connsiteY15" fmla="*/ 252062 h 1232239"/>
              <a:gd name="connsiteX16" fmla="*/ 450742 w 500516"/>
              <a:gd name="connsiteY16" fmla="*/ 210406 h 1232239"/>
              <a:gd name="connsiteX17" fmla="*/ 409086 w 500516"/>
              <a:gd name="connsiteY17" fmla="*/ 168750 h 1232239"/>
              <a:gd name="connsiteX18" fmla="*/ 91431 w 500516"/>
              <a:gd name="connsiteY18" fmla="*/ 168750 h 1232239"/>
              <a:gd name="connsiteX19" fmla="*/ 91431 w 500516"/>
              <a:gd name="connsiteY19" fmla="*/ 285567 h 1232239"/>
              <a:gd name="connsiteX20" fmla="*/ 49775 w 500516"/>
              <a:gd name="connsiteY20" fmla="*/ 327223 h 1232239"/>
              <a:gd name="connsiteX21" fmla="*/ 91431 w 500516"/>
              <a:gd name="connsiteY21" fmla="*/ 368879 h 1232239"/>
              <a:gd name="connsiteX22" fmla="*/ 409086 w 500516"/>
              <a:gd name="connsiteY22" fmla="*/ 368879 h 1232239"/>
              <a:gd name="connsiteX23" fmla="*/ 450742 w 500516"/>
              <a:gd name="connsiteY23" fmla="*/ 327223 h 1232239"/>
              <a:gd name="connsiteX24" fmla="*/ 409086 w 500516"/>
              <a:gd name="connsiteY24" fmla="*/ 285567 h 1232239"/>
              <a:gd name="connsiteX25" fmla="*/ 91431 w 500516"/>
              <a:gd name="connsiteY25" fmla="*/ 285567 h 1232239"/>
              <a:gd name="connsiteX26" fmla="*/ 91431 w 500516"/>
              <a:gd name="connsiteY26" fmla="*/ 402384 h 1232239"/>
              <a:gd name="connsiteX27" fmla="*/ 49775 w 500516"/>
              <a:gd name="connsiteY27" fmla="*/ 444040 h 1232239"/>
              <a:gd name="connsiteX28" fmla="*/ 91431 w 500516"/>
              <a:gd name="connsiteY28" fmla="*/ 485696 h 1232239"/>
              <a:gd name="connsiteX29" fmla="*/ 409086 w 500516"/>
              <a:gd name="connsiteY29" fmla="*/ 485696 h 1232239"/>
              <a:gd name="connsiteX30" fmla="*/ 450742 w 500516"/>
              <a:gd name="connsiteY30" fmla="*/ 444040 h 1232239"/>
              <a:gd name="connsiteX31" fmla="*/ 409086 w 500516"/>
              <a:gd name="connsiteY31" fmla="*/ 402384 h 1232239"/>
              <a:gd name="connsiteX32" fmla="*/ 91431 w 500516"/>
              <a:gd name="connsiteY32" fmla="*/ 402384 h 1232239"/>
              <a:gd name="connsiteX33" fmla="*/ 91431 w 500516"/>
              <a:gd name="connsiteY33" fmla="*/ 519201 h 1232239"/>
              <a:gd name="connsiteX34" fmla="*/ 49775 w 500516"/>
              <a:gd name="connsiteY34" fmla="*/ 560857 h 1232239"/>
              <a:gd name="connsiteX35" fmla="*/ 91431 w 500516"/>
              <a:gd name="connsiteY35" fmla="*/ 602513 h 1232239"/>
              <a:gd name="connsiteX36" fmla="*/ 409086 w 500516"/>
              <a:gd name="connsiteY36" fmla="*/ 602513 h 1232239"/>
              <a:gd name="connsiteX37" fmla="*/ 450742 w 500516"/>
              <a:gd name="connsiteY37" fmla="*/ 560857 h 1232239"/>
              <a:gd name="connsiteX38" fmla="*/ 409086 w 500516"/>
              <a:gd name="connsiteY38" fmla="*/ 519201 h 1232239"/>
              <a:gd name="connsiteX39" fmla="*/ 91431 w 500516"/>
              <a:gd name="connsiteY39" fmla="*/ 519201 h 1232239"/>
              <a:gd name="connsiteX40" fmla="*/ 91431 w 500516"/>
              <a:gd name="connsiteY40" fmla="*/ 636018 h 1232239"/>
              <a:gd name="connsiteX41" fmla="*/ 49775 w 500516"/>
              <a:gd name="connsiteY41" fmla="*/ 677674 h 1232239"/>
              <a:gd name="connsiteX42" fmla="*/ 91431 w 500516"/>
              <a:gd name="connsiteY42" fmla="*/ 719330 h 1232239"/>
              <a:gd name="connsiteX43" fmla="*/ 409086 w 500516"/>
              <a:gd name="connsiteY43" fmla="*/ 719330 h 1232239"/>
              <a:gd name="connsiteX44" fmla="*/ 450742 w 500516"/>
              <a:gd name="connsiteY44" fmla="*/ 677674 h 1232239"/>
              <a:gd name="connsiteX45" fmla="*/ 409086 w 500516"/>
              <a:gd name="connsiteY45" fmla="*/ 636018 h 1232239"/>
              <a:gd name="connsiteX46" fmla="*/ 91431 w 500516"/>
              <a:gd name="connsiteY46" fmla="*/ 636018 h 1232239"/>
              <a:gd name="connsiteX47" fmla="*/ 91431 w 500516"/>
              <a:gd name="connsiteY47" fmla="*/ 752835 h 1232239"/>
              <a:gd name="connsiteX48" fmla="*/ 49775 w 500516"/>
              <a:gd name="connsiteY48" fmla="*/ 794491 h 1232239"/>
              <a:gd name="connsiteX49" fmla="*/ 91431 w 500516"/>
              <a:gd name="connsiteY49" fmla="*/ 836147 h 1232239"/>
              <a:gd name="connsiteX50" fmla="*/ 409086 w 500516"/>
              <a:gd name="connsiteY50" fmla="*/ 836147 h 1232239"/>
              <a:gd name="connsiteX51" fmla="*/ 450742 w 500516"/>
              <a:gd name="connsiteY51" fmla="*/ 794491 h 1232239"/>
              <a:gd name="connsiteX52" fmla="*/ 409086 w 500516"/>
              <a:gd name="connsiteY52" fmla="*/ 752835 h 1232239"/>
              <a:gd name="connsiteX53" fmla="*/ 91431 w 500516"/>
              <a:gd name="connsiteY53" fmla="*/ 752835 h 1232239"/>
              <a:gd name="connsiteX54" fmla="*/ 91431 w 500516"/>
              <a:gd name="connsiteY54" fmla="*/ 869652 h 1232239"/>
              <a:gd name="connsiteX55" fmla="*/ 49775 w 500516"/>
              <a:gd name="connsiteY55" fmla="*/ 911308 h 1232239"/>
              <a:gd name="connsiteX56" fmla="*/ 91431 w 500516"/>
              <a:gd name="connsiteY56" fmla="*/ 952964 h 1232239"/>
              <a:gd name="connsiteX57" fmla="*/ 409086 w 500516"/>
              <a:gd name="connsiteY57" fmla="*/ 952964 h 1232239"/>
              <a:gd name="connsiteX58" fmla="*/ 450742 w 500516"/>
              <a:gd name="connsiteY58" fmla="*/ 911308 h 1232239"/>
              <a:gd name="connsiteX59" fmla="*/ 409086 w 500516"/>
              <a:gd name="connsiteY59" fmla="*/ 869652 h 1232239"/>
              <a:gd name="connsiteX60" fmla="*/ 91431 w 500516"/>
              <a:gd name="connsiteY60" fmla="*/ 869652 h 1232239"/>
              <a:gd name="connsiteX61" fmla="*/ 91431 w 500516"/>
              <a:gd name="connsiteY61" fmla="*/ 986469 h 1232239"/>
              <a:gd name="connsiteX62" fmla="*/ 49775 w 500516"/>
              <a:gd name="connsiteY62" fmla="*/ 1028125 h 1232239"/>
              <a:gd name="connsiteX63" fmla="*/ 91431 w 500516"/>
              <a:gd name="connsiteY63" fmla="*/ 1069781 h 1232239"/>
              <a:gd name="connsiteX64" fmla="*/ 409086 w 500516"/>
              <a:gd name="connsiteY64" fmla="*/ 1069781 h 1232239"/>
              <a:gd name="connsiteX65" fmla="*/ 450742 w 500516"/>
              <a:gd name="connsiteY65" fmla="*/ 1028125 h 1232239"/>
              <a:gd name="connsiteX66" fmla="*/ 409086 w 500516"/>
              <a:gd name="connsiteY66" fmla="*/ 986469 h 1232239"/>
              <a:gd name="connsiteX67" fmla="*/ 91431 w 500516"/>
              <a:gd name="connsiteY67" fmla="*/ 986469 h 1232239"/>
              <a:gd name="connsiteX68" fmla="*/ 91431 w 500516"/>
              <a:gd name="connsiteY68" fmla="*/ 1103286 h 1232239"/>
              <a:gd name="connsiteX69" fmla="*/ 49775 w 500516"/>
              <a:gd name="connsiteY69" fmla="*/ 1144942 h 1232239"/>
              <a:gd name="connsiteX70" fmla="*/ 91431 w 500516"/>
              <a:gd name="connsiteY70" fmla="*/ 1186598 h 1232239"/>
              <a:gd name="connsiteX71" fmla="*/ 409086 w 500516"/>
              <a:gd name="connsiteY71" fmla="*/ 1186598 h 1232239"/>
              <a:gd name="connsiteX72" fmla="*/ 450742 w 500516"/>
              <a:gd name="connsiteY72" fmla="*/ 1144942 h 1232239"/>
              <a:gd name="connsiteX73" fmla="*/ 409086 w 500516"/>
              <a:gd name="connsiteY73" fmla="*/ 1103286 h 1232239"/>
              <a:gd name="connsiteX74" fmla="*/ 91431 w 500516"/>
              <a:gd name="connsiteY74" fmla="*/ 1103286 h 123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00516" h="1232239">
                <a:moveTo>
                  <a:pt x="0" y="0"/>
                </a:moveTo>
                <a:lnTo>
                  <a:pt x="500516" y="0"/>
                </a:lnTo>
                <a:lnTo>
                  <a:pt x="500516" y="1232239"/>
                </a:lnTo>
                <a:lnTo>
                  <a:pt x="0" y="1232239"/>
                </a:lnTo>
                <a:lnTo>
                  <a:pt x="0" y="0"/>
                </a:lnTo>
                <a:close/>
                <a:moveTo>
                  <a:pt x="91431" y="51933"/>
                </a:moveTo>
                <a:cubicBezTo>
                  <a:pt x="68425" y="51933"/>
                  <a:pt x="49775" y="70583"/>
                  <a:pt x="49775" y="93589"/>
                </a:cubicBezTo>
                <a:cubicBezTo>
                  <a:pt x="49775" y="116595"/>
                  <a:pt x="68425" y="135245"/>
                  <a:pt x="91431" y="135245"/>
                </a:cubicBezTo>
                <a:lnTo>
                  <a:pt x="409086" y="135245"/>
                </a:lnTo>
                <a:cubicBezTo>
                  <a:pt x="432092" y="135245"/>
                  <a:pt x="450742" y="116595"/>
                  <a:pt x="450742" y="93589"/>
                </a:cubicBezTo>
                <a:cubicBezTo>
                  <a:pt x="450742" y="70583"/>
                  <a:pt x="432092" y="51933"/>
                  <a:pt x="409086" y="51933"/>
                </a:cubicBezTo>
                <a:lnTo>
                  <a:pt x="91431" y="51933"/>
                </a:lnTo>
                <a:close/>
                <a:moveTo>
                  <a:pt x="91431" y="168750"/>
                </a:moveTo>
                <a:cubicBezTo>
                  <a:pt x="68425" y="168750"/>
                  <a:pt x="49775" y="187400"/>
                  <a:pt x="49775" y="210406"/>
                </a:cubicBezTo>
                <a:cubicBezTo>
                  <a:pt x="49775" y="233412"/>
                  <a:pt x="68425" y="252062"/>
                  <a:pt x="91431" y="252062"/>
                </a:cubicBezTo>
                <a:lnTo>
                  <a:pt x="409086" y="252062"/>
                </a:lnTo>
                <a:cubicBezTo>
                  <a:pt x="432092" y="252062"/>
                  <a:pt x="450742" y="233412"/>
                  <a:pt x="450742" y="210406"/>
                </a:cubicBezTo>
                <a:cubicBezTo>
                  <a:pt x="450742" y="187400"/>
                  <a:pt x="432092" y="168750"/>
                  <a:pt x="409086" y="168750"/>
                </a:cubicBezTo>
                <a:lnTo>
                  <a:pt x="91431" y="168750"/>
                </a:lnTo>
                <a:close/>
                <a:moveTo>
                  <a:pt x="91431" y="285567"/>
                </a:moveTo>
                <a:cubicBezTo>
                  <a:pt x="68425" y="285567"/>
                  <a:pt x="49775" y="304217"/>
                  <a:pt x="49775" y="327223"/>
                </a:cubicBezTo>
                <a:cubicBezTo>
                  <a:pt x="49775" y="350229"/>
                  <a:pt x="68425" y="368879"/>
                  <a:pt x="91431" y="368879"/>
                </a:cubicBezTo>
                <a:lnTo>
                  <a:pt x="409086" y="368879"/>
                </a:lnTo>
                <a:cubicBezTo>
                  <a:pt x="432092" y="368879"/>
                  <a:pt x="450742" y="350229"/>
                  <a:pt x="450742" y="327223"/>
                </a:cubicBezTo>
                <a:cubicBezTo>
                  <a:pt x="450742" y="304217"/>
                  <a:pt x="432092" y="285567"/>
                  <a:pt x="409086" y="285567"/>
                </a:cubicBezTo>
                <a:lnTo>
                  <a:pt x="91431" y="285567"/>
                </a:lnTo>
                <a:close/>
                <a:moveTo>
                  <a:pt x="91431" y="402384"/>
                </a:moveTo>
                <a:cubicBezTo>
                  <a:pt x="68425" y="402384"/>
                  <a:pt x="49775" y="421034"/>
                  <a:pt x="49775" y="444040"/>
                </a:cubicBezTo>
                <a:cubicBezTo>
                  <a:pt x="49775" y="467046"/>
                  <a:pt x="68425" y="485696"/>
                  <a:pt x="91431" y="485696"/>
                </a:cubicBezTo>
                <a:lnTo>
                  <a:pt x="409086" y="485696"/>
                </a:lnTo>
                <a:cubicBezTo>
                  <a:pt x="432092" y="485696"/>
                  <a:pt x="450742" y="467046"/>
                  <a:pt x="450742" y="444040"/>
                </a:cubicBezTo>
                <a:cubicBezTo>
                  <a:pt x="450742" y="421034"/>
                  <a:pt x="432092" y="402384"/>
                  <a:pt x="409086" y="402384"/>
                </a:cubicBezTo>
                <a:lnTo>
                  <a:pt x="91431" y="402384"/>
                </a:lnTo>
                <a:close/>
                <a:moveTo>
                  <a:pt x="91431" y="519201"/>
                </a:moveTo>
                <a:cubicBezTo>
                  <a:pt x="68425" y="519201"/>
                  <a:pt x="49775" y="537851"/>
                  <a:pt x="49775" y="560857"/>
                </a:cubicBezTo>
                <a:cubicBezTo>
                  <a:pt x="49775" y="583863"/>
                  <a:pt x="68425" y="602513"/>
                  <a:pt x="91431" y="602513"/>
                </a:cubicBezTo>
                <a:lnTo>
                  <a:pt x="409086" y="602513"/>
                </a:lnTo>
                <a:cubicBezTo>
                  <a:pt x="432092" y="602513"/>
                  <a:pt x="450742" y="583863"/>
                  <a:pt x="450742" y="560857"/>
                </a:cubicBezTo>
                <a:cubicBezTo>
                  <a:pt x="450742" y="537851"/>
                  <a:pt x="432092" y="519201"/>
                  <a:pt x="409086" y="519201"/>
                </a:cubicBezTo>
                <a:lnTo>
                  <a:pt x="91431" y="519201"/>
                </a:lnTo>
                <a:close/>
                <a:moveTo>
                  <a:pt x="91431" y="636018"/>
                </a:moveTo>
                <a:cubicBezTo>
                  <a:pt x="68425" y="636018"/>
                  <a:pt x="49775" y="654668"/>
                  <a:pt x="49775" y="677674"/>
                </a:cubicBezTo>
                <a:cubicBezTo>
                  <a:pt x="49775" y="700680"/>
                  <a:pt x="68425" y="719330"/>
                  <a:pt x="91431" y="719330"/>
                </a:cubicBezTo>
                <a:lnTo>
                  <a:pt x="409086" y="719330"/>
                </a:lnTo>
                <a:cubicBezTo>
                  <a:pt x="432092" y="719330"/>
                  <a:pt x="450742" y="700680"/>
                  <a:pt x="450742" y="677674"/>
                </a:cubicBezTo>
                <a:cubicBezTo>
                  <a:pt x="450742" y="654668"/>
                  <a:pt x="432092" y="636018"/>
                  <a:pt x="409086" y="636018"/>
                </a:cubicBezTo>
                <a:lnTo>
                  <a:pt x="91431" y="636018"/>
                </a:lnTo>
                <a:close/>
                <a:moveTo>
                  <a:pt x="91431" y="752835"/>
                </a:moveTo>
                <a:cubicBezTo>
                  <a:pt x="68425" y="752835"/>
                  <a:pt x="49775" y="771485"/>
                  <a:pt x="49775" y="794491"/>
                </a:cubicBezTo>
                <a:cubicBezTo>
                  <a:pt x="49775" y="817497"/>
                  <a:pt x="68425" y="836147"/>
                  <a:pt x="91431" y="836147"/>
                </a:cubicBezTo>
                <a:lnTo>
                  <a:pt x="409086" y="836147"/>
                </a:lnTo>
                <a:cubicBezTo>
                  <a:pt x="432092" y="836147"/>
                  <a:pt x="450742" y="817497"/>
                  <a:pt x="450742" y="794491"/>
                </a:cubicBezTo>
                <a:cubicBezTo>
                  <a:pt x="450742" y="771485"/>
                  <a:pt x="432092" y="752835"/>
                  <a:pt x="409086" y="752835"/>
                </a:cubicBezTo>
                <a:lnTo>
                  <a:pt x="91431" y="752835"/>
                </a:lnTo>
                <a:close/>
                <a:moveTo>
                  <a:pt x="91431" y="869652"/>
                </a:moveTo>
                <a:cubicBezTo>
                  <a:pt x="68425" y="869652"/>
                  <a:pt x="49775" y="888302"/>
                  <a:pt x="49775" y="911308"/>
                </a:cubicBezTo>
                <a:cubicBezTo>
                  <a:pt x="49775" y="934314"/>
                  <a:pt x="68425" y="952964"/>
                  <a:pt x="91431" y="952964"/>
                </a:cubicBezTo>
                <a:lnTo>
                  <a:pt x="409086" y="952964"/>
                </a:lnTo>
                <a:cubicBezTo>
                  <a:pt x="432092" y="952964"/>
                  <a:pt x="450742" y="934314"/>
                  <a:pt x="450742" y="911308"/>
                </a:cubicBezTo>
                <a:cubicBezTo>
                  <a:pt x="450742" y="888302"/>
                  <a:pt x="432092" y="869652"/>
                  <a:pt x="409086" y="869652"/>
                </a:cubicBezTo>
                <a:lnTo>
                  <a:pt x="91431" y="869652"/>
                </a:lnTo>
                <a:close/>
                <a:moveTo>
                  <a:pt x="91431" y="986469"/>
                </a:moveTo>
                <a:cubicBezTo>
                  <a:pt x="68425" y="986469"/>
                  <a:pt x="49775" y="1005119"/>
                  <a:pt x="49775" y="1028125"/>
                </a:cubicBezTo>
                <a:cubicBezTo>
                  <a:pt x="49775" y="1051131"/>
                  <a:pt x="68425" y="1069781"/>
                  <a:pt x="91431" y="1069781"/>
                </a:cubicBezTo>
                <a:lnTo>
                  <a:pt x="409086" y="1069781"/>
                </a:lnTo>
                <a:cubicBezTo>
                  <a:pt x="432092" y="1069781"/>
                  <a:pt x="450742" y="1051131"/>
                  <a:pt x="450742" y="1028125"/>
                </a:cubicBezTo>
                <a:cubicBezTo>
                  <a:pt x="450742" y="1005119"/>
                  <a:pt x="432092" y="986469"/>
                  <a:pt x="409086" y="986469"/>
                </a:cubicBezTo>
                <a:lnTo>
                  <a:pt x="91431" y="986469"/>
                </a:lnTo>
                <a:close/>
                <a:moveTo>
                  <a:pt x="91431" y="1103286"/>
                </a:moveTo>
                <a:cubicBezTo>
                  <a:pt x="68425" y="1103286"/>
                  <a:pt x="49775" y="1121936"/>
                  <a:pt x="49775" y="1144942"/>
                </a:cubicBezTo>
                <a:cubicBezTo>
                  <a:pt x="49775" y="1167948"/>
                  <a:pt x="68425" y="1186598"/>
                  <a:pt x="91431" y="1186598"/>
                </a:cubicBezTo>
                <a:lnTo>
                  <a:pt x="409086" y="1186598"/>
                </a:lnTo>
                <a:cubicBezTo>
                  <a:pt x="432092" y="1186598"/>
                  <a:pt x="450742" y="1167948"/>
                  <a:pt x="450742" y="1144942"/>
                </a:cubicBezTo>
                <a:cubicBezTo>
                  <a:pt x="450742" y="1121936"/>
                  <a:pt x="432092" y="1103286"/>
                  <a:pt x="409086" y="1103286"/>
                </a:cubicBezTo>
                <a:lnTo>
                  <a:pt x="91431" y="1103286"/>
                </a:lnTo>
                <a:close/>
              </a:path>
            </a:pathLst>
          </a:custGeom>
          <a:solidFill>
            <a:srgbClr val="F2F2F2"/>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US"/>
          </a:p>
        </p:txBody>
      </p:sp>
      <p:sp>
        <p:nvSpPr>
          <p:cNvPr id="76" name="Freeform 462">
            <a:extLst>
              <a:ext uri="{FF2B5EF4-FFF2-40B4-BE49-F238E27FC236}">
                <a16:creationId xmlns:a16="http://schemas.microsoft.com/office/drawing/2014/main" id="{E33C2ECD-F6A9-43C3-8DA7-949D2B9B3A3F}"/>
              </a:ext>
            </a:extLst>
          </p:cNvPr>
          <p:cNvSpPr>
            <a:spLocks noChangeArrowheads="1"/>
          </p:cNvSpPr>
          <p:nvPr/>
        </p:nvSpPr>
        <p:spPr bwMode="auto">
          <a:xfrm>
            <a:off x="5607191" y="3822071"/>
            <a:ext cx="374400" cy="356400"/>
          </a:xfrm>
          <a:prstGeom prst="roundRect">
            <a:avLst>
              <a:gd name="adj" fmla="val 50000"/>
            </a:avLst>
          </a:prstGeom>
          <a:solidFill>
            <a:srgbClr val="5692C9"/>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70%</a:t>
            </a:r>
          </a:p>
        </p:txBody>
      </p:sp>
      <p:sp>
        <p:nvSpPr>
          <p:cNvPr id="77" name="Freeform 463">
            <a:extLst>
              <a:ext uri="{FF2B5EF4-FFF2-40B4-BE49-F238E27FC236}">
                <a16:creationId xmlns:a16="http://schemas.microsoft.com/office/drawing/2014/main" id="{EBB7CF06-CC74-42C2-922C-7D560254EA7F}"/>
              </a:ext>
            </a:extLst>
          </p:cNvPr>
          <p:cNvSpPr>
            <a:spLocks noChangeArrowheads="1"/>
          </p:cNvSpPr>
          <p:nvPr/>
        </p:nvSpPr>
        <p:spPr bwMode="auto">
          <a:xfrm>
            <a:off x="6491250" y="3822071"/>
            <a:ext cx="374400" cy="356400"/>
          </a:xfrm>
          <a:prstGeom prst="roundRect">
            <a:avLst>
              <a:gd name="adj" fmla="val 50000"/>
            </a:avLst>
          </a:prstGeom>
          <a:solidFill>
            <a:srgbClr val="77A8F8"/>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lang="es-MX" sz="1200" b="1" kern="0">
                <a:solidFill>
                  <a:schemeClr val="bg1"/>
                </a:solidFill>
                <a:latin typeface="Arial" panose="020B0604020202020204" pitchFamily="34" charset="0"/>
                <a:cs typeface="Arial" panose="020B0604020202020204" pitchFamily="34" charset="0"/>
              </a:rPr>
              <a:t>21%</a:t>
            </a:r>
          </a:p>
        </p:txBody>
      </p:sp>
      <p:sp>
        <p:nvSpPr>
          <p:cNvPr id="78" name="Freeform 461">
            <a:extLst>
              <a:ext uri="{FF2B5EF4-FFF2-40B4-BE49-F238E27FC236}">
                <a16:creationId xmlns:a16="http://schemas.microsoft.com/office/drawing/2014/main" id="{F785C481-E5BD-4873-A25F-F92923C2B3FA}"/>
              </a:ext>
            </a:extLst>
          </p:cNvPr>
          <p:cNvSpPr>
            <a:spLocks noChangeArrowheads="1"/>
          </p:cNvSpPr>
          <p:nvPr/>
        </p:nvSpPr>
        <p:spPr bwMode="auto">
          <a:xfrm>
            <a:off x="4741744" y="3822071"/>
            <a:ext cx="374400" cy="356400"/>
          </a:xfrm>
          <a:prstGeom prst="roundRect">
            <a:avLst>
              <a:gd name="adj" fmla="val 50000"/>
            </a:avLst>
          </a:prstGeom>
          <a:solidFill>
            <a:srgbClr val="003A8C"/>
          </a:solidFill>
          <a:ln>
            <a:noFill/>
          </a:ln>
          <a:effectLst/>
        </p:spPr>
        <p:txBody>
          <a:bodyPr wrap="none"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217" eaLnBrk="1" fontAlgn="auto" latinLnBrk="0" hangingPunct="1">
              <a:lnSpc>
                <a:spcPct val="100000"/>
              </a:lnSpc>
              <a:spcBef>
                <a:spcPct val="0"/>
              </a:spcBef>
              <a:spcAft>
                <a:spcPct val="0"/>
              </a:spcAft>
              <a:buClrTx/>
              <a:buSzTx/>
              <a:buFontTx/>
              <a:buNone/>
              <a:defRPr/>
            </a:pPr>
            <a:r>
              <a:rPr kumimoji="0" lang="es-MX" sz="1200" b="1"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10%</a:t>
            </a:r>
          </a:p>
        </p:txBody>
      </p:sp>
      <p:pic>
        <p:nvPicPr>
          <p:cNvPr id="82" name="Graphic 81" descr="Travel outline">
            <a:extLst>
              <a:ext uri="{FF2B5EF4-FFF2-40B4-BE49-F238E27FC236}">
                <a16:creationId xmlns:a16="http://schemas.microsoft.com/office/drawing/2014/main" id="{3B400446-09DF-45E4-956E-58C0651076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64519" y="3341056"/>
            <a:ext cx="675007" cy="675007"/>
          </a:xfrm>
          <a:prstGeom prst="rect">
            <a:avLst/>
          </a:prstGeom>
        </p:spPr>
      </p:pic>
      <p:grpSp>
        <p:nvGrpSpPr>
          <p:cNvPr id="83" name="Group 82">
            <a:extLst>
              <a:ext uri="{FF2B5EF4-FFF2-40B4-BE49-F238E27FC236}">
                <a16:creationId xmlns:a16="http://schemas.microsoft.com/office/drawing/2014/main" id="{F8C60635-930D-442B-BAF7-86CD45EF4A97}"/>
              </a:ext>
            </a:extLst>
          </p:cNvPr>
          <p:cNvGrpSpPr/>
          <p:nvPr/>
        </p:nvGrpSpPr>
        <p:grpSpPr>
          <a:xfrm>
            <a:off x="3099817" y="3345455"/>
            <a:ext cx="955012" cy="739949"/>
            <a:chOff x="3030291" y="3427912"/>
            <a:chExt cx="992934" cy="743674"/>
          </a:xfrm>
        </p:grpSpPr>
        <p:sp>
          <p:nvSpPr>
            <p:cNvPr id="85" name="Arc 84">
              <a:extLst>
                <a:ext uri="{FF2B5EF4-FFF2-40B4-BE49-F238E27FC236}">
                  <a16:creationId xmlns:a16="http://schemas.microsoft.com/office/drawing/2014/main" id="{FF225A8F-F4B0-445E-A9B4-29AF59444762}"/>
                </a:ext>
              </a:extLst>
            </p:cNvPr>
            <p:cNvSpPr/>
            <p:nvPr/>
          </p:nvSpPr>
          <p:spPr>
            <a:xfrm>
              <a:off x="3030291" y="3717493"/>
              <a:ext cx="559192" cy="454093"/>
            </a:xfrm>
            <a:prstGeom prst="arc">
              <a:avLst/>
            </a:prstGeom>
            <a:noFill/>
            <a:ln w="19050">
              <a:solidFill>
                <a:schemeClr val="tx2"/>
              </a:solidFill>
              <a:prstDash val="sysDash"/>
            </a:ln>
            <a:scene3d>
              <a:camera prst="orthographicFront">
                <a:rot lat="0" lon="10800000" rev="0"/>
              </a:camera>
              <a:lightRig rig="threePt" dir="t"/>
            </a:scene3d>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87" name="Arc 86">
              <a:extLst>
                <a:ext uri="{FF2B5EF4-FFF2-40B4-BE49-F238E27FC236}">
                  <a16:creationId xmlns:a16="http://schemas.microsoft.com/office/drawing/2014/main" id="{4D807AE9-DB88-42E6-9D70-BF0685157FEE}"/>
                </a:ext>
              </a:extLst>
            </p:cNvPr>
            <p:cNvSpPr/>
            <p:nvPr/>
          </p:nvSpPr>
          <p:spPr>
            <a:xfrm>
              <a:off x="3288066" y="3717493"/>
              <a:ext cx="559192" cy="454093"/>
            </a:xfrm>
            <a:prstGeom prst="arc">
              <a:avLst/>
            </a:prstGeom>
            <a:noFill/>
            <a:ln w="19050">
              <a:solidFill>
                <a:schemeClr val="tx2"/>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rgbClr val="000000"/>
                  </a:solidFill>
                  <a:latin typeface="Arial"/>
                  <a:ea typeface="+mn-ea"/>
                  <a:cs typeface="+mn-cs"/>
                </a:defRPr>
              </a:lvl1pPr>
              <a:lvl2pPr marL="457200" algn="l" defTabSz="914400" rtl="0" eaLnBrk="1" latinLnBrk="0" hangingPunct="1">
                <a:defRPr sz="1800" kern="1200">
                  <a:solidFill>
                    <a:srgbClr val="000000"/>
                  </a:solidFill>
                  <a:latin typeface="Arial"/>
                  <a:ea typeface="+mn-ea"/>
                  <a:cs typeface="+mn-cs"/>
                </a:defRPr>
              </a:lvl2pPr>
              <a:lvl3pPr marL="914400" algn="l" defTabSz="914400" rtl="0" eaLnBrk="1" latinLnBrk="0" hangingPunct="1">
                <a:defRPr sz="1800" kern="1200">
                  <a:solidFill>
                    <a:srgbClr val="000000"/>
                  </a:solidFill>
                  <a:latin typeface="Arial"/>
                  <a:ea typeface="+mn-ea"/>
                  <a:cs typeface="+mn-cs"/>
                </a:defRPr>
              </a:lvl3pPr>
              <a:lvl4pPr marL="1371600" algn="l" defTabSz="914400" rtl="0" eaLnBrk="1" latinLnBrk="0" hangingPunct="1">
                <a:defRPr sz="1800" kern="1200">
                  <a:solidFill>
                    <a:srgbClr val="000000"/>
                  </a:solidFill>
                  <a:latin typeface="Arial"/>
                  <a:ea typeface="+mn-ea"/>
                  <a:cs typeface="+mn-cs"/>
                </a:defRPr>
              </a:lvl4pPr>
              <a:lvl5pPr marL="1828800" algn="l" defTabSz="914400" rtl="0" eaLnBrk="1" latinLnBrk="0" hangingPunct="1">
                <a:defRPr sz="1800" kern="1200">
                  <a:solidFill>
                    <a:srgbClr val="000000"/>
                  </a:solidFill>
                  <a:latin typeface="Arial"/>
                  <a:ea typeface="+mn-ea"/>
                  <a:cs typeface="+mn-cs"/>
                </a:defRPr>
              </a:lvl5pPr>
              <a:lvl6pPr marL="2286000" algn="l" defTabSz="914400" rtl="0" eaLnBrk="1" latinLnBrk="0" hangingPunct="1">
                <a:defRPr sz="1800" kern="1200">
                  <a:solidFill>
                    <a:srgbClr val="000000"/>
                  </a:solidFill>
                  <a:latin typeface="Arial"/>
                  <a:ea typeface="+mn-ea"/>
                  <a:cs typeface="+mn-cs"/>
                </a:defRPr>
              </a:lvl6pPr>
              <a:lvl7pPr marL="2743200" algn="l" defTabSz="914400" rtl="0" eaLnBrk="1" latinLnBrk="0" hangingPunct="1">
                <a:defRPr sz="1800" kern="1200">
                  <a:solidFill>
                    <a:srgbClr val="000000"/>
                  </a:solidFill>
                  <a:latin typeface="Arial"/>
                  <a:ea typeface="+mn-ea"/>
                  <a:cs typeface="+mn-cs"/>
                </a:defRPr>
              </a:lvl7pPr>
              <a:lvl8pPr marL="3200400" algn="l" defTabSz="914400" rtl="0" eaLnBrk="1" latinLnBrk="0" hangingPunct="1">
                <a:defRPr sz="1800" kern="1200">
                  <a:solidFill>
                    <a:srgbClr val="000000"/>
                  </a:solidFill>
                  <a:latin typeface="Arial"/>
                  <a:ea typeface="+mn-ea"/>
                  <a:cs typeface="+mn-cs"/>
                </a:defRPr>
              </a:lvl8pPr>
              <a:lvl9pPr marL="3657600" algn="l" defTabSz="914400" rtl="0" eaLnBrk="1" latinLnBrk="0" hangingPunct="1">
                <a:defRPr sz="1800" kern="1200">
                  <a:solidFill>
                    <a:srgbClr val="000000"/>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0" name="Oval 99">
              <a:extLst>
                <a:ext uri="{FF2B5EF4-FFF2-40B4-BE49-F238E27FC236}">
                  <a16:creationId xmlns:a16="http://schemas.microsoft.com/office/drawing/2014/main" id="{C48990C3-86B8-4176-AA1C-01B7808D8B4D}"/>
                </a:ext>
              </a:extLst>
            </p:cNvPr>
            <p:cNvSpPr/>
            <p:nvPr/>
          </p:nvSpPr>
          <p:spPr>
            <a:xfrm>
              <a:off x="3523017" y="3662844"/>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sp>
          <p:nvSpPr>
            <p:cNvPr id="108" name="Oval 107">
              <a:extLst>
                <a:ext uri="{FF2B5EF4-FFF2-40B4-BE49-F238E27FC236}">
                  <a16:creationId xmlns:a16="http://schemas.microsoft.com/office/drawing/2014/main" id="{0044ED8F-4149-4523-91A7-6C8C06E27684}"/>
                </a:ext>
              </a:extLst>
            </p:cNvPr>
            <p:cNvSpPr/>
            <p:nvPr/>
          </p:nvSpPr>
          <p:spPr>
            <a:xfrm>
              <a:off x="3810043"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0" name="Graphic 109" descr="Marker with solid fill">
              <a:extLst>
                <a:ext uri="{FF2B5EF4-FFF2-40B4-BE49-F238E27FC236}">
                  <a16:creationId xmlns:a16="http://schemas.microsoft.com/office/drawing/2014/main" id="{7E099ABD-2993-4191-AC7A-1FED95E6A41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445574" y="3427912"/>
              <a:ext cx="294024" cy="292428"/>
            </a:xfrm>
            <a:prstGeom prst="rect">
              <a:avLst/>
            </a:prstGeom>
          </p:spPr>
        </p:pic>
        <p:sp>
          <p:nvSpPr>
            <p:cNvPr id="113" name="Oval 112">
              <a:extLst>
                <a:ext uri="{FF2B5EF4-FFF2-40B4-BE49-F238E27FC236}">
                  <a16:creationId xmlns:a16="http://schemas.microsoft.com/office/drawing/2014/main" id="{F8E14685-7373-4CF0-9731-F138C1A0ADB2}"/>
                </a:ext>
              </a:extLst>
            </p:cNvPr>
            <p:cNvSpPr/>
            <p:nvPr/>
          </p:nvSpPr>
          <p:spPr>
            <a:xfrm>
              <a:off x="3221540" y="3896059"/>
              <a:ext cx="124743" cy="72362"/>
            </a:xfrm>
            <a:prstGeom prst="ellipse">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rgbClr val="FFFFFF"/>
                  </a:solidFill>
                  <a:latin typeface="Arial"/>
                  <a:ea typeface="+mn-ea"/>
                  <a:cs typeface="+mn-cs"/>
                </a:defRPr>
              </a:lvl1pPr>
              <a:lvl2pPr marL="457200" algn="l" defTabSz="914400" rtl="0" eaLnBrk="1" latinLnBrk="0" hangingPunct="1">
                <a:defRPr sz="1800" kern="1200">
                  <a:solidFill>
                    <a:srgbClr val="FFFFFF"/>
                  </a:solidFill>
                  <a:latin typeface="Arial"/>
                  <a:ea typeface="+mn-ea"/>
                  <a:cs typeface="+mn-cs"/>
                </a:defRPr>
              </a:lvl2pPr>
              <a:lvl3pPr marL="914400" algn="l" defTabSz="914400" rtl="0" eaLnBrk="1" latinLnBrk="0" hangingPunct="1">
                <a:defRPr sz="1800" kern="1200">
                  <a:solidFill>
                    <a:srgbClr val="FFFFFF"/>
                  </a:solidFill>
                  <a:latin typeface="Arial"/>
                  <a:ea typeface="+mn-ea"/>
                  <a:cs typeface="+mn-cs"/>
                </a:defRPr>
              </a:lvl3pPr>
              <a:lvl4pPr marL="1371600" algn="l" defTabSz="914400" rtl="0" eaLnBrk="1" latinLnBrk="0" hangingPunct="1">
                <a:defRPr sz="1800" kern="1200">
                  <a:solidFill>
                    <a:srgbClr val="FFFFFF"/>
                  </a:solidFill>
                  <a:latin typeface="Arial"/>
                  <a:ea typeface="+mn-ea"/>
                  <a:cs typeface="+mn-cs"/>
                </a:defRPr>
              </a:lvl4pPr>
              <a:lvl5pPr marL="1828800" algn="l" defTabSz="914400" rtl="0" eaLnBrk="1" latinLnBrk="0" hangingPunct="1">
                <a:defRPr sz="1800" kern="1200">
                  <a:solidFill>
                    <a:srgbClr val="FFFFFF"/>
                  </a:solidFill>
                  <a:latin typeface="Arial"/>
                  <a:ea typeface="+mn-ea"/>
                  <a:cs typeface="+mn-cs"/>
                </a:defRPr>
              </a:lvl5pPr>
              <a:lvl6pPr marL="2286000" algn="l" defTabSz="914400" rtl="0" eaLnBrk="1" latinLnBrk="0" hangingPunct="1">
                <a:defRPr sz="1800" kern="1200">
                  <a:solidFill>
                    <a:srgbClr val="FFFFFF"/>
                  </a:solidFill>
                  <a:latin typeface="Arial"/>
                  <a:ea typeface="+mn-ea"/>
                  <a:cs typeface="+mn-cs"/>
                </a:defRPr>
              </a:lvl6pPr>
              <a:lvl7pPr marL="2743200" algn="l" defTabSz="914400" rtl="0" eaLnBrk="1" latinLnBrk="0" hangingPunct="1">
                <a:defRPr sz="1800" kern="1200">
                  <a:solidFill>
                    <a:srgbClr val="FFFFFF"/>
                  </a:solidFill>
                  <a:latin typeface="Arial"/>
                  <a:ea typeface="+mn-ea"/>
                  <a:cs typeface="+mn-cs"/>
                </a:defRPr>
              </a:lvl7pPr>
              <a:lvl8pPr marL="3200400" algn="l" defTabSz="914400" rtl="0" eaLnBrk="1" latinLnBrk="0" hangingPunct="1">
                <a:defRPr sz="1800" kern="1200">
                  <a:solidFill>
                    <a:srgbClr val="FFFFFF"/>
                  </a:solidFill>
                  <a:latin typeface="Arial"/>
                  <a:ea typeface="+mn-ea"/>
                  <a:cs typeface="+mn-cs"/>
                </a:defRPr>
              </a:lvl8pPr>
              <a:lvl9pPr marL="3657600" algn="l" defTabSz="914400" rtl="0" eaLnBrk="1" latinLnBrk="0" hangingPunct="1">
                <a:defRPr sz="1800" kern="1200">
                  <a:solidFill>
                    <a:srgbClr val="FFFFFF"/>
                  </a:solidFill>
                  <a:latin typeface="Arial"/>
                  <a:ea typeface="+mn-ea"/>
                  <a:cs typeface="+mn-cs"/>
                </a:defRPr>
              </a:lvl9pPr>
            </a:lstStyle>
            <a:p>
              <a:pPr algn="ctr"/>
              <a:endParaRPr lang="en-CA" sz="1600">
                <a:latin typeface="Arial" panose="020B0604020202020204" pitchFamily="34" charset="0"/>
                <a:cs typeface="Arial" panose="020B0604020202020204" pitchFamily="34" charset="0"/>
              </a:endParaRPr>
            </a:p>
          </p:txBody>
        </p:sp>
        <p:pic>
          <p:nvPicPr>
            <p:cNvPr id="114" name="Graphic 113" descr="Marker with solid fill">
              <a:extLst>
                <a:ext uri="{FF2B5EF4-FFF2-40B4-BE49-F238E27FC236}">
                  <a16:creationId xmlns:a16="http://schemas.microsoft.com/office/drawing/2014/main" id="{63F5DD36-36C4-4139-AB55-EB73E8E5C12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41950" y="3646264"/>
              <a:ext cx="294024" cy="292428"/>
            </a:xfrm>
            <a:prstGeom prst="rect">
              <a:avLst/>
            </a:prstGeom>
          </p:spPr>
        </p:pic>
        <p:pic>
          <p:nvPicPr>
            <p:cNvPr id="121" name="Graphic 120" descr="Marker with solid fill">
              <a:extLst>
                <a:ext uri="{FF2B5EF4-FFF2-40B4-BE49-F238E27FC236}">
                  <a16:creationId xmlns:a16="http://schemas.microsoft.com/office/drawing/2014/main" id="{FDEB6619-1B78-481F-953A-92506DDBB5B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729201" y="3636345"/>
              <a:ext cx="294024" cy="292428"/>
            </a:xfrm>
            <a:prstGeom prst="rect">
              <a:avLst/>
            </a:prstGeom>
          </p:spPr>
        </p:pic>
      </p:grpSp>
      <p:pic>
        <p:nvPicPr>
          <p:cNvPr id="122" name="Graphic 121" descr="Marker with solid fill">
            <a:extLst>
              <a:ext uri="{FF2B5EF4-FFF2-40B4-BE49-F238E27FC236}">
                <a16:creationId xmlns:a16="http://schemas.microsoft.com/office/drawing/2014/main" id="{62D6F3ED-450C-4DA3-A92B-5D906D743749}"/>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72324" y="1097587"/>
            <a:ext cx="646632" cy="665310"/>
          </a:xfrm>
          <a:prstGeom prst="rect">
            <a:avLst/>
          </a:prstGeom>
        </p:spPr>
      </p:pic>
      <p:sp>
        <p:nvSpPr>
          <p:cNvPr id="4" name="Slide Number Placeholder 3">
            <a:extLst>
              <a:ext uri="{FF2B5EF4-FFF2-40B4-BE49-F238E27FC236}">
                <a16:creationId xmlns:a16="http://schemas.microsoft.com/office/drawing/2014/main" id="{3AB0ED53-2ECB-386C-E045-69DC5C7605B3}"/>
              </a:ext>
            </a:extLst>
          </p:cNvPr>
          <p:cNvSpPr>
            <a:spLocks noGrp="1"/>
          </p:cNvSpPr>
          <p:nvPr>
            <p:ph type="sldNum" sz="quarter" idx="4"/>
          </p:nvPr>
        </p:nvSpPr>
        <p:spPr/>
        <p:txBody>
          <a:bodyPr/>
          <a:lstStyle/>
          <a:p>
            <a:fld id="{13DAD56E-802A-2646-A8DB-6610A51D0FC3}" type="slidenum">
              <a:rPr lang="en-IN" smtClean="0"/>
              <a:t>5</a:t>
            </a:fld>
            <a:endParaRPr lang="en-IN"/>
          </a:p>
        </p:txBody>
      </p:sp>
      <p:sp>
        <p:nvSpPr>
          <p:cNvPr id="3" name="Ellipse 2">
            <a:extLst>
              <a:ext uri="{FF2B5EF4-FFF2-40B4-BE49-F238E27FC236}">
                <a16:creationId xmlns:a16="http://schemas.microsoft.com/office/drawing/2014/main" id="{43C8A440-482F-EFF2-1A28-921352A08C20}"/>
              </a:ext>
            </a:extLst>
          </p:cNvPr>
          <p:cNvSpPr/>
          <p:nvPr/>
        </p:nvSpPr>
        <p:spPr>
          <a:xfrm>
            <a:off x="2777254" y="2680520"/>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6" name="Ellipse 5">
            <a:extLst>
              <a:ext uri="{FF2B5EF4-FFF2-40B4-BE49-F238E27FC236}">
                <a16:creationId xmlns:a16="http://schemas.microsoft.com/office/drawing/2014/main" id="{BDFA0570-75B2-24ED-4FCD-AA56276BC397}"/>
              </a:ext>
            </a:extLst>
          </p:cNvPr>
          <p:cNvSpPr/>
          <p:nvPr/>
        </p:nvSpPr>
        <p:spPr>
          <a:xfrm>
            <a:off x="5416112" y="5536573"/>
            <a:ext cx="736496" cy="185980"/>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ln>
                <a:solidFill>
                  <a:srgbClr val="FF0000"/>
                </a:solidFill>
              </a:ln>
              <a:noFill/>
            </a:endParaRPr>
          </a:p>
        </p:txBody>
      </p:sp>
      <p:sp>
        <p:nvSpPr>
          <p:cNvPr id="8" name="Espace réservé du contenu 9">
            <a:extLst>
              <a:ext uri="{FF2B5EF4-FFF2-40B4-BE49-F238E27FC236}">
                <a16:creationId xmlns:a16="http://schemas.microsoft.com/office/drawing/2014/main" id="{0BD18D04-D82D-CED8-71E4-984C208E66BD}"/>
              </a:ext>
            </a:extLst>
          </p:cNvPr>
          <p:cNvSpPr txBox="1">
            <a:spLocks/>
          </p:cNvSpPr>
          <p:nvPr/>
        </p:nvSpPr>
        <p:spPr>
          <a:xfrm>
            <a:off x="331853" y="6291784"/>
            <a:ext cx="6348858" cy="508734"/>
          </a:xfrm>
          <a:prstGeom prst="rect">
            <a:avLst/>
          </a:prstGeom>
          <a:solidFill>
            <a:srgbClr val="FFC000"/>
          </a:solidFill>
          <a:ln>
            <a:solidFill>
              <a:schemeClr val="tx1"/>
            </a:solidFill>
            <a:prstDash val="sysDash"/>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Font typeface="Arial" panose="020B0604020202020204" pitchFamily="34" charset="0"/>
              <a:buNone/>
            </a:pPr>
            <a:r>
              <a:rPr lang="fr-FR" sz="1200" b="1" i="1" dirty="0"/>
              <a:t>Commentaires</a:t>
            </a:r>
            <a:r>
              <a:rPr lang="fr-FR" sz="1200" dirty="0"/>
              <a:t> :</a:t>
            </a:r>
          </a:p>
          <a:p>
            <a:pPr marL="0" indent="0">
              <a:spcBef>
                <a:spcPts val="600"/>
              </a:spcBef>
              <a:buFont typeface="Arial" panose="020B0604020202020204" pitchFamily="34" charset="0"/>
              <a:buNone/>
            </a:pPr>
            <a:r>
              <a:rPr lang="fr-FR" sz="1200" dirty="0"/>
              <a:t>50% des voyageurs vont en Europe et principalement pour des vacances. </a:t>
            </a:r>
          </a:p>
        </p:txBody>
      </p:sp>
      <p:sp>
        <p:nvSpPr>
          <p:cNvPr id="9" name="ZoneTexte 8">
            <a:extLst>
              <a:ext uri="{FF2B5EF4-FFF2-40B4-BE49-F238E27FC236}">
                <a16:creationId xmlns:a16="http://schemas.microsoft.com/office/drawing/2014/main" id="{6D0AB68D-CA16-0A2E-B6CC-9581EC14B7AA}"/>
              </a:ext>
            </a:extLst>
          </p:cNvPr>
          <p:cNvSpPr txBox="1"/>
          <p:nvPr/>
        </p:nvSpPr>
        <p:spPr>
          <a:xfrm>
            <a:off x="10149245" y="6133633"/>
            <a:ext cx="1968013" cy="600164"/>
          </a:xfrm>
          <a:prstGeom prst="rect">
            <a:avLst/>
          </a:prstGeom>
          <a:solidFill>
            <a:schemeClr val="accent2">
              <a:lumMod val="40000"/>
              <a:lumOff val="60000"/>
            </a:schemeClr>
          </a:solidFill>
        </p:spPr>
        <p:txBody>
          <a:bodyPr wrap="square" rtlCol="0">
            <a:spAutoFit/>
          </a:bodyPr>
          <a:lstStyle/>
          <a:p>
            <a:r>
              <a:rPr lang="fr-FR" sz="1100" b="1" u="sng" dirty="0"/>
              <a:t>Source</a:t>
            </a:r>
            <a:r>
              <a:rPr lang="fr-FR" sz="1100" dirty="0"/>
              <a:t> : Airport Service </a:t>
            </a:r>
            <a:r>
              <a:rPr lang="fr-FR" sz="1100" dirty="0" err="1"/>
              <a:t>Quality</a:t>
            </a:r>
            <a:endParaRPr lang="fr-FR" sz="1100" dirty="0"/>
          </a:p>
          <a:p>
            <a:r>
              <a:rPr lang="fr-FR" sz="1100" dirty="0"/>
              <a:t>Enquête 350 pax / trimestre</a:t>
            </a:r>
          </a:p>
          <a:p>
            <a:r>
              <a:rPr lang="fr-FR" sz="1100" dirty="0"/>
              <a:t>En continue / face à face</a:t>
            </a:r>
          </a:p>
        </p:txBody>
      </p:sp>
    </p:spTree>
    <p:extLst>
      <p:ext uri="{BB962C8B-B14F-4D97-AF65-F5344CB8AC3E}">
        <p14:creationId xmlns:p14="http://schemas.microsoft.com/office/powerpoint/2010/main" val="169185506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375285"/>
            <a:ext cx="10236200" cy="1325563"/>
          </a:xfrm>
        </p:spPr>
        <p:txBody>
          <a:bodyPr/>
          <a:lstStyle/>
          <a:p>
            <a:r>
              <a:rPr lang="fr-FR" b="1" dirty="0">
                <a:solidFill>
                  <a:srgbClr val="2DB7CD"/>
                </a:solidFill>
              </a:rPr>
              <a:t>Profil des visiteurs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5825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2CB45C22-C129-7438-717F-EE2D42B449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6160" y="1900332"/>
            <a:ext cx="7437120" cy="4957668"/>
          </a:xfrm>
          <a:prstGeom prst="rect">
            <a:avLst/>
          </a:prstGeom>
        </p:spPr>
      </p:pic>
    </p:spTree>
    <p:extLst>
      <p:ext uri="{BB962C8B-B14F-4D97-AF65-F5344CB8AC3E}">
        <p14:creationId xmlns:p14="http://schemas.microsoft.com/office/powerpoint/2010/main" val="3093340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7837D76-20E5-1597-2EB1-0FDB027D7E7B}"/>
              </a:ext>
            </a:extLst>
          </p:cNvPr>
          <p:cNvPicPr>
            <a:picLocks noChangeAspect="1"/>
          </p:cNvPicPr>
          <p:nvPr/>
        </p:nvPicPr>
        <p:blipFill>
          <a:blip r:embed="rId2"/>
          <a:stretch>
            <a:fillRect/>
          </a:stretch>
        </p:blipFill>
        <p:spPr>
          <a:xfrm>
            <a:off x="1351279" y="1317180"/>
            <a:ext cx="9006455" cy="4853249"/>
          </a:xfrm>
          <a:prstGeom prst="rect">
            <a:avLst/>
          </a:prstGeom>
        </p:spPr>
      </p:pic>
    </p:spTree>
    <p:extLst>
      <p:ext uri="{BB962C8B-B14F-4D97-AF65-F5344CB8AC3E}">
        <p14:creationId xmlns:p14="http://schemas.microsoft.com/office/powerpoint/2010/main" val="601668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C7BDC519-5183-0E42-7BB2-BF2DED873426}"/>
              </a:ext>
            </a:extLst>
          </p:cNvPr>
          <p:cNvPicPr>
            <a:picLocks noChangeAspect="1"/>
          </p:cNvPicPr>
          <p:nvPr/>
        </p:nvPicPr>
        <p:blipFill>
          <a:blip r:embed="rId2"/>
          <a:stretch>
            <a:fillRect/>
          </a:stretch>
        </p:blipFill>
        <p:spPr>
          <a:xfrm>
            <a:off x="1109732" y="1203200"/>
            <a:ext cx="9627095" cy="4858000"/>
          </a:xfrm>
          <a:prstGeom prst="rect">
            <a:avLst/>
          </a:prstGeom>
        </p:spPr>
      </p:pic>
    </p:spTree>
    <p:extLst>
      <p:ext uri="{BB962C8B-B14F-4D97-AF65-F5344CB8AC3E}">
        <p14:creationId xmlns:p14="http://schemas.microsoft.com/office/powerpoint/2010/main" val="915214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8E0526-6A8F-9BEB-AACA-1C77952A4C05}"/>
              </a:ext>
            </a:extLst>
          </p:cNvPr>
          <p:cNvSpPr/>
          <p:nvPr/>
        </p:nvSpPr>
        <p:spPr>
          <a:xfrm>
            <a:off x="0" y="0"/>
            <a:ext cx="12273280" cy="68580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0A22AE6A-7412-DE75-1CE9-2CE61020D01B}"/>
              </a:ext>
            </a:extLst>
          </p:cNvPr>
          <p:cNvSpPr>
            <a:spLocks noGrp="1"/>
          </p:cNvSpPr>
          <p:nvPr>
            <p:ph type="title"/>
          </p:nvPr>
        </p:nvSpPr>
        <p:spPr>
          <a:xfrm>
            <a:off x="1148080" y="832485"/>
            <a:ext cx="10236200" cy="1325563"/>
          </a:xfrm>
        </p:spPr>
        <p:txBody>
          <a:bodyPr/>
          <a:lstStyle/>
          <a:p>
            <a:r>
              <a:rPr lang="fr-FR" b="1" dirty="0">
                <a:solidFill>
                  <a:srgbClr val="2DB7CD"/>
                </a:solidFill>
              </a:rPr>
              <a:t>Profil des touristes</a:t>
            </a:r>
          </a:p>
        </p:txBody>
      </p:sp>
      <p:sp>
        <p:nvSpPr>
          <p:cNvPr id="4" name="Triangle isocèle 3">
            <a:extLst>
              <a:ext uri="{FF2B5EF4-FFF2-40B4-BE49-F238E27FC236}">
                <a16:creationId xmlns:a16="http://schemas.microsoft.com/office/drawing/2014/main" id="{1A859CDC-5BBC-E704-8C7F-082DC72CC81A}"/>
              </a:ext>
            </a:extLst>
          </p:cNvPr>
          <p:cNvSpPr/>
          <p:nvPr/>
        </p:nvSpPr>
        <p:spPr>
          <a:xfrm rot="5400000">
            <a:off x="-47387" y="1039733"/>
            <a:ext cx="1019334" cy="924560"/>
          </a:xfrm>
          <a:prstGeom prst="triangle">
            <a:avLst/>
          </a:prstGeom>
          <a:solidFill>
            <a:srgbClr val="2DB7CD"/>
          </a:solidFill>
          <a:ln>
            <a:solidFill>
              <a:srgbClr val="2DB7C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0F8CCBC2-69C9-E677-68E7-475BCEDFCA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419" y="2538049"/>
            <a:ext cx="8633861" cy="4323808"/>
          </a:xfrm>
          <a:prstGeom prst="rect">
            <a:avLst/>
          </a:prstGeom>
        </p:spPr>
      </p:pic>
    </p:spTree>
    <p:extLst>
      <p:ext uri="{BB962C8B-B14F-4D97-AF65-F5344CB8AC3E}">
        <p14:creationId xmlns:p14="http://schemas.microsoft.com/office/powerpoint/2010/main" val="129838714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37EEBA0A139044591B3B925CAC1B187" ma:contentTypeVersion="18" ma:contentTypeDescription="Crée un document." ma:contentTypeScope="" ma:versionID="659d000bbd9cf848a6beb9b9df6e3058">
  <xsd:schema xmlns:xsd="http://www.w3.org/2001/XMLSchema" xmlns:xs="http://www.w3.org/2001/XMLSchema" xmlns:p="http://schemas.microsoft.com/office/2006/metadata/properties" xmlns:ns1="http://schemas.microsoft.com/sharepoint/v3" xmlns:ns2="520506ea-e64a-4d5f-9fcd-3b2ba842eb5b" xmlns:ns3="9f4ae00d-af2a-41ba-9165-5a31ee67bc6f" targetNamespace="http://schemas.microsoft.com/office/2006/metadata/properties" ma:root="true" ma:fieldsID="ecfef0ee68383e45517a2e17ce9a5ca2" ns1:_="" ns2:_="" ns3:_="">
    <xsd:import namespace="http://schemas.microsoft.com/sharepoint/v3"/>
    <xsd:import namespace="520506ea-e64a-4d5f-9fcd-3b2ba842eb5b"/>
    <xsd:import namespace="9f4ae00d-af2a-41ba-9165-5a31ee67bc6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3:SharedWithUsers" minOccurs="0"/>
                <xsd:element ref="ns3:SharedWithDetails" minOccurs="0"/>
                <xsd:element ref="ns1:_ip_UnifiedCompliancePolicyProperties" minOccurs="0"/>
                <xsd:element ref="ns1:_ip_UnifiedCompliancePolicyUIAction" minOccurs="0"/>
                <xsd:element ref="ns2:lcf76f155ced4ddcb4097134ff3c332f" minOccurs="0"/>
                <xsd:element ref="ns3:TaxCatchAll" minOccurs="0"/>
                <xsd:element ref="ns2:MediaServiceOCR"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Propriétés de la stratégie de conformité unifiée" ma:hidden="true" ma:internalName="_ip_UnifiedCompliancePolicyProperties">
      <xsd:simpleType>
        <xsd:restriction base="dms:Note"/>
      </xsd:simpleType>
    </xsd:element>
    <xsd:element name="_ip_UnifiedCompliancePolicyUIAction" ma:index="18" nillable="true" ma:displayName="Action d’interface utilisateur de la stratégie de conformité unifiée"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20506ea-e64a-4d5f-9fcd-3b2ba842eb5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Balises d’images" ma:readOnly="false" ma:fieldId="{5cf76f15-5ced-4ddc-b409-7134ff3c332f}" ma:taxonomyMulti="true" ma:sspId="6dcd09f6-766f-43d4-859a-b4941dfa9229"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descrip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f4ae00d-af2a-41ba-9165-5a31ee67bc6f" elementFormDefault="qualified">
    <xsd:import namespace="http://schemas.microsoft.com/office/2006/documentManagement/types"/>
    <xsd:import namespace="http://schemas.microsoft.com/office/infopath/2007/PartnerControls"/>
    <xsd:element name="SharedWithUsers" ma:index="15"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Partagé avec détails" ma:internalName="SharedWithDetails" ma:readOnly="true">
      <xsd:simpleType>
        <xsd:restriction base="dms:Note">
          <xsd:maxLength value="255"/>
        </xsd:restriction>
      </xsd:simpleType>
    </xsd:element>
    <xsd:element name="TaxCatchAll" ma:index="21" nillable="true" ma:displayName="Taxonomy Catch All Column" ma:hidden="true" ma:list="{04d5e98f-7b52-4af2-ac33-626fe671e8fa}" ma:internalName="TaxCatchAll" ma:showField="CatchAllData" ma:web="9f4ae00d-af2a-41ba-9165-5a31ee67bc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520506ea-e64a-4d5f-9fcd-3b2ba842eb5b">
      <Terms xmlns="http://schemas.microsoft.com/office/infopath/2007/PartnerControls"/>
    </lcf76f155ced4ddcb4097134ff3c332f>
    <_ip_UnifiedCompliancePolicyProperties xmlns="http://schemas.microsoft.com/sharepoint/v3" xsi:nil="true"/>
    <TaxCatchAll xmlns="9f4ae00d-af2a-41ba-9165-5a31ee67bc6f" xsi:nil="true"/>
  </documentManagement>
</p:properties>
</file>

<file path=customXml/itemProps1.xml><?xml version="1.0" encoding="utf-8"?>
<ds:datastoreItem xmlns:ds="http://schemas.openxmlformats.org/officeDocument/2006/customXml" ds:itemID="{83810930-2A61-42A8-8746-230B02870D64}"/>
</file>

<file path=customXml/itemProps2.xml><?xml version="1.0" encoding="utf-8"?>
<ds:datastoreItem xmlns:ds="http://schemas.openxmlformats.org/officeDocument/2006/customXml" ds:itemID="{CA41E75B-CD3A-426E-8BAF-02DFD565E54F}"/>
</file>

<file path=customXml/itemProps3.xml><?xml version="1.0" encoding="utf-8"?>
<ds:datastoreItem xmlns:ds="http://schemas.openxmlformats.org/officeDocument/2006/customXml" ds:itemID="{D0BADC25-164A-45BA-AF16-A082C133307E}"/>
</file>

<file path=docProps/app.xml><?xml version="1.0" encoding="utf-8"?>
<Properties xmlns="http://schemas.openxmlformats.org/officeDocument/2006/extended-properties" xmlns:vt="http://schemas.openxmlformats.org/officeDocument/2006/docPropsVTypes">
  <TotalTime>435</TotalTime>
  <Words>1096</Words>
  <Application>Microsoft Office PowerPoint</Application>
  <PresentationFormat>Grand écran</PresentationFormat>
  <Paragraphs>279</Paragraphs>
  <Slides>30</Slides>
  <Notes>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30</vt:i4>
      </vt:variant>
    </vt:vector>
  </HeadingPairs>
  <TitlesOfParts>
    <vt:vector size="35" baseType="lpstr">
      <vt:lpstr>Arial</vt:lpstr>
      <vt:lpstr>Arial Black</vt:lpstr>
      <vt:lpstr>Calibri</vt:lpstr>
      <vt:lpstr>Calibri Light</vt:lpstr>
      <vt:lpstr>Thème Office</vt:lpstr>
      <vt:lpstr>Profils passagers et usagers</vt:lpstr>
      <vt:lpstr>Profil du voyageur</vt:lpstr>
      <vt:lpstr>RUN – Passenger Profile  Demographics – Q2 2023</vt:lpstr>
      <vt:lpstr>RUN – Passenger Profile Travel Behavior – Q2 2023</vt:lpstr>
      <vt:lpstr>RUN – Passenger Profile  Travel Profile – Q2 2023</vt:lpstr>
      <vt:lpstr>Profil des visiteurs</vt:lpstr>
      <vt:lpstr>Présentation PowerPoint</vt:lpstr>
      <vt:lpstr>Présentation PowerPoint</vt:lpstr>
      <vt:lpstr>Profil des touristes</vt:lpstr>
      <vt:lpstr>Présentation PowerPoint</vt:lpstr>
      <vt:lpstr>Présentation PowerPoint</vt:lpstr>
      <vt:lpstr>Répartition par destination</vt:lpstr>
      <vt:lpstr>Trafic / destination</vt:lpstr>
      <vt:lpstr>Trafic / saisonnalité</vt:lpstr>
      <vt:lpstr>Présentation PowerPoint</vt:lpstr>
      <vt:lpstr>Présentation PowerPoint</vt:lpstr>
      <vt:lpstr>Parcours client et satisfaction</vt:lpstr>
      <vt:lpstr>RUN – Airport Performance Key Highlights – Q2 2023</vt:lpstr>
      <vt:lpstr>RUN – Airport Performance Satisfaction by Category &amp; Service Quality Items – Q2 2023</vt:lpstr>
      <vt:lpstr>RUN – Airport Performance Satisfaction by ASQ Indexes &amp; Service Quality Items – Q2 2023</vt:lpstr>
      <vt:lpstr>Temps d’attente</vt:lpstr>
      <vt:lpstr>Satisfaction et attentes  Bars &amp; restaurants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Profils passagers</dc:title>
  <dc:creator>DUCLOS Karine</dc:creator>
  <cp:lastModifiedBy>DUCLOS Karine</cp:lastModifiedBy>
  <cp:revision>9</cp:revision>
  <dcterms:created xsi:type="dcterms:W3CDTF">2023-09-13T08:31:08Z</dcterms:created>
  <dcterms:modified xsi:type="dcterms:W3CDTF">2023-10-06T08:15:10Z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0x010100537EEBA0A139044591B3B925CAC1B187</vt:lpwstr>
  </property>
</Properties>
</file>